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0" d="100"/>
          <a:sy n="40" d="100"/>
        </p:scale>
        <p:origin x="-96" y="-14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6A90D-B5B7-4254-BEA7-98D5849760E5}" type="datetimeFigureOut">
              <a:rPr lang="ru-RU" smtClean="0"/>
              <a:t>05.09.2018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5CF38-7E4B-45A2-9DCD-EAE468F98840}" type="slidenum">
              <a:rPr lang="ru-RU" smtClean="0"/>
              <a:t>‹#›</a:t>
            </a:fld>
            <a:endParaRPr lang="ru-RU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6A90D-B5B7-4254-BEA7-98D5849760E5}" type="datetimeFigureOut">
              <a:rPr lang="ru-RU" smtClean="0"/>
              <a:t>05.09.2018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5CF38-7E4B-45A2-9DCD-EAE468F9884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6A90D-B5B7-4254-BEA7-98D5849760E5}" type="datetimeFigureOut">
              <a:rPr lang="ru-RU" smtClean="0"/>
              <a:t>05.09.2018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5CF38-7E4B-45A2-9DCD-EAE468F9884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6A90D-B5B7-4254-BEA7-98D5849760E5}" type="datetimeFigureOut">
              <a:rPr lang="ru-RU" smtClean="0"/>
              <a:t>05.09.2018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5CF38-7E4B-45A2-9DCD-EAE468F9884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6A90D-B5B7-4254-BEA7-98D5849760E5}" type="datetimeFigureOut">
              <a:rPr lang="ru-RU" smtClean="0"/>
              <a:t>05.09.2018</a:t>
            </a:fld>
            <a:endParaRPr lang="ru-RU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5CF38-7E4B-45A2-9DCD-EAE468F9884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6A90D-B5B7-4254-BEA7-98D5849760E5}" type="datetimeFigureOut">
              <a:rPr lang="ru-RU" smtClean="0"/>
              <a:t>05.09.2018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5CF38-7E4B-45A2-9DCD-EAE468F9884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6A90D-B5B7-4254-BEA7-98D5849760E5}" type="datetimeFigureOut">
              <a:rPr lang="ru-RU" smtClean="0"/>
              <a:t>05.09.2018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5CF38-7E4B-45A2-9DCD-EAE468F9884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6A90D-B5B7-4254-BEA7-98D5849760E5}" type="datetimeFigureOut">
              <a:rPr lang="ru-RU" smtClean="0"/>
              <a:t>05.09.2018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5CF38-7E4B-45A2-9DCD-EAE468F9884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6A90D-B5B7-4254-BEA7-98D5849760E5}" type="datetimeFigureOut">
              <a:rPr lang="ru-RU" smtClean="0"/>
              <a:t>05.09.2018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5CF38-7E4B-45A2-9DCD-EAE468F9884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6A90D-B5B7-4254-BEA7-98D5849760E5}" type="datetimeFigureOut">
              <a:rPr lang="ru-RU" smtClean="0"/>
              <a:t>05.09.2018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5CF38-7E4B-45A2-9DCD-EAE468F98840}" type="slidenum">
              <a:rPr lang="ru-RU" smtClean="0"/>
              <a:t>‹#›</a:t>
            </a:fld>
            <a:endParaRPr lang="ru-RU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6A90D-B5B7-4254-BEA7-98D5849760E5}" type="datetimeFigureOut">
              <a:rPr lang="ru-RU" smtClean="0"/>
              <a:t>05.09.2018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5CF38-7E4B-45A2-9DCD-EAE468F98840}" type="slidenum">
              <a:rPr lang="ru-RU" smtClean="0"/>
              <a:t>‹#›</a:t>
            </a:fld>
            <a:endParaRPr lang="ru-RU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A586A90D-B5B7-4254-BEA7-98D5849760E5}" type="datetimeFigureOut">
              <a:rPr lang="ru-RU" smtClean="0"/>
              <a:t>05.09.2018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8285CF38-7E4B-45A2-9DCD-EAE468F9884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8600" y="2060849"/>
            <a:ext cx="4419600" cy="2736304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Методичні рекомендації щодо оцінювання навчальних досягнень учнів 1 класу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604667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type="body" idx="1"/>
          </p:nvPr>
        </p:nvSpPr>
        <p:spPr>
          <a:xfrm>
            <a:off x="457200" y="260648"/>
            <a:ext cx="8305800" cy="5775365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uk-UA" sz="3600" dirty="0" smtClean="0">
                <a:solidFill>
                  <a:schemeClr val="accent3">
                    <a:lumMod val="50000"/>
                  </a:schemeClr>
                </a:solidFill>
              </a:rPr>
              <a:t>Формувальне оцінювання забезпечується через </a:t>
            </a:r>
            <a:r>
              <a:rPr lang="uk-UA" sz="3600" dirty="0" err="1" smtClean="0">
                <a:solidFill>
                  <a:schemeClr val="accent3">
                    <a:lumMod val="50000"/>
                  </a:schemeClr>
                </a:solidFill>
              </a:rPr>
              <a:t>портфоліо</a:t>
            </a:r>
            <a:r>
              <a:rPr lang="uk-UA" sz="3600" dirty="0" smtClean="0">
                <a:solidFill>
                  <a:schemeClr val="accent3">
                    <a:lumMod val="50000"/>
                  </a:schemeClr>
                </a:solidFill>
              </a:rPr>
              <a:t>. Основна мета якого показати </a:t>
            </a:r>
            <a:r>
              <a:rPr lang="uk-UA" sz="3600" dirty="0" err="1" smtClean="0">
                <a:solidFill>
                  <a:schemeClr val="accent3">
                    <a:lumMod val="50000"/>
                  </a:schemeClr>
                </a:solidFill>
              </a:rPr>
              <a:t>навчалний</a:t>
            </a:r>
            <a:r>
              <a:rPr lang="uk-UA" sz="3600" dirty="0" smtClean="0">
                <a:solidFill>
                  <a:schemeClr val="accent3">
                    <a:lumMod val="50000"/>
                  </a:schemeClr>
                </a:solidFill>
              </a:rPr>
              <a:t> поступ.</a:t>
            </a:r>
          </a:p>
          <a:p>
            <a:pPr marL="0" indent="0" algn="ctr">
              <a:buNone/>
            </a:pPr>
            <a:r>
              <a:rPr lang="uk-UA" sz="3600" dirty="0" smtClean="0">
                <a:solidFill>
                  <a:schemeClr val="accent3">
                    <a:lumMod val="50000"/>
                  </a:schemeClr>
                </a:solidFill>
              </a:rPr>
              <a:t>Важливо створювати ситуацію успіху.</a:t>
            </a:r>
          </a:p>
          <a:p>
            <a:pPr marL="0" indent="0" algn="ctr">
              <a:buNone/>
            </a:pPr>
            <a:r>
              <a:rPr lang="uk-UA" sz="3600" dirty="0" smtClean="0">
                <a:solidFill>
                  <a:srgbClr val="FF0000"/>
                </a:solidFill>
              </a:rPr>
              <a:t>На етапі 1 класу формувальне оцінювання має включати:</a:t>
            </a:r>
          </a:p>
          <a:p>
            <a:pPr marL="742950" indent="-742950" algn="ctr">
              <a:buAutoNum type="arabicPeriod"/>
            </a:pPr>
            <a:r>
              <a:rPr lang="uk-UA" sz="3600" dirty="0" smtClean="0">
                <a:solidFill>
                  <a:schemeClr val="accent3">
                    <a:lumMod val="50000"/>
                  </a:schemeClr>
                </a:solidFill>
              </a:rPr>
              <a:t>Доброзичливе ставлення до учня, як особистості;</a:t>
            </a:r>
          </a:p>
          <a:p>
            <a:pPr marL="742950" indent="-742950" algn="ctr">
              <a:buAutoNum type="arabicPeriod"/>
            </a:pPr>
            <a:r>
              <a:rPr lang="uk-UA" sz="3600" dirty="0" smtClean="0">
                <a:solidFill>
                  <a:schemeClr val="accent3">
                    <a:lumMod val="50000"/>
                  </a:schemeClr>
                </a:solidFill>
              </a:rPr>
              <a:t>Позитивне ставлення до зусиль учня, спрямованих на розв’язування задачі.</a:t>
            </a:r>
          </a:p>
          <a:p>
            <a:pPr marL="0" indent="0" algn="ctr">
              <a:buNone/>
            </a:pP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0694144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type="body" idx="1"/>
          </p:nvPr>
        </p:nvSpPr>
        <p:spPr>
          <a:xfrm>
            <a:off x="457200" y="332656"/>
            <a:ext cx="8305800" cy="5703357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uk-UA" sz="3600" dirty="0" smtClean="0">
                <a:solidFill>
                  <a:schemeClr val="accent4">
                    <a:lumMod val="50000"/>
                  </a:schemeClr>
                </a:solidFill>
              </a:rPr>
              <a:t>Облік результатів завершального оцінювання, що здійснюється з урахуванням динаміки зростання рівня навчальних досягнень учня фіксується у свідоцтві досягнень.</a:t>
            </a:r>
          </a:p>
          <a:p>
            <a:pPr marL="0" indent="0" algn="ctr">
              <a:buNone/>
            </a:pPr>
            <a:r>
              <a:rPr lang="uk-UA" sz="3600" dirty="0" smtClean="0">
                <a:solidFill>
                  <a:srgbClr val="7030A0"/>
                </a:solidFill>
              </a:rPr>
              <a:t>Складається з 2 частин:</a:t>
            </a:r>
          </a:p>
          <a:p>
            <a:pPr marL="0" indent="0">
              <a:buNone/>
            </a:pPr>
            <a:r>
              <a:rPr lang="uk-UA" sz="3600" dirty="0" smtClean="0">
                <a:solidFill>
                  <a:schemeClr val="accent4">
                    <a:lumMod val="50000"/>
                  </a:schemeClr>
                </a:solidFill>
              </a:rPr>
              <a:t>1-ша – характеристика особистих досягнень учнів (заповнюється у жовтні та травні)</a:t>
            </a:r>
          </a:p>
          <a:p>
            <a:pPr marL="0" indent="0">
              <a:buNone/>
            </a:pPr>
            <a:r>
              <a:rPr lang="uk-UA" sz="3600" dirty="0" smtClean="0">
                <a:solidFill>
                  <a:schemeClr val="accent4">
                    <a:lumMod val="50000"/>
                  </a:schemeClr>
                </a:solidFill>
              </a:rPr>
              <a:t>2-га – оцінювання предметних </a:t>
            </a:r>
            <a:r>
              <a:rPr lang="uk-UA" sz="3600" dirty="0" err="1" smtClean="0">
                <a:solidFill>
                  <a:schemeClr val="accent4">
                    <a:lumMod val="50000"/>
                  </a:schemeClr>
                </a:solidFill>
              </a:rPr>
              <a:t>компетентностей</a:t>
            </a:r>
            <a:r>
              <a:rPr lang="uk-UA" sz="3600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uk-UA" sz="3600" dirty="0" smtClean="0">
                <a:solidFill>
                  <a:schemeClr val="accent4">
                    <a:lumMod val="50000"/>
                  </a:schemeClr>
                </a:solidFill>
              </a:rPr>
              <a:t>(заповнюється в травні)</a:t>
            </a:r>
            <a:endParaRPr lang="ru-RU" sz="3600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84223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type="body" idx="1"/>
          </p:nvPr>
        </p:nvSpPr>
        <p:spPr>
          <a:xfrm>
            <a:off x="457200" y="404664"/>
            <a:ext cx="8305800" cy="563134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3600" dirty="0" smtClean="0">
                <a:solidFill>
                  <a:schemeClr val="accent4">
                    <a:lumMod val="50000"/>
                  </a:schemeClr>
                </a:solidFill>
              </a:rPr>
              <a:t>Для оцінювання пропонується 4-рівнева система:</a:t>
            </a:r>
          </a:p>
          <a:p>
            <a:pPr>
              <a:buFontTx/>
              <a:buChar char="-"/>
            </a:pPr>
            <a:r>
              <a:rPr lang="uk-UA" sz="3600" dirty="0" smtClean="0">
                <a:solidFill>
                  <a:schemeClr val="accent4">
                    <a:lumMod val="50000"/>
                  </a:schemeClr>
                </a:solidFill>
              </a:rPr>
              <a:t>«має значні успіхи»;</a:t>
            </a:r>
          </a:p>
          <a:p>
            <a:pPr>
              <a:buFontTx/>
              <a:buChar char="-"/>
            </a:pPr>
            <a:r>
              <a:rPr lang="uk-UA" sz="3600" dirty="0" smtClean="0">
                <a:solidFill>
                  <a:schemeClr val="accent4">
                    <a:lumMod val="50000"/>
                  </a:schemeClr>
                </a:solidFill>
              </a:rPr>
              <a:t>«демонструє помітний прогрес»;</a:t>
            </a:r>
          </a:p>
          <a:p>
            <a:pPr>
              <a:buFontTx/>
              <a:buChar char="-"/>
            </a:pPr>
            <a:r>
              <a:rPr lang="uk-UA" sz="3600" dirty="0" smtClean="0">
                <a:solidFill>
                  <a:schemeClr val="accent4">
                    <a:lumMod val="50000"/>
                  </a:schemeClr>
                </a:solidFill>
              </a:rPr>
              <a:t>«досягає результату з допомогою вчителя»;</a:t>
            </a:r>
          </a:p>
          <a:p>
            <a:pPr>
              <a:buFontTx/>
              <a:buChar char="-"/>
            </a:pPr>
            <a:r>
              <a:rPr lang="uk-UA" sz="3600" dirty="0" smtClean="0">
                <a:solidFill>
                  <a:schemeClr val="accent4">
                    <a:lumMod val="50000"/>
                  </a:schemeClr>
                </a:solidFill>
              </a:rPr>
              <a:t>«ще потребує уваги і допомоги»</a:t>
            </a:r>
          </a:p>
          <a:p>
            <a:pPr algn="ctr">
              <a:buFontTx/>
              <a:buChar char="-"/>
            </a:pP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1155002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type="body" idx="1"/>
          </p:nvPr>
        </p:nvSpPr>
        <p:spPr>
          <a:xfrm>
            <a:off x="457200" y="332656"/>
            <a:ext cx="8305800" cy="570335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3600" dirty="0" smtClean="0">
                <a:solidFill>
                  <a:schemeClr val="accent4">
                    <a:lumMod val="50000"/>
                  </a:schemeClr>
                </a:solidFill>
              </a:rPr>
              <a:t>У 1 класі оцінювання має описовий характер як рівня навчання, старанності та соціальної поведінки, так і предметів та освітнього процесу в цілому, </a:t>
            </a:r>
            <a:r>
              <a:rPr lang="uk-UA" sz="4400" b="1" dirty="0" smtClean="0">
                <a:solidFill>
                  <a:srgbClr val="FF0000"/>
                </a:solidFill>
              </a:rPr>
              <a:t>але не результату. </a:t>
            </a:r>
          </a:p>
          <a:p>
            <a:pPr marL="0" indent="0" algn="ctr">
              <a:buNone/>
            </a:pPr>
            <a:r>
              <a:rPr lang="uk-UA" sz="3600" dirty="0" smtClean="0">
                <a:solidFill>
                  <a:schemeClr val="accent4">
                    <a:lumMod val="50000"/>
                  </a:schemeClr>
                </a:solidFill>
              </a:rPr>
              <a:t>Виготовляють 2 екземпляри свідоцтва досягнень.</a:t>
            </a:r>
          </a:p>
          <a:p>
            <a:pPr algn="ctr">
              <a:buFontTx/>
              <a:buChar char="-"/>
            </a:pP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771683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type="body" idx="1"/>
          </p:nvPr>
        </p:nvSpPr>
        <p:spPr>
          <a:xfrm>
            <a:off x="457200" y="4365104"/>
            <a:ext cx="8305800" cy="1670909"/>
          </a:xfrm>
        </p:spPr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endParaRPr lang="uk-UA" sz="3600" dirty="0" smtClean="0"/>
          </a:p>
          <a:p>
            <a:pPr marL="0" indent="0" algn="ctr">
              <a:buNone/>
            </a:pPr>
            <a:endParaRPr lang="uk-UA" sz="3600" dirty="0"/>
          </a:p>
          <a:p>
            <a:pPr marL="0" indent="0" algn="ctr">
              <a:buNone/>
            </a:pPr>
            <a:endParaRPr lang="uk-UA" sz="3600" dirty="0" smtClean="0"/>
          </a:p>
          <a:p>
            <a:pPr marL="0" indent="0" algn="ctr">
              <a:buNone/>
            </a:pPr>
            <a:r>
              <a:rPr lang="uk-UA" sz="6000" b="1" dirty="0" smtClean="0"/>
              <a:t>Дякую за увагу!</a:t>
            </a:r>
            <a:endParaRPr lang="uk-UA" sz="6000" b="1" dirty="0" smtClean="0">
              <a:solidFill>
                <a:schemeClr val="tx1"/>
              </a:solidFill>
            </a:endParaRPr>
          </a:p>
          <a:p>
            <a:pPr algn="ctr">
              <a:buFontTx/>
              <a:buChar char="-"/>
            </a:pP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41797336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type="body" idx="1"/>
          </p:nvPr>
        </p:nvSpPr>
        <p:spPr>
          <a:xfrm>
            <a:off x="457200" y="260648"/>
            <a:ext cx="8305800" cy="577536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3200" dirty="0" smtClean="0">
                <a:solidFill>
                  <a:schemeClr val="accent3">
                    <a:lumMod val="50000"/>
                  </a:schemeClr>
                </a:solidFill>
              </a:rPr>
              <a:t>Оцінювання у першому класі має формувальний характер, здійснюється вербально, що передбачає активне залучення до самоконтролю і </a:t>
            </a:r>
            <a:r>
              <a:rPr lang="uk-UA" sz="3200" dirty="0" err="1" smtClean="0">
                <a:solidFill>
                  <a:schemeClr val="accent3">
                    <a:lumMod val="50000"/>
                  </a:schemeClr>
                </a:solidFill>
              </a:rPr>
              <a:t>самооцінювання</a:t>
            </a:r>
            <a:r>
              <a:rPr lang="uk-UA" sz="3200" dirty="0" smtClean="0">
                <a:solidFill>
                  <a:schemeClr val="accent3">
                    <a:lumMod val="50000"/>
                  </a:schemeClr>
                </a:solidFill>
              </a:rPr>
              <a:t>.</a:t>
            </a:r>
          </a:p>
          <a:p>
            <a:pPr marL="0" indent="0" algn="ctr">
              <a:buNone/>
            </a:pPr>
            <a:r>
              <a:rPr lang="uk-UA" sz="3200" dirty="0" smtClean="0">
                <a:solidFill>
                  <a:schemeClr val="accent3">
                    <a:lumMod val="50000"/>
                  </a:schemeClr>
                </a:solidFill>
              </a:rPr>
              <a:t>Орієнтує вчителя на спостереження за навчальним  поступом кожного учня. Розпочинається з перших днів і триває постійно.</a:t>
            </a:r>
            <a:endParaRPr lang="ru-RU" sz="3200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1026" name="Picture 2" descr="C:\Users\kug\Desktop\Vchyteli-ne-propustit-Modelna-navchalna-programa-dlya-1-2-klasiv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4293096"/>
            <a:ext cx="3312368" cy="22110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973241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type="body" idx="1"/>
          </p:nvPr>
        </p:nvSpPr>
        <p:spPr>
          <a:xfrm>
            <a:off x="457200" y="332656"/>
            <a:ext cx="8305800" cy="570335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3200" dirty="0" err="1" smtClean="0">
                <a:solidFill>
                  <a:schemeClr val="accent3">
                    <a:lumMod val="50000"/>
                  </a:schemeClr>
                </a:solidFill>
              </a:rPr>
              <a:t>Ориєнтирами</a:t>
            </a:r>
            <a:r>
              <a:rPr lang="uk-UA" sz="3200" dirty="0" smtClean="0">
                <a:solidFill>
                  <a:schemeClr val="accent3">
                    <a:lumMod val="50000"/>
                  </a:schemeClr>
                </a:solidFill>
              </a:rPr>
              <a:t> є вимоги до обов’язкових результатів навчання та </a:t>
            </a:r>
            <a:r>
              <a:rPr lang="uk-UA" sz="3200" dirty="0" err="1" smtClean="0">
                <a:solidFill>
                  <a:schemeClr val="accent3">
                    <a:lumMod val="50000"/>
                  </a:schemeClr>
                </a:solidFill>
              </a:rPr>
              <a:t>компетентностей</a:t>
            </a:r>
            <a:r>
              <a:rPr lang="uk-UA" sz="3200" dirty="0" smtClean="0">
                <a:solidFill>
                  <a:schemeClr val="accent3">
                    <a:lumMod val="50000"/>
                  </a:schemeClr>
                </a:solidFill>
              </a:rPr>
              <a:t> учнів визначені </a:t>
            </a:r>
            <a:r>
              <a:rPr lang="uk-UA" sz="3200" dirty="0" err="1" smtClean="0">
                <a:solidFill>
                  <a:schemeClr val="accent3">
                    <a:lumMod val="50000"/>
                  </a:schemeClr>
                </a:solidFill>
              </a:rPr>
              <a:t>Државним</a:t>
            </a:r>
            <a:r>
              <a:rPr lang="uk-UA" sz="3200" dirty="0" smtClean="0">
                <a:solidFill>
                  <a:schemeClr val="accent3">
                    <a:lumMod val="50000"/>
                  </a:schemeClr>
                </a:solidFill>
              </a:rPr>
              <a:t> стандартом початкової освіти першого циклу та очікувані результати зазначені в освітній програмі.</a:t>
            </a:r>
          </a:p>
          <a:p>
            <a:pPr marL="0" indent="0" algn="ctr">
              <a:buNone/>
            </a:pPr>
            <a:r>
              <a:rPr lang="uk-UA" sz="3200" dirty="0" smtClean="0">
                <a:solidFill>
                  <a:schemeClr val="accent3">
                    <a:lumMod val="50000"/>
                  </a:schemeClr>
                </a:solidFill>
              </a:rPr>
              <a:t>Але враховуються особливості дитини, які можуть впливати на темп навчання.</a:t>
            </a:r>
            <a:endParaRPr lang="ru-RU" sz="3200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2050" name="Picture 2" descr="C:\Users\kug\Desktop\YAk-v-Skandynavii-otsinyuyut-robotu-vchyteliv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4211216"/>
            <a:ext cx="3456384" cy="2304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23240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type="body" idx="1"/>
          </p:nvPr>
        </p:nvSpPr>
        <p:spPr>
          <a:xfrm>
            <a:off x="457200" y="260648"/>
            <a:ext cx="8305800" cy="577536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3200" dirty="0" smtClean="0">
                <a:solidFill>
                  <a:schemeClr val="accent3">
                    <a:lumMod val="50000"/>
                  </a:schemeClr>
                </a:solidFill>
              </a:rPr>
              <a:t>Вимоги до очікуваних результатів використовуються для:</a:t>
            </a:r>
          </a:p>
          <a:p>
            <a:pPr>
              <a:buFontTx/>
              <a:buChar char="-"/>
            </a:pPr>
            <a:r>
              <a:rPr lang="uk-UA" sz="3200" dirty="0" smtClean="0">
                <a:solidFill>
                  <a:schemeClr val="accent3">
                    <a:lumMod val="50000"/>
                  </a:schemeClr>
                </a:solidFill>
              </a:rPr>
              <a:t>Організації постійного спостереження за динамікою формування певних навчальних дій, що співвідносяться з очікуваними результатами та особистим розвитком учня;</a:t>
            </a:r>
          </a:p>
          <a:p>
            <a:pPr>
              <a:buFontTx/>
              <a:buChar char="-"/>
            </a:pPr>
            <a:r>
              <a:rPr lang="uk-UA" sz="3200" dirty="0" smtClean="0">
                <a:solidFill>
                  <a:schemeClr val="accent3">
                    <a:lumMod val="50000"/>
                  </a:schemeClr>
                </a:solidFill>
              </a:rPr>
              <a:t>Обговорення навчального поступу з учнями та їхніми батьками;</a:t>
            </a:r>
          </a:p>
          <a:p>
            <a:pPr>
              <a:buFontTx/>
              <a:buChar char="-"/>
            </a:pPr>
            <a:r>
              <a:rPr lang="uk-UA" sz="3200" dirty="0" smtClean="0">
                <a:solidFill>
                  <a:schemeClr val="accent3">
                    <a:lumMod val="50000"/>
                  </a:schemeClr>
                </a:solidFill>
              </a:rPr>
              <a:t>Формувального та завершального (підсумкового) оцінювання.</a:t>
            </a:r>
            <a:endParaRPr lang="ru-RU" sz="3200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07199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type="body" idx="1"/>
          </p:nvPr>
        </p:nvSpPr>
        <p:spPr>
          <a:xfrm>
            <a:off x="457200" y="332656"/>
            <a:ext cx="8305800" cy="570335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3200" dirty="0" smtClean="0">
                <a:solidFill>
                  <a:schemeClr val="accent3">
                    <a:lumMod val="50000"/>
                  </a:schemeClr>
                </a:solidFill>
              </a:rPr>
              <a:t>Завершальне оцінювання має місце лише в кінці року і проводиться з метою визначення освітніх завдань для реалізації індивідуального підходу до дитини в процесі подальшого навчання. Форми і види перевірок обирає учитель з урахуванням особливостей учнів класу.</a:t>
            </a:r>
            <a:endParaRPr lang="ru-RU" sz="3200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17590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type="body" idx="1"/>
          </p:nvPr>
        </p:nvSpPr>
        <p:spPr>
          <a:xfrm>
            <a:off x="457200" y="404664"/>
            <a:ext cx="8305800" cy="6048672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uk-UA" sz="3200" dirty="0" smtClean="0">
                <a:solidFill>
                  <a:schemeClr val="accent3">
                    <a:lumMod val="50000"/>
                  </a:schemeClr>
                </a:solidFill>
              </a:rPr>
              <a:t>Мета формувального оцінювання:</a:t>
            </a:r>
          </a:p>
          <a:p>
            <a:pPr>
              <a:buFontTx/>
              <a:buChar char="-"/>
            </a:pPr>
            <a:r>
              <a:rPr lang="uk-UA" sz="3600" dirty="0" smtClean="0">
                <a:solidFill>
                  <a:schemeClr val="accent3">
                    <a:lumMod val="50000"/>
                  </a:schemeClr>
                </a:solidFill>
              </a:rPr>
              <a:t>Формування впевненості в собі та своїх можливостях;</a:t>
            </a:r>
          </a:p>
          <a:p>
            <a:pPr>
              <a:buFontTx/>
              <a:buChar char="-"/>
            </a:pPr>
            <a:r>
              <a:rPr lang="uk-UA" sz="3600" dirty="0" smtClean="0">
                <a:solidFill>
                  <a:schemeClr val="accent3">
                    <a:lumMod val="50000"/>
                  </a:schemeClr>
                </a:solidFill>
              </a:rPr>
              <a:t>Відзначення будь-якого успіху;</a:t>
            </a:r>
          </a:p>
          <a:p>
            <a:pPr>
              <a:buFontTx/>
              <a:buChar char="-"/>
            </a:pPr>
            <a:r>
              <a:rPr lang="uk-UA" sz="3600" dirty="0" smtClean="0">
                <a:solidFill>
                  <a:schemeClr val="accent3">
                    <a:lumMod val="50000"/>
                  </a:schemeClr>
                </a:solidFill>
              </a:rPr>
              <a:t>Акцентування уваги на сильних сторонах, а не помилках;</a:t>
            </a:r>
          </a:p>
          <a:p>
            <a:pPr>
              <a:buFontTx/>
              <a:buChar char="-"/>
            </a:pPr>
            <a:r>
              <a:rPr lang="uk-UA" sz="3600" dirty="0" smtClean="0">
                <a:solidFill>
                  <a:schemeClr val="accent3">
                    <a:lumMod val="50000"/>
                  </a:schemeClr>
                </a:solidFill>
              </a:rPr>
              <a:t>Діагностування досягнення на кожному етапі навчання;</a:t>
            </a:r>
          </a:p>
          <a:p>
            <a:pPr>
              <a:buFontTx/>
              <a:buChar char="-"/>
            </a:pPr>
            <a:r>
              <a:rPr lang="uk-UA" sz="3600" dirty="0" smtClean="0">
                <a:solidFill>
                  <a:schemeClr val="accent3">
                    <a:lumMod val="50000"/>
                  </a:schemeClr>
                </a:solidFill>
              </a:rPr>
              <a:t>Адаптування освітнього процесу до здатностей дитини;</a:t>
            </a:r>
          </a:p>
          <a:p>
            <a:pPr>
              <a:buFontTx/>
              <a:buChar char="-"/>
            </a:pPr>
            <a:r>
              <a:rPr lang="uk-UA" sz="3600" dirty="0" smtClean="0">
                <a:solidFill>
                  <a:schemeClr val="accent3">
                    <a:lumMod val="50000"/>
                  </a:schemeClr>
                </a:solidFill>
              </a:rPr>
              <a:t>Виявлення проблем і власне запобігання їх нашаруванню;</a:t>
            </a:r>
          </a:p>
          <a:p>
            <a:pPr>
              <a:buFontTx/>
              <a:buChar char="-"/>
            </a:pPr>
            <a:r>
              <a:rPr lang="uk-UA" sz="3600" dirty="0" smtClean="0">
                <a:solidFill>
                  <a:schemeClr val="accent3">
                    <a:lumMod val="50000"/>
                  </a:schemeClr>
                </a:solidFill>
              </a:rPr>
              <a:t>Стимулювання бажання вчитися та прагнути максимально можливих результатів;</a:t>
            </a:r>
          </a:p>
          <a:p>
            <a:pPr>
              <a:buFontTx/>
              <a:buChar char="-"/>
            </a:pPr>
            <a:r>
              <a:rPr lang="uk-UA" sz="3600" dirty="0" smtClean="0">
                <a:solidFill>
                  <a:schemeClr val="accent3">
                    <a:lumMod val="50000"/>
                  </a:schemeClr>
                </a:solidFill>
              </a:rPr>
              <a:t>Запобігання побоюванням помилитися.</a:t>
            </a:r>
            <a:endParaRPr lang="ru-RU" sz="3600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74025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type="body" idx="1"/>
          </p:nvPr>
        </p:nvSpPr>
        <p:spPr>
          <a:xfrm>
            <a:off x="457200" y="260648"/>
            <a:ext cx="8305800" cy="577536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3600" dirty="0" smtClean="0">
                <a:solidFill>
                  <a:schemeClr val="accent4">
                    <a:lumMod val="50000"/>
                  </a:schemeClr>
                </a:solidFill>
              </a:rPr>
              <a:t>Для організації самоконтролю можна використовувати різноманітні листки </a:t>
            </a:r>
            <a:r>
              <a:rPr lang="uk-UA" sz="3600" dirty="0" err="1" smtClean="0">
                <a:solidFill>
                  <a:schemeClr val="accent4">
                    <a:lumMod val="50000"/>
                  </a:schemeClr>
                </a:solidFill>
              </a:rPr>
              <a:t>самооцінювання</a:t>
            </a:r>
            <a:r>
              <a:rPr lang="uk-UA" sz="3600" dirty="0" smtClean="0">
                <a:solidFill>
                  <a:schemeClr val="accent4">
                    <a:lumMod val="50000"/>
                  </a:schemeClr>
                </a:solidFill>
              </a:rPr>
              <a:t>, оформлені у цікавий для дітей спосіб.</a:t>
            </a:r>
          </a:p>
          <a:p>
            <a:pPr marL="0" indent="0" algn="ctr">
              <a:buNone/>
            </a:pPr>
            <a:r>
              <a:rPr lang="uk-UA" sz="3600" dirty="0" smtClean="0">
                <a:solidFill>
                  <a:schemeClr val="accent4">
                    <a:lumMod val="50000"/>
                  </a:schemeClr>
                </a:solidFill>
              </a:rPr>
              <a:t>Зворотній зв’язок з учнями має орієнтувати на успіх, підтримувати  й надихати на саморозвиток і вдосконалення.</a:t>
            </a:r>
            <a:endParaRPr lang="ru-RU" sz="3600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31387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type="body" idx="1"/>
          </p:nvPr>
        </p:nvSpPr>
        <p:spPr>
          <a:xfrm>
            <a:off x="457200" y="332656"/>
            <a:ext cx="8305800" cy="5703357"/>
          </a:xfrm>
        </p:spPr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uk-UA" sz="3600" dirty="0" smtClean="0">
                <a:solidFill>
                  <a:schemeClr val="accent3">
                    <a:lumMod val="50000"/>
                  </a:schemeClr>
                </a:solidFill>
              </a:rPr>
              <a:t>Алгоритм діяльності вчителя:</a:t>
            </a:r>
          </a:p>
          <a:p>
            <a:pPr marL="742950" indent="-742950">
              <a:buAutoNum type="arabicPeriod"/>
            </a:pPr>
            <a:r>
              <a:rPr lang="uk-UA" sz="3600" dirty="0" smtClean="0">
                <a:solidFill>
                  <a:schemeClr val="accent3">
                    <a:lumMod val="50000"/>
                  </a:schemeClr>
                </a:solidFill>
              </a:rPr>
              <a:t>Формулювання об’єктивних і зрозумілих для учнів навчальних цілей.</a:t>
            </a:r>
          </a:p>
          <a:p>
            <a:pPr marL="742950" indent="-742950">
              <a:buAutoNum type="arabicPeriod"/>
            </a:pPr>
            <a:r>
              <a:rPr lang="uk-UA" sz="3600" dirty="0" smtClean="0">
                <a:solidFill>
                  <a:schemeClr val="accent3">
                    <a:lumMod val="50000"/>
                  </a:schemeClr>
                </a:solidFill>
              </a:rPr>
              <a:t>Ознайомлення учнів з критеріями оцінювання.</a:t>
            </a:r>
          </a:p>
          <a:p>
            <a:pPr marL="742950" indent="-742950">
              <a:buAutoNum type="arabicPeriod"/>
            </a:pPr>
            <a:r>
              <a:rPr lang="uk-UA" sz="3600" dirty="0" smtClean="0">
                <a:solidFill>
                  <a:schemeClr val="accent3">
                    <a:lumMod val="50000"/>
                  </a:schemeClr>
                </a:solidFill>
              </a:rPr>
              <a:t>Забезпечення активності участі учнів у процесі оцінювання.</a:t>
            </a:r>
          </a:p>
          <a:p>
            <a:pPr marL="742950" indent="-742950">
              <a:buAutoNum type="arabicPeriod"/>
            </a:pPr>
            <a:r>
              <a:rPr lang="uk-UA" sz="3600" dirty="0" smtClean="0">
                <a:solidFill>
                  <a:schemeClr val="accent3">
                    <a:lumMod val="50000"/>
                  </a:schemeClr>
                </a:solidFill>
              </a:rPr>
              <a:t>Забезпечення можливості й уміння аналізувати власну діяльність (рефлексія).</a:t>
            </a:r>
          </a:p>
          <a:p>
            <a:pPr marL="742950" indent="-742950">
              <a:buAutoNum type="arabicPeriod"/>
            </a:pPr>
            <a:r>
              <a:rPr lang="uk-UA" sz="3600" dirty="0" smtClean="0">
                <a:solidFill>
                  <a:schemeClr val="accent3">
                    <a:lumMod val="50000"/>
                  </a:schemeClr>
                </a:solidFill>
              </a:rPr>
              <a:t>Корегування спільно з учнями підходів до навчання з урахуванням результатів оцінювання.</a:t>
            </a:r>
            <a:endParaRPr lang="ru-RU" sz="3600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24278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type="body" idx="1"/>
          </p:nvPr>
        </p:nvSpPr>
        <p:spPr>
          <a:xfrm>
            <a:off x="457200" y="332656"/>
            <a:ext cx="8305800" cy="570335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3600" dirty="0" smtClean="0">
                <a:solidFill>
                  <a:schemeClr val="accent3">
                    <a:lumMod val="50000"/>
                  </a:schemeClr>
                </a:solidFill>
              </a:rPr>
              <a:t>Конкретний аналіз допущених учнем помилок і труднощів та конкретні вказівки для покращення досягнутого результату, не є предметом розгляду в 1 класі, але стануть актуальними в подальшому  у початковій школі.</a:t>
            </a:r>
          </a:p>
          <a:p>
            <a:pPr marL="0" indent="0" algn="ctr">
              <a:buNone/>
            </a:pP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806887081"/>
      </p:ext>
    </p:extLst>
  </p:cSld>
  <p:clrMapOvr>
    <a:masterClrMapping/>
  </p:clrMapOvr>
</p:sld>
</file>

<file path=ppt/theme/theme1.xml><?xml version="1.0" encoding="utf-8"?>
<a:theme xmlns:a="http://schemas.openxmlformats.org/drawingml/2006/main" name="Паркет">
  <a:themeElements>
    <a:clrScheme name="Паркет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Паркет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205</TotalTime>
  <Words>504</Words>
  <Application>Microsoft Office PowerPoint</Application>
  <PresentationFormat>Экран (4:3)</PresentationFormat>
  <Paragraphs>48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Паркет</vt:lpstr>
      <vt:lpstr>Методичні рекомендації щодо оцінювання навчальних досягнень учнів 1 класу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Методичні рекомендації щодо оцінювання навчальних досягнень учнів 1 класу</dc:title>
  <dc:creator>kug</dc:creator>
  <cp:lastModifiedBy>kug</cp:lastModifiedBy>
  <cp:revision>9</cp:revision>
  <dcterms:created xsi:type="dcterms:W3CDTF">2018-09-05T06:20:35Z</dcterms:created>
  <dcterms:modified xsi:type="dcterms:W3CDTF">2018-09-05T09:46:21Z</dcterms:modified>
</cp:coreProperties>
</file>