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57"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C1D8C734-45D7-4C60-B98D-16F5E82AC4CD}" type="datetimeFigureOut">
              <a:rPr lang="LID4096" smtClean="0"/>
              <a:t>08/24/2020</a:t>
            </a:fld>
            <a:endParaRPr lang="LID4096"/>
          </a:p>
        </p:txBody>
      </p:sp>
      <p:sp>
        <p:nvSpPr>
          <p:cNvPr id="5" name="Footer Placeholder 4"/>
          <p:cNvSpPr>
            <a:spLocks noGrp="1"/>
          </p:cNvSpPr>
          <p:nvPr>
            <p:ph type="ftr" sz="quarter" idx="11"/>
          </p:nvPr>
        </p:nvSpPr>
        <p:spPr/>
        <p:txBody>
          <a:bodyPr/>
          <a:lstStyle/>
          <a:p>
            <a:endParaRPr lang="LID4096"/>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720334E-CC1D-4CD3-AD5D-77D8417F7ADD}" type="slidenum">
              <a:rPr lang="LID4096" smtClean="0"/>
              <a:t>‹#›</a:t>
            </a:fld>
            <a:endParaRPr lang="LID4096"/>
          </a:p>
        </p:txBody>
      </p:sp>
    </p:spTree>
    <p:extLst>
      <p:ext uri="{BB962C8B-B14F-4D97-AF65-F5344CB8AC3E}">
        <p14:creationId xmlns:p14="http://schemas.microsoft.com/office/powerpoint/2010/main" val="4086784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1D8C734-45D7-4C60-B98D-16F5E82AC4CD}" type="datetimeFigureOut">
              <a:rPr lang="LID4096" smtClean="0"/>
              <a:t>08/24/2020</a:t>
            </a:fld>
            <a:endParaRPr lang="LID4096"/>
          </a:p>
        </p:txBody>
      </p:sp>
      <p:sp>
        <p:nvSpPr>
          <p:cNvPr id="5" name="Footer Placeholder 4"/>
          <p:cNvSpPr>
            <a:spLocks noGrp="1"/>
          </p:cNvSpPr>
          <p:nvPr>
            <p:ph type="ftr" sz="quarter" idx="11"/>
          </p:nvPr>
        </p:nvSpPr>
        <p:spPr/>
        <p:txBody>
          <a:bodyPr/>
          <a:lstStyle/>
          <a:p>
            <a:endParaRPr lang="LID4096"/>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720334E-CC1D-4CD3-AD5D-77D8417F7ADD}" type="slidenum">
              <a:rPr lang="LID4096" smtClean="0"/>
              <a:t>‹#›</a:t>
            </a:fld>
            <a:endParaRPr lang="LID4096"/>
          </a:p>
        </p:txBody>
      </p:sp>
    </p:spTree>
    <p:extLst>
      <p:ext uri="{BB962C8B-B14F-4D97-AF65-F5344CB8AC3E}">
        <p14:creationId xmlns:p14="http://schemas.microsoft.com/office/powerpoint/2010/main" val="1041495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1D8C734-45D7-4C60-B98D-16F5E82AC4CD}" type="datetimeFigureOut">
              <a:rPr lang="LID4096" smtClean="0"/>
              <a:t>08/24/2020</a:t>
            </a:fld>
            <a:endParaRPr lang="LID4096"/>
          </a:p>
        </p:txBody>
      </p:sp>
      <p:sp>
        <p:nvSpPr>
          <p:cNvPr id="5" name="Footer Placeholder 4"/>
          <p:cNvSpPr>
            <a:spLocks noGrp="1"/>
          </p:cNvSpPr>
          <p:nvPr>
            <p:ph type="ftr" sz="quarter" idx="11"/>
          </p:nvPr>
        </p:nvSpPr>
        <p:spPr/>
        <p:txBody>
          <a:bodyPr/>
          <a:lstStyle/>
          <a:p>
            <a:endParaRPr lang="LID4096"/>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720334E-CC1D-4CD3-AD5D-77D8417F7ADD}" type="slidenum">
              <a:rPr lang="LID4096" smtClean="0"/>
              <a:t>‹#›</a:t>
            </a:fld>
            <a:endParaRPr lang="LID4096"/>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36031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C1D8C734-45D7-4C60-B98D-16F5E82AC4CD}" type="datetimeFigureOut">
              <a:rPr lang="LID4096" smtClean="0"/>
              <a:t>08/24/2020</a:t>
            </a:fld>
            <a:endParaRPr lang="LID4096"/>
          </a:p>
        </p:txBody>
      </p:sp>
      <p:sp>
        <p:nvSpPr>
          <p:cNvPr id="6" name="Footer Placeholder 5"/>
          <p:cNvSpPr>
            <a:spLocks noGrp="1"/>
          </p:cNvSpPr>
          <p:nvPr>
            <p:ph type="ftr" sz="quarter" idx="11"/>
          </p:nvPr>
        </p:nvSpPr>
        <p:spPr/>
        <p:txBody>
          <a:bodyPr/>
          <a:lstStyle/>
          <a:p>
            <a:endParaRPr lang="LID4096"/>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720334E-CC1D-4CD3-AD5D-77D8417F7ADD}" type="slidenum">
              <a:rPr lang="LID4096" smtClean="0"/>
              <a:t>‹#›</a:t>
            </a:fld>
            <a:endParaRPr lang="LID4096"/>
          </a:p>
        </p:txBody>
      </p:sp>
    </p:spTree>
    <p:extLst>
      <p:ext uri="{BB962C8B-B14F-4D97-AF65-F5344CB8AC3E}">
        <p14:creationId xmlns:p14="http://schemas.microsoft.com/office/powerpoint/2010/main" val="3431757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C1D8C734-45D7-4C60-B98D-16F5E82AC4CD}" type="datetimeFigureOut">
              <a:rPr lang="LID4096" smtClean="0"/>
              <a:t>08/24/2020</a:t>
            </a:fld>
            <a:endParaRPr lang="LID4096"/>
          </a:p>
        </p:txBody>
      </p:sp>
      <p:sp>
        <p:nvSpPr>
          <p:cNvPr id="6" name="Footer Placeholder 5"/>
          <p:cNvSpPr>
            <a:spLocks noGrp="1"/>
          </p:cNvSpPr>
          <p:nvPr>
            <p:ph type="ftr" sz="quarter" idx="11"/>
          </p:nvPr>
        </p:nvSpPr>
        <p:spPr/>
        <p:txBody>
          <a:bodyPr/>
          <a:lstStyle/>
          <a:p>
            <a:endParaRPr lang="LID4096"/>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720334E-CC1D-4CD3-AD5D-77D8417F7ADD}" type="slidenum">
              <a:rPr lang="LID4096" smtClean="0"/>
              <a:t>‹#›</a:t>
            </a:fld>
            <a:endParaRPr lang="LID4096"/>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78734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C1D8C734-45D7-4C60-B98D-16F5E82AC4CD}" type="datetimeFigureOut">
              <a:rPr lang="LID4096" smtClean="0"/>
              <a:t>08/24/2020</a:t>
            </a:fld>
            <a:endParaRPr lang="LID4096"/>
          </a:p>
        </p:txBody>
      </p:sp>
      <p:sp>
        <p:nvSpPr>
          <p:cNvPr id="6" name="Footer Placeholder 5"/>
          <p:cNvSpPr>
            <a:spLocks noGrp="1"/>
          </p:cNvSpPr>
          <p:nvPr>
            <p:ph type="ftr" sz="quarter" idx="11"/>
          </p:nvPr>
        </p:nvSpPr>
        <p:spPr/>
        <p:txBody>
          <a:bodyPr/>
          <a:lstStyle/>
          <a:p>
            <a:endParaRPr lang="LID4096"/>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720334E-CC1D-4CD3-AD5D-77D8417F7ADD}" type="slidenum">
              <a:rPr lang="LID4096" smtClean="0"/>
              <a:t>‹#›</a:t>
            </a:fld>
            <a:endParaRPr lang="LID4096"/>
          </a:p>
        </p:txBody>
      </p:sp>
    </p:spTree>
    <p:extLst>
      <p:ext uri="{BB962C8B-B14F-4D97-AF65-F5344CB8AC3E}">
        <p14:creationId xmlns:p14="http://schemas.microsoft.com/office/powerpoint/2010/main" val="14771284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1D8C734-45D7-4C60-B98D-16F5E82AC4CD}" type="datetimeFigureOut">
              <a:rPr lang="LID4096" smtClean="0"/>
              <a:t>08/24/2020</a:t>
            </a:fld>
            <a:endParaRPr lang="LID4096"/>
          </a:p>
        </p:txBody>
      </p:sp>
      <p:sp>
        <p:nvSpPr>
          <p:cNvPr id="5" name="Footer Placeholder 4"/>
          <p:cNvSpPr>
            <a:spLocks noGrp="1"/>
          </p:cNvSpPr>
          <p:nvPr>
            <p:ph type="ftr" sz="quarter" idx="11"/>
          </p:nvPr>
        </p:nvSpPr>
        <p:spPr/>
        <p:txBody>
          <a:bodyPr/>
          <a:lstStyle/>
          <a:p>
            <a:endParaRPr lang="LID4096"/>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720334E-CC1D-4CD3-AD5D-77D8417F7ADD}" type="slidenum">
              <a:rPr lang="LID4096" smtClean="0"/>
              <a:t>‹#›</a:t>
            </a:fld>
            <a:endParaRPr lang="LID4096"/>
          </a:p>
        </p:txBody>
      </p:sp>
    </p:spTree>
    <p:extLst>
      <p:ext uri="{BB962C8B-B14F-4D97-AF65-F5344CB8AC3E}">
        <p14:creationId xmlns:p14="http://schemas.microsoft.com/office/powerpoint/2010/main" val="1240719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1D8C734-45D7-4C60-B98D-16F5E82AC4CD}" type="datetimeFigureOut">
              <a:rPr lang="LID4096" smtClean="0"/>
              <a:t>08/24/2020</a:t>
            </a:fld>
            <a:endParaRPr lang="LID4096"/>
          </a:p>
        </p:txBody>
      </p:sp>
      <p:sp>
        <p:nvSpPr>
          <p:cNvPr id="5" name="Footer Placeholder 4"/>
          <p:cNvSpPr>
            <a:spLocks noGrp="1"/>
          </p:cNvSpPr>
          <p:nvPr>
            <p:ph type="ftr" sz="quarter" idx="11"/>
          </p:nvPr>
        </p:nvSpPr>
        <p:spPr/>
        <p:txBody>
          <a:bodyPr/>
          <a:lstStyle/>
          <a:p>
            <a:endParaRPr lang="LID4096"/>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720334E-CC1D-4CD3-AD5D-77D8417F7ADD}" type="slidenum">
              <a:rPr lang="LID4096" smtClean="0"/>
              <a:t>‹#›</a:t>
            </a:fld>
            <a:endParaRPr lang="LID4096"/>
          </a:p>
        </p:txBody>
      </p:sp>
    </p:spTree>
    <p:extLst>
      <p:ext uri="{BB962C8B-B14F-4D97-AF65-F5344CB8AC3E}">
        <p14:creationId xmlns:p14="http://schemas.microsoft.com/office/powerpoint/2010/main" val="3119694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1D8C734-45D7-4C60-B98D-16F5E82AC4CD}" type="datetimeFigureOut">
              <a:rPr lang="LID4096" smtClean="0"/>
              <a:t>08/24/2020</a:t>
            </a:fld>
            <a:endParaRPr lang="LID4096"/>
          </a:p>
        </p:txBody>
      </p:sp>
      <p:sp>
        <p:nvSpPr>
          <p:cNvPr id="5" name="Footer Placeholder 4"/>
          <p:cNvSpPr>
            <a:spLocks noGrp="1"/>
          </p:cNvSpPr>
          <p:nvPr>
            <p:ph type="ftr" sz="quarter" idx="11"/>
          </p:nvPr>
        </p:nvSpPr>
        <p:spPr/>
        <p:txBody>
          <a:bodyPr/>
          <a:lstStyle/>
          <a:p>
            <a:endParaRPr lang="LID4096"/>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720334E-CC1D-4CD3-AD5D-77D8417F7ADD}" type="slidenum">
              <a:rPr lang="LID4096" smtClean="0"/>
              <a:t>‹#›</a:t>
            </a:fld>
            <a:endParaRPr lang="LID4096"/>
          </a:p>
        </p:txBody>
      </p:sp>
    </p:spTree>
    <p:extLst>
      <p:ext uri="{BB962C8B-B14F-4D97-AF65-F5344CB8AC3E}">
        <p14:creationId xmlns:p14="http://schemas.microsoft.com/office/powerpoint/2010/main" val="863440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C1D8C734-45D7-4C60-B98D-16F5E82AC4CD}" type="datetimeFigureOut">
              <a:rPr lang="LID4096" smtClean="0"/>
              <a:t>08/24/2020</a:t>
            </a:fld>
            <a:endParaRPr lang="LID4096"/>
          </a:p>
        </p:txBody>
      </p:sp>
      <p:sp>
        <p:nvSpPr>
          <p:cNvPr id="5" name="Footer Placeholder 4"/>
          <p:cNvSpPr>
            <a:spLocks noGrp="1"/>
          </p:cNvSpPr>
          <p:nvPr>
            <p:ph type="ftr" sz="quarter" idx="11"/>
          </p:nvPr>
        </p:nvSpPr>
        <p:spPr/>
        <p:txBody>
          <a:bodyPr/>
          <a:lstStyle/>
          <a:p>
            <a:endParaRPr lang="LID4096"/>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720334E-CC1D-4CD3-AD5D-77D8417F7ADD}" type="slidenum">
              <a:rPr lang="LID4096" smtClean="0"/>
              <a:t>‹#›</a:t>
            </a:fld>
            <a:endParaRPr lang="LID4096"/>
          </a:p>
        </p:txBody>
      </p:sp>
    </p:spTree>
    <p:extLst>
      <p:ext uri="{BB962C8B-B14F-4D97-AF65-F5344CB8AC3E}">
        <p14:creationId xmlns:p14="http://schemas.microsoft.com/office/powerpoint/2010/main" val="2509923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C1D8C734-45D7-4C60-B98D-16F5E82AC4CD}" type="datetimeFigureOut">
              <a:rPr lang="LID4096" smtClean="0"/>
              <a:t>08/24/2020</a:t>
            </a:fld>
            <a:endParaRPr lang="LID4096"/>
          </a:p>
        </p:txBody>
      </p:sp>
      <p:sp>
        <p:nvSpPr>
          <p:cNvPr id="6" name="Footer Placeholder 5"/>
          <p:cNvSpPr>
            <a:spLocks noGrp="1"/>
          </p:cNvSpPr>
          <p:nvPr>
            <p:ph type="ftr" sz="quarter" idx="11"/>
          </p:nvPr>
        </p:nvSpPr>
        <p:spPr/>
        <p:txBody>
          <a:bodyPr/>
          <a:lstStyle/>
          <a:p>
            <a:endParaRPr lang="LID4096"/>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720334E-CC1D-4CD3-AD5D-77D8417F7ADD}" type="slidenum">
              <a:rPr lang="LID4096" smtClean="0"/>
              <a:t>‹#›</a:t>
            </a:fld>
            <a:endParaRPr lang="LID4096"/>
          </a:p>
        </p:txBody>
      </p:sp>
    </p:spTree>
    <p:extLst>
      <p:ext uri="{BB962C8B-B14F-4D97-AF65-F5344CB8AC3E}">
        <p14:creationId xmlns:p14="http://schemas.microsoft.com/office/powerpoint/2010/main" val="2935920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C1D8C734-45D7-4C60-B98D-16F5E82AC4CD}" type="datetimeFigureOut">
              <a:rPr lang="LID4096" smtClean="0"/>
              <a:t>08/24/2020</a:t>
            </a:fld>
            <a:endParaRPr lang="LID4096"/>
          </a:p>
        </p:txBody>
      </p:sp>
      <p:sp>
        <p:nvSpPr>
          <p:cNvPr id="8" name="Footer Placeholder 7"/>
          <p:cNvSpPr>
            <a:spLocks noGrp="1"/>
          </p:cNvSpPr>
          <p:nvPr>
            <p:ph type="ftr" sz="quarter" idx="11"/>
          </p:nvPr>
        </p:nvSpPr>
        <p:spPr/>
        <p:txBody>
          <a:bodyPr/>
          <a:lstStyle/>
          <a:p>
            <a:endParaRPr lang="LID4096"/>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720334E-CC1D-4CD3-AD5D-77D8417F7ADD}" type="slidenum">
              <a:rPr lang="LID4096" smtClean="0"/>
              <a:t>‹#›</a:t>
            </a:fld>
            <a:endParaRPr lang="LID4096"/>
          </a:p>
        </p:txBody>
      </p:sp>
    </p:spTree>
    <p:extLst>
      <p:ext uri="{BB962C8B-B14F-4D97-AF65-F5344CB8AC3E}">
        <p14:creationId xmlns:p14="http://schemas.microsoft.com/office/powerpoint/2010/main" val="3760525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C1D8C734-45D7-4C60-B98D-16F5E82AC4CD}" type="datetimeFigureOut">
              <a:rPr lang="LID4096" smtClean="0"/>
              <a:t>08/24/2020</a:t>
            </a:fld>
            <a:endParaRPr lang="LID4096"/>
          </a:p>
        </p:txBody>
      </p:sp>
      <p:sp>
        <p:nvSpPr>
          <p:cNvPr id="4" name="Footer Placeholder 3"/>
          <p:cNvSpPr>
            <a:spLocks noGrp="1"/>
          </p:cNvSpPr>
          <p:nvPr>
            <p:ph type="ftr" sz="quarter" idx="11"/>
          </p:nvPr>
        </p:nvSpPr>
        <p:spPr/>
        <p:txBody>
          <a:bodyPr/>
          <a:lstStyle/>
          <a:p>
            <a:endParaRPr lang="LID4096"/>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720334E-CC1D-4CD3-AD5D-77D8417F7ADD}" type="slidenum">
              <a:rPr lang="LID4096" smtClean="0"/>
              <a:t>‹#›</a:t>
            </a:fld>
            <a:endParaRPr lang="LID4096"/>
          </a:p>
        </p:txBody>
      </p:sp>
    </p:spTree>
    <p:extLst>
      <p:ext uri="{BB962C8B-B14F-4D97-AF65-F5344CB8AC3E}">
        <p14:creationId xmlns:p14="http://schemas.microsoft.com/office/powerpoint/2010/main" val="2510148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D8C734-45D7-4C60-B98D-16F5E82AC4CD}" type="datetimeFigureOut">
              <a:rPr lang="LID4096" smtClean="0"/>
              <a:t>08/24/2020</a:t>
            </a:fld>
            <a:endParaRPr lang="LID4096"/>
          </a:p>
        </p:txBody>
      </p:sp>
      <p:sp>
        <p:nvSpPr>
          <p:cNvPr id="3" name="Footer Placeholder 2"/>
          <p:cNvSpPr>
            <a:spLocks noGrp="1"/>
          </p:cNvSpPr>
          <p:nvPr>
            <p:ph type="ftr" sz="quarter" idx="11"/>
          </p:nvPr>
        </p:nvSpPr>
        <p:spPr/>
        <p:txBody>
          <a:bodyPr/>
          <a:lstStyle/>
          <a:p>
            <a:endParaRPr lang="LID4096"/>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720334E-CC1D-4CD3-AD5D-77D8417F7ADD}" type="slidenum">
              <a:rPr lang="LID4096" smtClean="0"/>
              <a:t>‹#›</a:t>
            </a:fld>
            <a:endParaRPr lang="LID4096"/>
          </a:p>
        </p:txBody>
      </p:sp>
    </p:spTree>
    <p:extLst>
      <p:ext uri="{BB962C8B-B14F-4D97-AF65-F5344CB8AC3E}">
        <p14:creationId xmlns:p14="http://schemas.microsoft.com/office/powerpoint/2010/main" val="3496147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1D8C734-45D7-4C60-B98D-16F5E82AC4CD}" type="datetimeFigureOut">
              <a:rPr lang="LID4096" smtClean="0"/>
              <a:t>08/24/2020</a:t>
            </a:fld>
            <a:endParaRPr lang="LID4096"/>
          </a:p>
        </p:txBody>
      </p:sp>
      <p:sp>
        <p:nvSpPr>
          <p:cNvPr id="6" name="Footer Placeholder 5"/>
          <p:cNvSpPr>
            <a:spLocks noGrp="1"/>
          </p:cNvSpPr>
          <p:nvPr>
            <p:ph type="ftr" sz="quarter" idx="11"/>
          </p:nvPr>
        </p:nvSpPr>
        <p:spPr/>
        <p:txBody>
          <a:bodyPr/>
          <a:lstStyle/>
          <a:p>
            <a:endParaRPr lang="LID4096"/>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720334E-CC1D-4CD3-AD5D-77D8417F7ADD}" type="slidenum">
              <a:rPr lang="LID4096" smtClean="0"/>
              <a:t>‹#›</a:t>
            </a:fld>
            <a:endParaRPr lang="LID4096"/>
          </a:p>
        </p:txBody>
      </p:sp>
    </p:spTree>
    <p:extLst>
      <p:ext uri="{BB962C8B-B14F-4D97-AF65-F5344CB8AC3E}">
        <p14:creationId xmlns:p14="http://schemas.microsoft.com/office/powerpoint/2010/main" val="3896197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1D8C734-45D7-4C60-B98D-16F5E82AC4CD}" type="datetimeFigureOut">
              <a:rPr lang="LID4096" smtClean="0"/>
              <a:t>08/24/2020</a:t>
            </a:fld>
            <a:endParaRPr lang="LID4096"/>
          </a:p>
        </p:txBody>
      </p:sp>
      <p:sp>
        <p:nvSpPr>
          <p:cNvPr id="6" name="Footer Placeholder 5"/>
          <p:cNvSpPr>
            <a:spLocks noGrp="1"/>
          </p:cNvSpPr>
          <p:nvPr>
            <p:ph type="ftr" sz="quarter" idx="11"/>
          </p:nvPr>
        </p:nvSpPr>
        <p:spPr/>
        <p:txBody>
          <a:bodyPr/>
          <a:lstStyle/>
          <a:p>
            <a:endParaRPr lang="LID4096"/>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720334E-CC1D-4CD3-AD5D-77D8417F7ADD}" type="slidenum">
              <a:rPr lang="LID4096" smtClean="0"/>
              <a:t>‹#›</a:t>
            </a:fld>
            <a:endParaRPr lang="LID4096"/>
          </a:p>
        </p:txBody>
      </p:sp>
    </p:spTree>
    <p:extLst>
      <p:ext uri="{BB962C8B-B14F-4D97-AF65-F5344CB8AC3E}">
        <p14:creationId xmlns:p14="http://schemas.microsoft.com/office/powerpoint/2010/main" val="2748495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1D8C734-45D7-4C60-B98D-16F5E82AC4CD}" type="datetimeFigureOut">
              <a:rPr lang="LID4096" smtClean="0"/>
              <a:t>08/24/2020</a:t>
            </a:fld>
            <a:endParaRPr lang="LID4096"/>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LID4096"/>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720334E-CC1D-4CD3-AD5D-77D8417F7ADD}" type="slidenum">
              <a:rPr lang="LID4096" smtClean="0"/>
              <a:t>‹#›</a:t>
            </a:fld>
            <a:endParaRPr lang="LID4096"/>
          </a:p>
        </p:txBody>
      </p:sp>
    </p:spTree>
    <p:extLst>
      <p:ext uri="{BB962C8B-B14F-4D97-AF65-F5344CB8AC3E}">
        <p14:creationId xmlns:p14="http://schemas.microsoft.com/office/powerpoint/2010/main" val="11955457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k12.thoughtfullearning.com/FAQ/what-are-literacy-skills" TargetMode="External"/><Relationship Id="rId2" Type="http://schemas.openxmlformats.org/officeDocument/2006/relationships/hyperlink" Target="https://k12.thoughtfullearning.com/FAQ/what-are-learning-skills" TargetMode="External"/><Relationship Id="rId1" Type="http://schemas.openxmlformats.org/officeDocument/2006/relationships/slideLayout" Target="../slideLayouts/slideLayout7.xml"/><Relationship Id="rId4" Type="http://schemas.openxmlformats.org/officeDocument/2006/relationships/hyperlink" Target="https://k12.thoughtfullearning.com/FAQ/what-are-life-skill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859E5D-2C07-4F76-BBD0-1106A09E6827}"/>
              </a:ext>
            </a:extLst>
          </p:cNvPr>
          <p:cNvSpPr>
            <a:spLocks noGrp="1"/>
          </p:cNvSpPr>
          <p:nvPr>
            <p:ph type="ctrTitle"/>
          </p:nvPr>
        </p:nvSpPr>
        <p:spPr>
          <a:xfrm>
            <a:off x="844492" y="494041"/>
            <a:ext cx="9144000" cy="3054212"/>
          </a:xfrm>
        </p:spPr>
        <p:txBody>
          <a:bodyPr>
            <a:noAutofit/>
          </a:bodyPr>
          <a:lstStyle/>
          <a:p>
            <a:r>
              <a:rPr lang="uk-UA" sz="3600" b="1" cap="none" dirty="0">
                <a:ln w="12700">
                  <a:solidFill>
                    <a:srgbClr val="FF0000"/>
                  </a:solidFill>
                  <a:prstDash val="solid"/>
                </a:ln>
                <a:solidFill>
                  <a:srgbClr val="C00000"/>
                </a:solidFill>
                <a:effectLst>
                  <a:outerShdw dist="38100" dir="2640000" algn="bl" rotWithShape="0">
                    <a:schemeClr val="accent1"/>
                  </a:outerShdw>
                </a:effectLst>
                <a:latin typeface="Century Schoolbook" panose="02040604050505020304" pitchFamily="18" charset="0"/>
              </a:rPr>
              <a:t>Інтегративна стратегія професійного зростання вчителя іноземних мов у  </a:t>
            </a:r>
            <a:r>
              <a:rPr lang="uk-UA" sz="3600" b="1" cap="none" dirty="0" err="1">
                <a:ln w="12700">
                  <a:solidFill>
                    <a:srgbClr val="FF0000"/>
                  </a:solidFill>
                  <a:prstDash val="solid"/>
                </a:ln>
                <a:solidFill>
                  <a:srgbClr val="C00000"/>
                </a:solidFill>
                <a:effectLst>
                  <a:outerShdw dist="38100" dir="2640000" algn="bl" rotWithShape="0">
                    <a:schemeClr val="accent1"/>
                  </a:outerShdw>
                </a:effectLst>
                <a:latin typeface="Century Schoolbook" panose="02040604050505020304" pitchFamily="18" charset="0"/>
              </a:rPr>
              <a:t>компетентнісно</a:t>
            </a:r>
            <a:r>
              <a:rPr lang="uk-UA" sz="3600" b="1" cap="none" dirty="0">
                <a:ln w="12700">
                  <a:solidFill>
                    <a:srgbClr val="FF0000"/>
                  </a:solidFill>
                  <a:prstDash val="solid"/>
                </a:ln>
                <a:solidFill>
                  <a:srgbClr val="C00000"/>
                </a:solidFill>
                <a:effectLst>
                  <a:outerShdw dist="38100" dir="2640000" algn="bl" rotWithShape="0">
                    <a:schemeClr val="accent1"/>
                  </a:outerShdw>
                </a:effectLst>
                <a:latin typeface="Century Schoolbook" panose="02040604050505020304" pitchFamily="18" charset="0"/>
              </a:rPr>
              <a:t> зорієнтованому методичному просторі</a:t>
            </a:r>
            <a:br>
              <a:rPr lang="en-US" sz="3600" b="1" cap="none" dirty="0">
                <a:ln w="12700">
                  <a:solidFill>
                    <a:srgbClr val="FF0000"/>
                  </a:solidFill>
                  <a:prstDash val="solid"/>
                </a:ln>
                <a:solidFill>
                  <a:srgbClr val="C00000"/>
                </a:solidFill>
                <a:effectLst>
                  <a:outerShdw dist="38100" dir="2640000" algn="bl" rotWithShape="0">
                    <a:schemeClr val="accent1"/>
                  </a:outerShdw>
                </a:effectLst>
                <a:latin typeface="Century Schoolbook" panose="02040604050505020304" pitchFamily="18" charset="0"/>
              </a:rPr>
            </a:br>
            <a:endParaRPr lang="LID4096" sz="3600" dirty="0"/>
          </a:p>
        </p:txBody>
      </p:sp>
      <p:sp>
        <p:nvSpPr>
          <p:cNvPr id="3" name="Подзаголовок 2">
            <a:extLst>
              <a:ext uri="{FF2B5EF4-FFF2-40B4-BE49-F238E27FC236}">
                <a16:creationId xmlns:a16="http://schemas.microsoft.com/office/drawing/2014/main" id="{6541401C-FECE-4987-92AD-AD4E7163A89C}"/>
              </a:ext>
            </a:extLst>
          </p:cNvPr>
          <p:cNvSpPr>
            <a:spLocks noGrp="1"/>
          </p:cNvSpPr>
          <p:nvPr>
            <p:ph type="subTitle" idx="1"/>
          </p:nvPr>
        </p:nvSpPr>
        <p:spPr>
          <a:xfrm>
            <a:off x="8165020" y="5902119"/>
            <a:ext cx="3646944" cy="713511"/>
          </a:xfrm>
        </p:spPr>
        <p:txBody>
          <a:bodyPr/>
          <a:lstStyle/>
          <a:p>
            <a:pPr algn="r"/>
            <a:r>
              <a:rPr lang="uk-UA" dirty="0" err="1"/>
              <a:t>Пелішенко</a:t>
            </a:r>
            <a:r>
              <a:rPr lang="uk-UA" dirty="0"/>
              <a:t> Г.Ф.</a:t>
            </a:r>
            <a:endParaRPr lang="LID4096" dirty="0"/>
          </a:p>
        </p:txBody>
      </p:sp>
      <p:sp>
        <p:nvSpPr>
          <p:cNvPr id="4" name="TextBox 3">
            <a:extLst>
              <a:ext uri="{FF2B5EF4-FFF2-40B4-BE49-F238E27FC236}">
                <a16:creationId xmlns:a16="http://schemas.microsoft.com/office/drawing/2014/main" id="{B664B2F3-9560-4ABB-A3E0-973AF1762FA5}"/>
              </a:ext>
            </a:extLst>
          </p:cNvPr>
          <p:cNvSpPr txBox="1"/>
          <p:nvPr/>
        </p:nvSpPr>
        <p:spPr>
          <a:xfrm>
            <a:off x="4924338" y="2667699"/>
            <a:ext cx="6887626" cy="2677656"/>
          </a:xfrm>
          <a:prstGeom prst="rect">
            <a:avLst/>
          </a:prstGeom>
          <a:noFill/>
        </p:spPr>
        <p:txBody>
          <a:bodyPr wrap="square" rtlCol="0">
            <a:spAutoFit/>
          </a:bodyPr>
          <a:lstStyle/>
          <a:p>
            <a:pPr algn="r"/>
            <a:r>
              <a:rPr lang="en-US" sz="2800" dirty="0">
                <a:latin typeface="Elephant" panose="02020904090505020303" pitchFamily="18" charset="0"/>
              </a:rPr>
              <a:t>TEACHERS</a:t>
            </a:r>
          </a:p>
          <a:p>
            <a:pPr algn="r"/>
            <a:r>
              <a:rPr lang="en-US" sz="2800" dirty="0">
                <a:solidFill>
                  <a:srgbClr val="008000"/>
                </a:solidFill>
              </a:rPr>
              <a:t>encourage</a:t>
            </a:r>
            <a:r>
              <a:rPr lang="en-US" sz="2800" dirty="0"/>
              <a:t> </a:t>
            </a:r>
          </a:p>
          <a:p>
            <a:pPr algn="r"/>
            <a:r>
              <a:rPr lang="en-US" sz="2800" dirty="0"/>
              <a:t>minds to </a:t>
            </a:r>
            <a:r>
              <a:rPr lang="en-US" sz="2800" dirty="0">
                <a:solidFill>
                  <a:schemeClr val="accent6">
                    <a:lumMod val="75000"/>
                  </a:schemeClr>
                </a:solidFill>
              </a:rPr>
              <a:t>Think</a:t>
            </a:r>
          </a:p>
          <a:p>
            <a:pPr algn="r"/>
            <a:r>
              <a:rPr lang="en-US" sz="2800" dirty="0"/>
              <a:t>hands to </a:t>
            </a:r>
            <a:r>
              <a:rPr lang="en-US" sz="2800" dirty="0">
                <a:solidFill>
                  <a:schemeClr val="accent6">
                    <a:lumMod val="75000"/>
                  </a:schemeClr>
                </a:solidFill>
              </a:rPr>
              <a:t>Create</a:t>
            </a:r>
          </a:p>
          <a:p>
            <a:pPr algn="r"/>
            <a:r>
              <a:rPr lang="en-US" sz="2800" dirty="0"/>
              <a:t>&amp; </a:t>
            </a:r>
            <a:r>
              <a:rPr lang="en-US" sz="2800" dirty="0">
                <a:solidFill>
                  <a:schemeClr val="accent6">
                    <a:lumMod val="75000"/>
                  </a:schemeClr>
                </a:solidFill>
              </a:rPr>
              <a:t>Hearts</a:t>
            </a:r>
          </a:p>
          <a:p>
            <a:pPr algn="r"/>
            <a:r>
              <a:rPr lang="en-US" sz="2800" dirty="0"/>
              <a:t>to love</a:t>
            </a:r>
            <a:endParaRPr lang="LID4096" sz="2800" dirty="0"/>
          </a:p>
        </p:txBody>
      </p:sp>
    </p:spTree>
    <p:extLst>
      <p:ext uri="{BB962C8B-B14F-4D97-AF65-F5344CB8AC3E}">
        <p14:creationId xmlns:p14="http://schemas.microsoft.com/office/powerpoint/2010/main" val="2643585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0B5C63-6705-46B3-9A70-A3CEE096A53E}"/>
              </a:ext>
            </a:extLst>
          </p:cNvPr>
          <p:cNvSpPr txBox="1"/>
          <p:nvPr/>
        </p:nvSpPr>
        <p:spPr>
          <a:xfrm>
            <a:off x="2222976" y="2197916"/>
            <a:ext cx="6988136" cy="2886939"/>
          </a:xfrm>
          <a:prstGeom prst="rect">
            <a:avLst/>
          </a:prstGeom>
          <a:noFill/>
        </p:spPr>
        <p:txBody>
          <a:bodyPr wrap="square" rtlCol="0">
            <a:spAutoFit/>
          </a:bodyPr>
          <a:lstStyle/>
          <a:p>
            <a:pPr algn="ctr"/>
            <a:r>
              <a:rPr lang="en-US" sz="6000" b="1" dirty="0">
                <a:ln w="12700">
                  <a:solidFill>
                    <a:schemeClr val="accent1"/>
                  </a:solidFill>
                  <a:prstDash val="solid"/>
                </a:ln>
                <a:solidFill>
                  <a:srgbClr val="00B050"/>
                </a:solidFill>
                <a:effectLst>
                  <a:outerShdw dist="38100" dir="2640000" algn="bl" rotWithShape="0">
                    <a:schemeClr val="accent1"/>
                  </a:outerShdw>
                </a:effectLst>
              </a:rPr>
              <a:t>Thank you </a:t>
            </a:r>
          </a:p>
          <a:p>
            <a:pPr algn="ctr"/>
            <a:r>
              <a:rPr lang="en-US" sz="6000" b="1" dirty="0">
                <a:ln w="12700">
                  <a:solidFill>
                    <a:schemeClr val="accent1"/>
                  </a:solidFill>
                  <a:prstDash val="solid"/>
                </a:ln>
                <a:solidFill>
                  <a:srgbClr val="00B050"/>
                </a:solidFill>
                <a:effectLst>
                  <a:outerShdw dist="38100" dir="2640000" algn="bl" rotWithShape="0">
                    <a:schemeClr val="accent1"/>
                  </a:outerShdw>
                </a:effectLst>
              </a:rPr>
              <a:t>for </a:t>
            </a:r>
          </a:p>
          <a:p>
            <a:pPr algn="ctr"/>
            <a:r>
              <a:rPr lang="en-US" sz="6000" b="1" dirty="0">
                <a:ln w="12700">
                  <a:solidFill>
                    <a:schemeClr val="accent1"/>
                  </a:solidFill>
                  <a:prstDash val="solid"/>
                </a:ln>
                <a:solidFill>
                  <a:srgbClr val="00B050"/>
                </a:solidFill>
                <a:effectLst>
                  <a:outerShdw dist="38100" dir="2640000" algn="bl" rotWithShape="0">
                    <a:schemeClr val="accent1"/>
                  </a:outerShdw>
                </a:effectLst>
              </a:rPr>
              <a:t>your attention! </a:t>
            </a:r>
            <a:endParaRPr lang="LID4096" sz="6000" dirty="0">
              <a:solidFill>
                <a:srgbClr val="00B050"/>
              </a:solidFill>
            </a:endParaRPr>
          </a:p>
        </p:txBody>
      </p:sp>
    </p:spTree>
    <p:extLst>
      <p:ext uri="{BB962C8B-B14F-4D97-AF65-F5344CB8AC3E}">
        <p14:creationId xmlns:p14="http://schemas.microsoft.com/office/powerpoint/2010/main" val="94571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182174-A667-4236-A7ED-134D5D692E2E}"/>
              </a:ext>
            </a:extLst>
          </p:cNvPr>
          <p:cNvSpPr txBox="1"/>
          <p:nvPr/>
        </p:nvSpPr>
        <p:spPr>
          <a:xfrm>
            <a:off x="4652277" y="2522192"/>
            <a:ext cx="3095537" cy="2308324"/>
          </a:xfrm>
          <a:prstGeom prst="rect">
            <a:avLst/>
          </a:prstGeom>
          <a:noFill/>
        </p:spPr>
        <p:txBody>
          <a:bodyPr wrap="square" rtlCol="0">
            <a:spAutoFit/>
          </a:bodyPr>
          <a:lstStyle/>
          <a:p>
            <a:pPr algn="ctr"/>
            <a:r>
              <a:rPr lang="en-US" sz="5400" dirty="0">
                <a:ln>
                  <a:solidFill>
                    <a:srgbClr val="0000FF"/>
                  </a:solidFill>
                </a:ln>
                <a:solidFill>
                  <a:srgbClr val="0000FF"/>
                </a:solidFill>
                <a:latin typeface="Century Schoolbook" panose="02040604050505020304" pitchFamily="18" charset="0"/>
              </a:rPr>
              <a:t>Teacher </a:t>
            </a:r>
            <a:r>
              <a:rPr lang="en-US" sz="3600" dirty="0">
                <a:ln>
                  <a:solidFill>
                    <a:srgbClr val="0000FF"/>
                  </a:solidFill>
                </a:ln>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rPr>
              <a:t>Overview</a:t>
            </a:r>
            <a:endParaRPr lang="en-US" sz="3600" dirty="0">
              <a:ln>
                <a:solidFill>
                  <a:srgbClr val="0000FF"/>
                </a:solidFill>
              </a:ln>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endParaRPr lang="LID4096" sz="5400" dirty="0">
              <a:ln>
                <a:solidFill>
                  <a:srgbClr val="0000FF"/>
                </a:solidFill>
              </a:ln>
              <a:solidFill>
                <a:srgbClr val="0000FF"/>
              </a:solidFill>
              <a:latin typeface="Century Schoolbook" panose="02040604050505020304" pitchFamily="18" charset="0"/>
            </a:endParaRPr>
          </a:p>
        </p:txBody>
      </p:sp>
      <p:sp>
        <p:nvSpPr>
          <p:cNvPr id="3" name="TextBox 2">
            <a:extLst>
              <a:ext uri="{FF2B5EF4-FFF2-40B4-BE49-F238E27FC236}">
                <a16:creationId xmlns:a16="http://schemas.microsoft.com/office/drawing/2014/main" id="{8362598E-86D5-4267-A979-3EFB4AC9A727}"/>
              </a:ext>
            </a:extLst>
          </p:cNvPr>
          <p:cNvSpPr txBox="1"/>
          <p:nvPr/>
        </p:nvSpPr>
        <p:spPr>
          <a:xfrm>
            <a:off x="1736521" y="872455"/>
            <a:ext cx="3649211" cy="1023457"/>
          </a:xfrm>
          <a:prstGeom prst="rect">
            <a:avLst/>
          </a:prstGeom>
          <a:noFill/>
        </p:spPr>
        <p:txBody>
          <a:bodyPr wrap="square" rtlCol="0">
            <a:spAutoFit/>
          </a:bodyPr>
          <a:lstStyle/>
          <a:p>
            <a:endParaRPr lang="LID4096" dirty="0"/>
          </a:p>
        </p:txBody>
      </p:sp>
      <p:sp>
        <p:nvSpPr>
          <p:cNvPr id="4" name="TextBox 3">
            <a:extLst>
              <a:ext uri="{FF2B5EF4-FFF2-40B4-BE49-F238E27FC236}">
                <a16:creationId xmlns:a16="http://schemas.microsoft.com/office/drawing/2014/main" id="{7A164B5F-1670-4057-9AAA-6E7C2AA98108}"/>
              </a:ext>
            </a:extLst>
          </p:cNvPr>
          <p:cNvSpPr txBox="1"/>
          <p:nvPr/>
        </p:nvSpPr>
        <p:spPr>
          <a:xfrm>
            <a:off x="530396" y="562760"/>
            <a:ext cx="5139847" cy="1754326"/>
          </a:xfrm>
          <a:prstGeom prst="rect">
            <a:avLst/>
          </a:prstGeom>
          <a:noFill/>
        </p:spPr>
        <p:txBody>
          <a:bodyPr wrap="square" rtlCol="0">
            <a:spAutoFit/>
          </a:bodyPr>
          <a:lstStyle/>
          <a:p>
            <a:pPr algn="ctr"/>
            <a:r>
              <a:rPr lang="en-US" sz="3600" b="1" dirty="0">
                <a:ln>
                  <a:solidFill>
                    <a:srgbClr val="C00000"/>
                  </a:solidFill>
                </a:ln>
                <a:solidFill>
                  <a:srgbClr val="C00000"/>
                </a:solidFill>
                <a:effectLst/>
                <a:latin typeface="Georgia" panose="02040502050405020303" pitchFamily="18" charset="0"/>
                <a:ea typeface="Times New Roman" panose="02020603050405020304" pitchFamily="18" charset="0"/>
                <a:cs typeface="Times New Roman" panose="02020603050405020304" pitchFamily="18" charset="0"/>
              </a:rPr>
              <a:t>Knowledge of the Subject</a:t>
            </a:r>
            <a:endParaRPr lang="en-US" sz="3600" b="1" dirty="0">
              <a:ln>
                <a:solidFill>
                  <a:srgbClr val="C00000"/>
                </a:solidFill>
              </a:ln>
              <a:solidFill>
                <a:srgbClr val="C00000"/>
              </a:solidFill>
              <a:effectLst/>
              <a:latin typeface="Georgia" panose="02040502050405020303" pitchFamily="18" charset="0"/>
              <a:ea typeface="Calibri" panose="020F0502020204030204" pitchFamily="34" charset="0"/>
              <a:cs typeface="Times New Roman" panose="02020603050405020304" pitchFamily="18" charset="0"/>
            </a:endParaRPr>
          </a:p>
          <a:p>
            <a:pPr algn="ctr"/>
            <a:endParaRPr lang="LID4096" sz="3600" b="1" dirty="0">
              <a:ln>
                <a:solidFill>
                  <a:srgbClr val="C00000"/>
                </a:solidFill>
              </a:ln>
              <a:solidFill>
                <a:srgbClr val="C00000"/>
              </a:solidFill>
              <a:latin typeface="Georgia" panose="02040502050405020303" pitchFamily="18" charset="0"/>
            </a:endParaRPr>
          </a:p>
        </p:txBody>
      </p:sp>
      <p:sp>
        <p:nvSpPr>
          <p:cNvPr id="6" name="TextBox 5">
            <a:extLst>
              <a:ext uri="{FF2B5EF4-FFF2-40B4-BE49-F238E27FC236}">
                <a16:creationId xmlns:a16="http://schemas.microsoft.com/office/drawing/2014/main" id="{DAC3D08D-94B1-404F-9A60-70BCCC5CD881}"/>
              </a:ext>
            </a:extLst>
          </p:cNvPr>
          <p:cNvSpPr txBox="1"/>
          <p:nvPr/>
        </p:nvSpPr>
        <p:spPr>
          <a:xfrm>
            <a:off x="6218192" y="648427"/>
            <a:ext cx="5139847" cy="641266"/>
          </a:xfrm>
          <a:prstGeom prst="rect">
            <a:avLst/>
          </a:prstGeom>
          <a:noFill/>
        </p:spPr>
        <p:txBody>
          <a:bodyPr wrap="square" rtlCol="0">
            <a:spAutoFit/>
          </a:bodyPr>
          <a:lstStyle/>
          <a:p>
            <a:pPr lvl="0" algn="ctr">
              <a:lnSpc>
                <a:spcPct val="107000"/>
              </a:lnSpc>
              <a:spcAft>
                <a:spcPts val="800"/>
              </a:spcAft>
              <a:tabLst>
                <a:tab pos="457200" algn="l"/>
              </a:tabLst>
            </a:pPr>
            <a:r>
              <a:rPr lang="en-US" sz="3600" b="1" i="0" dirty="0">
                <a:ln>
                  <a:solidFill>
                    <a:srgbClr val="C00000"/>
                  </a:solidFill>
                </a:ln>
                <a:solidFill>
                  <a:srgbClr val="C00000"/>
                </a:solidFill>
                <a:effectLst/>
                <a:latin typeface="Georgia" panose="02040502050405020303" pitchFamily="18" charset="0"/>
              </a:rPr>
              <a:t>Teaching Knowledge</a:t>
            </a:r>
            <a:endParaRPr lang="LID4096" sz="3600" b="1" dirty="0">
              <a:ln>
                <a:solidFill>
                  <a:srgbClr val="C00000"/>
                </a:solidFill>
              </a:ln>
              <a:solidFill>
                <a:srgbClr val="C00000"/>
              </a:solidFill>
              <a:latin typeface="Georgia" panose="02040502050405020303" pitchFamily="18" charset="0"/>
            </a:endParaRPr>
          </a:p>
        </p:txBody>
      </p:sp>
      <p:sp>
        <p:nvSpPr>
          <p:cNvPr id="8" name="TextBox 7">
            <a:extLst>
              <a:ext uri="{FF2B5EF4-FFF2-40B4-BE49-F238E27FC236}">
                <a16:creationId xmlns:a16="http://schemas.microsoft.com/office/drawing/2014/main" id="{6871C2D6-FA63-4DFC-9596-1AD800E6365E}"/>
              </a:ext>
            </a:extLst>
          </p:cNvPr>
          <p:cNvSpPr txBox="1"/>
          <p:nvPr/>
        </p:nvSpPr>
        <p:spPr>
          <a:xfrm>
            <a:off x="314954" y="4288811"/>
            <a:ext cx="3612735" cy="637675"/>
          </a:xfrm>
          <a:prstGeom prst="rect">
            <a:avLst/>
          </a:prstGeom>
          <a:noFill/>
        </p:spPr>
        <p:txBody>
          <a:bodyPr wrap="square">
            <a:spAutoFit/>
          </a:bodyPr>
          <a:lstStyle/>
          <a:p>
            <a:pPr lvl="0" algn="ctr">
              <a:lnSpc>
                <a:spcPct val="107000"/>
              </a:lnSpc>
              <a:spcAft>
                <a:spcPts val="800"/>
              </a:spcAft>
              <a:tabLst>
                <a:tab pos="457200" algn="l"/>
              </a:tabLst>
            </a:pPr>
            <a:r>
              <a:rPr lang="en-US" sz="3600" b="1" dirty="0">
                <a:ln>
                  <a:solidFill>
                    <a:srgbClr val="C00000"/>
                  </a:solidFill>
                </a:ln>
                <a:solidFill>
                  <a:srgbClr val="C00000"/>
                </a:solidFill>
                <a:effectLst/>
                <a:latin typeface="Georgia" panose="02040502050405020303" pitchFamily="18" charset="0"/>
                <a:ea typeface="Times New Roman" panose="02020603050405020304" pitchFamily="18" charset="0"/>
                <a:cs typeface="Times New Roman" panose="02020603050405020304" pitchFamily="18" charset="0"/>
              </a:rPr>
              <a:t>Assessment</a:t>
            </a:r>
            <a:endParaRPr lang="en-US" sz="3600" b="1" dirty="0">
              <a:ln>
                <a:solidFill>
                  <a:srgbClr val="C00000"/>
                </a:solidFill>
              </a:ln>
              <a:solidFill>
                <a:srgbClr val="C00000"/>
              </a:solidFill>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922AE1D0-D3CF-4AFD-9FB2-9D55D8AE135E}"/>
              </a:ext>
            </a:extLst>
          </p:cNvPr>
          <p:cNvSpPr txBox="1"/>
          <p:nvPr/>
        </p:nvSpPr>
        <p:spPr>
          <a:xfrm>
            <a:off x="7125735" y="4335808"/>
            <a:ext cx="4876542" cy="637675"/>
          </a:xfrm>
          <a:prstGeom prst="rect">
            <a:avLst/>
          </a:prstGeom>
          <a:noFill/>
        </p:spPr>
        <p:txBody>
          <a:bodyPr wrap="square">
            <a:spAutoFit/>
          </a:bodyPr>
          <a:lstStyle/>
          <a:p>
            <a:pPr lvl="0" algn="ctr">
              <a:lnSpc>
                <a:spcPct val="107000"/>
              </a:lnSpc>
              <a:spcAft>
                <a:spcPts val="800"/>
              </a:spcAft>
              <a:tabLst>
                <a:tab pos="457200" algn="l"/>
              </a:tabLst>
            </a:pPr>
            <a:r>
              <a:rPr lang="en-US" sz="3600" b="1" i="0" dirty="0">
                <a:ln>
                  <a:solidFill>
                    <a:srgbClr val="C00000"/>
                  </a:solidFill>
                </a:ln>
                <a:solidFill>
                  <a:srgbClr val="C00000"/>
                </a:solidFill>
                <a:effectLst/>
                <a:latin typeface="Georgia" panose="02040502050405020303" pitchFamily="18" charset="0"/>
              </a:rPr>
              <a:t>Mentoring</a:t>
            </a:r>
            <a:endParaRPr lang="en-US" sz="3600" b="1" dirty="0">
              <a:ln>
                <a:solidFill>
                  <a:srgbClr val="C00000"/>
                </a:solidFill>
              </a:ln>
              <a:solidFill>
                <a:srgbClr val="C00000"/>
              </a:solidFill>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3151714-1633-443A-9DDA-AA56E7FD83DD}"/>
              </a:ext>
            </a:extLst>
          </p:cNvPr>
          <p:cNvSpPr txBox="1"/>
          <p:nvPr/>
        </p:nvSpPr>
        <p:spPr>
          <a:xfrm>
            <a:off x="3022333" y="5320978"/>
            <a:ext cx="5486399" cy="1234056"/>
          </a:xfrm>
          <a:prstGeom prst="rect">
            <a:avLst/>
          </a:prstGeom>
          <a:noFill/>
        </p:spPr>
        <p:txBody>
          <a:bodyPr wrap="square">
            <a:spAutoFit/>
          </a:bodyPr>
          <a:lstStyle/>
          <a:p>
            <a:pPr lvl="0" algn="ctr">
              <a:lnSpc>
                <a:spcPct val="107000"/>
              </a:lnSpc>
              <a:spcAft>
                <a:spcPts val="800"/>
              </a:spcAft>
              <a:tabLst>
                <a:tab pos="457200" algn="l"/>
              </a:tabLst>
            </a:pPr>
            <a:r>
              <a:rPr lang="en-US" sz="3600" b="1" i="0" dirty="0">
                <a:ln>
                  <a:solidFill>
                    <a:srgbClr val="C00000"/>
                  </a:solidFill>
                </a:ln>
                <a:solidFill>
                  <a:srgbClr val="C00000"/>
                </a:solidFill>
                <a:effectLst/>
                <a:latin typeface="Georgia" panose="02040502050405020303" pitchFamily="18" charset="0"/>
              </a:rPr>
              <a:t>Creating Classroom Environment</a:t>
            </a:r>
            <a:endParaRPr lang="en-US" sz="3600" b="1" dirty="0">
              <a:ln>
                <a:solidFill>
                  <a:srgbClr val="C00000"/>
                </a:solidFill>
              </a:ln>
              <a:solidFill>
                <a:srgbClr val="C00000"/>
              </a:solidFill>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6EB797CF-9A96-4FB2-B1FC-068458D97E32}"/>
              </a:ext>
            </a:extLst>
          </p:cNvPr>
          <p:cNvSpPr txBox="1"/>
          <p:nvPr/>
        </p:nvSpPr>
        <p:spPr>
          <a:xfrm>
            <a:off x="0" y="2620257"/>
            <a:ext cx="4242644" cy="646331"/>
          </a:xfrm>
          <a:prstGeom prst="rect">
            <a:avLst/>
          </a:prstGeom>
          <a:noFill/>
        </p:spPr>
        <p:txBody>
          <a:bodyPr wrap="square">
            <a:spAutoFit/>
          </a:bodyPr>
          <a:lstStyle/>
          <a:p>
            <a:pPr algn="ctr"/>
            <a:r>
              <a:rPr lang="en-US" sz="3600" b="1" dirty="0">
                <a:ln>
                  <a:solidFill>
                    <a:srgbClr val="C00000"/>
                  </a:solidFill>
                </a:ln>
                <a:solidFill>
                  <a:srgbClr val="C00000"/>
                </a:solidFill>
                <a:effectLst/>
                <a:latin typeface="Georgia" panose="02040502050405020303" pitchFamily="18" charset="0"/>
                <a:ea typeface="Times New Roman" panose="02020603050405020304" pitchFamily="18" charset="0"/>
              </a:rPr>
              <a:t>Responsibilities</a:t>
            </a:r>
            <a:endParaRPr lang="LID4096" sz="3600" b="1" dirty="0">
              <a:ln>
                <a:solidFill>
                  <a:srgbClr val="C00000"/>
                </a:solidFill>
              </a:ln>
              <a:solidFill>
                <a:srgbClr val="C00000"/>
              </a:solidFill>
              <a:latin typeface="Georgia" panose="02040502050405020303" pitchFamily="18" charset="0"/>
            </a:endParaRPr>
          </a:p>
        </p:txBody>
      </p:sp>
      <p:sp>
        <p:nvSpPr>
          <p:cNvPr id="16" name="TextBox 15">
            <a:extLst>
              <a:ext uri="{FF2B5EF4-FFF2-40B4-BE49-F238E27FC236}">
                <a16:creationId xmlns:a16="http://schemas.microsoft.com/office/drawing/2014/main" id="{C266E76B-83D2-4586-9CB6-2FCEE169291B}"/>
              </a:ext>
            </a:extLst>
          </p:cNvPr>
          <p:cNvSpPr txBox="1"/>
          <p:nvPr/>
        </p:nvSpPr>
        <p:spPr>
          <a:xfrm>
            <a:off x="7847306" y="2557261"/>
            <a:ext cx="4154971" cy="646331"/>
          </a:xfrm>
          <a:prstGeom prst="rect">
            <a:avLst/>
          </a:prstGeom>
          <a:noFill/>
        </p:spPr>
        <p:txBody>
          <a:bodyPr wrap="square">
            <a:spAutoFit/>
          </a:bodyPr>
          <a:lstStyle/>
          <a:p>
            <a:pPr algn="ctr"/>
            <a:r>
              <a:rPr lang="en-US" sz="3600" b="1" dirty="0">
                <a:ln>
                  <a:solidFill>
                    <a:srgbClr val="C00000"/>
                  </a:solidFill>
                </a:ln>
                <a:solidFill>
                  <a:srgbClr val="C00000"/>
                </a:solidFill>
                <a:effectLst/>
                <a:latin typeface="Georgia" panose="02040502050405020303" pitchFamily="18" charset="0"/>
                <a:ea typeface="Times New Roman" panose="02020603050405020304" pitchFamily="18" charset="0"/>
              </a:rPr>
              <a:t>Qualifications </a:t>
            </a:r>
            <a:endParaRPr lang="LID4096" sz="3600" b="1" dirty="0">
              <a:ln>
                <a:solidFill>
                  <a:srgbClr val="C00000"/>
                </a:solidFill>
              </a:ln>
              <a:solidFill>
                <a:srgbClr val="C00000"/>
              </a:solidFill>
              <a:latin typeface="Georgia" panose="02040502050405020303" pitchFamily="18" charset="0"/>
            </a:endParaRPr>
          </a:p>
        </p:txBody>
      </p:sp>
    </p:spTree>
    <p:extLst>
      <p:ext uri="{BB962C8B-B14F-4D97-AF65-F5344CB8AC3E}">
        <p14:creationId xmlns:p14="http://schemas.microsoft.com/office/powerpoint/2010/main" val="307463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id="{58313B82-84ED-42F4-8274-1978237AE10D}"/>
              </a:ext>
            </a:extLst>
          </p:cNvPr>
          <p:cNvSpPr txBox="1">
            <a:spLocks/>
          </p:cNvSpPr>
          <p:nvPr/>
        </p:nvSpPr>
        <p:spPr>
          <a:xfrm>
            <a:off x="110067" y="168158"/>
            <a:ext cx="10130516" cy="102003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solidFill>
                  <a:srgbClr val="333333"/>
                </a:solidFill>
                <a:latin typeface="Open Sans Light"/>
              </a:rPr>
              <a:t>A Teacher plays a crucial role in shaping the lives of young people. A Teacher inspires, motivates and encourages a new generation of learners and guide them to make a positive impact in the world around them. A school teacher helps their students to be passionate about learning and understands the impact and importance of lifelong education. </a:t>
            </a:r>
            <a:endParaRPr lang="LID4096" sz="1800" dirty="0"/>
          </a:p>
        </p:txBody>
      </p:sp>
      <p:sp>
        <p:nvSpPr>
          <p:cNvPr id="4" name="TextBox 3">
            <a:extLst>
              <a:ext uri="{FF2B5EF4-FFF2-40B4-BE49-F238E27FC236}">
                <a16:creationId xmlns:a16="http://schemas.microsoft.com/office/drawing/2014/main" id="{46DAC1A9-B578-43FC-B33F-B2ECB8F92C25}"/>
              </a:ext>
            </a:extLst>
          </p:cNvPr>
          <p:cNvSpPr txBox="1"/>
          <p:nvPr/>
        </p:nvSpPr>
        <p:spPr>
          <a:xfrm>
            <a:off x="1470799" y="1494430"/>
            <a:ext cx="9990278" cy="646331"/>
          </a:xfrm>
          <a:prstGeom prst="rect">
            <a:avLst/>
          </a:prstGeom>
          <a:noFill/>
        </p:spPr>
        <p:txBody>
          <a:bodyPr wrap="square" rtlCol="0">
            <a:spAutoFit/>
          </a:bodyPr>
          <a:lstStyle/>
          <a:p>
            <a:r>
              <a:rPr lang="en-US" b="0" i="0" dirty="0">
                <a:solidFill>
                  <a:srgbClr val="333333"/>
                </a:solidFill>
                <a:effectLst/>
                <a:latin typeface="Open Sans"/>
              </a:rPr>
              <a:t>The teaching profession is exciting and challenging. A Teacher acts as role models, mentors, caregivers and advisers. They can have a profound effect on the lives of their students.</a:t>
            </a:r>
            <a:endParaRPr lang="LID4096" dirty="0"/>
          </a:p>
        </p:txBody>
      </p:sp>
      <p:sp>
        <p:nvSpPr>
          <p:cNvPr id="5" name="TextBox 4">
            <a:extLst>
              <a:ext uri="{FF2B5EF4-FFF2-40B4-BE49-F238E27FC236}">
                <a16:creationId xmlns:a16="http://schemas.microsoft.com/office/drawing/2014/main" id="{35E9920C-DF49-487B-AB42-90D86B9B2F36}"/>
              </a:ext>
            </a:extLst>
          </p:cNvPr>
          <p:cNvSpPr txBox="1"/>
          <p:nvPr/>
        </p:nvSpPr>
        <p:spPr>
          <a:xfrm>
            <a:off x="588554" y="2435568"/>
            <a:ext cx="10268124" cy="646331"/>
          </a:xfrm>
          <a:prstGeom prst="rect">
            <a:avLst/>
          </a:prstGeom>
          <a:noFill/>
        </p:spPr>
        <p:txBody>
          <a:bodyPr wrap="square" rtlCol="0">
            <a:spAutoFit/>
          </a:bodyPr>
          <a:lstStyle/>
          <a:p>
            <a:r>
              <a:rPr lang="en-US" b="0" i="0" dirty="0">
                <a:solidFill>
                  <a:srgbClr val="333333"/>
                </a:solidFill>
                <a:effectLst/>
                <a:latin typeface="Open Sans"/>
              </a:rPr>
              <a:t>A creative mind, a listening ear and strong communication skills are essential to succeed in the role of a teacher. Teachers who are resilient and tenacious are particularly in demand.</a:t>
            </a:r>
            <a:endParaRPr lang="LID4096" dirty="0"/>
          </a:p>
        </p:txBody>
      </p:sp>
      <p:sp>
        <p:nvSpPr>
          <p:cNvPr id="6" name="TextBox 5">
            <a:extLst>
              <a:ext uri="{FF2B5EF4-FFF2-40B4-BE49-F238E27FC236}">
                <a16:creationId xmlns:a16="http://schemas.microsoft.com/office/drawing/2014/main" id="{F345BD9C-6C2A-493B-A6EF-260E60E04DC8}"/>
              </a:ext>
            </a:extLst>
          </p:cNvPr>
          <p:cNvSpPr txBox="1"/>
          <p:nvPr/>
        </p:nvSpPr>
        <p:spPr>
          <a:xfrm>
            <a:off x="2577726" y="3562583"/>
            <a:ext cx="8746332" cy="1200329"/>
          </a:xfrm>
          <a:prstGeom prst="rect">
            <a:avLst/>
          </a:prstGeom>
          <a:noFill/>
        </p:spPr>
        <p:txBody>
          <a:bodyPr wrap="square" rtlCol="0">
            <a:spAutoFit/>
          </a:bodyPr>
          <a:lstStyle/>
          <a:p>
            <a:r>
              <a:rPr lang="en-US" sz="1800" i="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A Teacher should be responsible for cultivating the students’ interest in education and development. Teacher’s responsibilities include grading assignments, evaluating students’ progress, and planning educational activities.</a:t>
            </a:r>
          </a:p>
          <a:p>
            <a:endParaRPr lang="LID4096" dirty="0"/>
          </a:p>
        </p:txBody>
      </p:sp>
      <p:sp>
        <p:nvSpPr>
          <p:cNvPr id="7" name="TextBox 6">
            <a:extLst>
              <a:ext uri="{FF2B5EF4-FFF2-40B4-BE49-F238E27FC236}">
                <a16:creationId xmlns:a16="http://schemas.microsoft.com/office/drawing/2014/main" id="{12CE6D1D-8953-4755-A45C-EE859A021F0C}"/>
              </a:ext>
            </a:extLst>
          </p:cNvPr>
          <p:cNvSpPr txBox="1"/>
          <p:nvPr/>
        </p:nvSpPr>
        <p:spPr>
          <a:xfrm>
            <a:off x="1265134" y="5165840"/>
            <a:ext cx="10673593" cy="1200329"/>
          </a:xfrm>
          <a:prstGeom prst="rect">
            <a:avLst/>
          </a:prstGeom>
          <a:noFill/>
        </p:spPr>
        <p:txBody>
          <a:bodyPr wrap="square" rtlCol="0">
            <a:spAutoFit/>
          </a:bodyPr>
          <a:lstStyle/>
          <a:p>
            <a:r>
              <a:rPr lang="en-US" sz="1800" i="1"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A Teacher should be a competent professional with in-depth knowledge of teaching best practices and legal educational processes. In addition to having excellent written and verbal communication skills, an ideal candidate also demonstrates outstanding presentation and interpersonal abilities.</a:t>
            </a:r>
          </a:p>
          <a:p>
            <a:endParaRPr lang="LID4096" dirty="0"/>
          </a:p>
        </p:txBody>
      </p:sp>
      <p:pic>
        <p:nvPicPr>
          <p:cNvPr id="8" name="Рисунок 7">
            <a:extLst>
              <a:ext uri="{FF2B5EF4-FFF2-40B4-BE49-F238E27FC236}">
                <a16:creationId xmlns:a16="http://schemas.microsoft.com/office/drawing/2014/main" id="{B3FC8EE1-BB9D-490B-8A47-BAB7459551D5}"/>
              </a:ext>
            </a:extLst>
          </p:cNvPr>
          <p:cNvPicPr>
            <a:picLocks noChangeAspect="1"/>
          </p:cNvPicPr>
          <p:nvPr/>
        </p:nvPicPr>
        <p:blipFill>
          <a:blip r:embed="rId2"/>
          <a:stretch>
            <a:fillRect/>
          </a:stretch>
        </p:blipFill>
        <p:spPr>
          <a:xfrm>
            <a:off x="867942" y="3173689"/>
            <a:ext cx="1205714" cy="1808571"/>
          </a:xfrm>
          <a:prstGeom prst="rect">
            <a:avLst/>
          </a:prstGeom>
        </p:spPr>
      </p:pic>
      <p:pic>
        <p:nvPicPr>
          <p:cNvPr id="9" name="Рисунок 8">
            <a:extLst>
              <a:ext uri="{FF2B5EF4-FFF2-40B4-BE49-F238E27FC236}">
                <a16:creationId xmlns:a16="http://schemas.microsoft.com/office/drawing/2014/main" id="{44823D48-840A-456E-8194-C4D3FFEBAFB2}"/>
              </a:ext>
            </a:extLst>
          </p:cNvPr>
          <p:cNvPicPr>
            <a:picLocks noChangeAspect="1"/>
          </p:cNvPicPr>
          <p:nvPr/>
        </p:nvPicPr>
        <p:blipFill>
          <a:blip r:embed="rId3"/>
          <a:srcRect/>
          <a:stretch/>
        </p:blipFill>
        <p:spPr>
          <a:xfrm rot="21000000" flipH="1">
            <a:off x="10895482" y="997220"/>
            <a:ext cx="1017948" cy="2029800"/>
          </a:xfrm>
          <a:prstGeom prst="rect">
            <a:avLst/>
          </a:prstGeom>
        </p:spPr>
      </p:pic>
    </p:spTree>
    <p:extLst>
      <p:ext uri="{BB962C8B-B14F-4D97-AF65-F5344CB8AC3E}">
        <p14:creationId xmlns:p14="http://schemas.microsoft.com/office/powerpoint/2010/main" val="1844256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a:extLst>
              <a:ext uri="{FF2B5EF4-FFF2-40B4-BE49-F238E27FC236}">
                <a16:creationId xmlns:a16="http://schemas.microsoft.com/office/drawing/2014/main" id="{9F183046-B632-4D4F-929A-FD9C019B61EC}"/>
              </a:ext>
            </a:extLst>
          </p:cNvPr>
          <p:cNvSpPr>
            <a:spLocks noGrp="1"/>
          </p:cNvSpPr>
          <p:nvPr>
            <p:ph type="title"/>
          </p:nvPr>
        </p:nvSpPr>
        <p:spPr>
          <a:xfrm>
            <a:off x="738579" y="29027"/>
            <a:ext cx="10714839" cy="798431"/>
          </a:xfrm>
        </p:spPr>
        <p:txBody>
          <a:bodyPr>
            <a:normAutofit fontScale="90000"/>
          </a:bodyPr>
          <a:lstStyle/>
          <a:p>
            <a:pPr algn="ctr"/>
            <a:br>
              <a:rPr lang="en-US" sz="1800" dirty="0">
                <a:effectLst/>
                <a:latin typeface="Calibri" panose="020F0502020204030204" pitchFamily="34" charset="0"/>
                <a:ea typeface="Calibri" panose="020F0502020204030204" pitchFamily="34" charset="0"/>
                <a:cs typeface="Times New Roman" panose="02020603050405020304" pitchFamily="18" charset="0"/>
              </a:rPr>
            </a:br>
            <a:r>
              <a:rPr lang="en-US" sz="3600" dirty="0">
                <a:ln>
                  <a:solidFill>
                    <a:srgbClr val="0000FF"/>
                  </a:solidFill>
                </a:ln>
                <a:solidFill>
                  <a:srgbClr val="0000FF"/>
                </a:solidFill>
                <a:effectLst/>
                <a:latin typeface="Georgia" panose="02040502050405020303" pitchFamily="18" charset="0"/>
                <a:ea typeface="Times New Roman" panose="02020603050405020304" pitchFamily="18" charset="0"/>
              </a:rPr>
              <a:t>TEACHER IS A LEADER OF A CLASS. </a:t>
            </a:r>
            <a:endParaRPr lang="LID4096" sz="3600" dirty="0">
              <a:ln>
                <a:solidFill>
                  <a:srgbClr val="0000FF"/>
                </a:solidFill>
              </a:ln>
              <a:solidFill>
                <a:srgbClr val="0000FF"/>
              </a:solidFill>
              <a:latin typeface="Georgia" panose="02040502050405020303" pitchFamily="18" charset="0"/>
            </a:endParaRPr>
          </a:p>
        </p:txBody>
      </p:sp>
      <p:sp>
        <p:nvSpPr>
          <p:cNvPr id="6" name="Текст 2">
            <a:extLst>
              <a:ext uri="{FF2B5EF4-FFF2-40B4-BE49-F238E27FC236}">
                <a16:creationId xmlns:a16="http://schemas.microsoft.com/office/drawing/2014/main" id="{BDD4D1FF-C5EE-4DD6-B64B-0EA59E6599AB}"/>
              </a:ext>
            </a:extLst>
          </p:cNvPr>
          <p:cNvSpPr>
            <a:spLocks noGrp="1"/>
          </p:cNvSpPr>
          <p:nvPr>
            <p:ph type="body" sz="half" idx="2"/>
          </p:nvPr>
        </p:nvSpPr>
        <p:spPr>
          <a:xfrm>
            <a:off x="1030740" y="1017960"/>
            <a:ext cx="10130516" cy="999067"/>
          </a:xfrm>
        </p:spPr>
        <p:txBody>
          <a:bodyPr/>
          <a:lstStyle/>
          <a:p>
            <a:r>
              <a:rPr lang="en-US" sz="1800" dirty="0">
                <a:solidFill>
                  <a:srgbClr val="202020"/>
                </a:solidFill>
                <a:effectLst/>
                <a:latin typeface="Helvetica" panose="020B0604020202020204" pitchFamily="34" charset="0"/>
                <a:ea typeface="Times New Roman" panose="02020603050405020304" pitchFamily="18" charset="0"/>
                <a:cs typeface="Times New Roman" panose="02020603050405020304" pitchFamily="18" charset="0"/>
              </a:rPr>
              <a:t>Leadership is a suite of related skills that combines the other life skills. Good leaders take initiative, have strong social skills, are flexible, and are productive. They also do the following: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LID4096" dirty="0"/>
          </a:p>
        </p:txBody>
      </p:sp>
      <p:sp>
        <p:nvSpPr>
          <p:cNvPr id="7" name="TextBox 6">
            <a:extLst>
              <a:ext uri="{FF2B5EF4-FFF2-40B4-BE49-F238E27FC236}">
                <a16:creationId xmlns:a16="http://schemas.microsoft.com/office/drawing/2014/main" id="{1FF2DFC3-AAD1-4F70-814E-21D40D85300F}"/>
              </a:ext>
            </a:extLst>
          </p:cNvPr>
          <p:cNvSpPr txBox="1"/>
          <p:nvPr/>
        </p:nvSpPr>
        <p:spPr>
          <a:xfrm>
            <a:off x="1556156" y="1714412"/>
            <a:ext cx="8783274" cy="2882840"/>
          </a:xfrm>
          <a:prstGeom prst="rect">
            <a:avLst/>
          </a:prstGeom>
          <a:noFill/>
        </p:spPr>
        <p:txBody>
          <a:bodyPr wrap="square" rtlCol="0">
            <a:spAutoFit/>
          </a:bodyPr>
          <a:lstStyle/>
          <a:p>
            <a:pPr marL="342900" lvl="0" indent="-342900">
              <a:lnSpc>
                <a:spcPts val="1950"/>
              </a:lnSpc>
              <a:spcAft>
                <a:spcPts val="800"/>
              </a:spcAft>
              <a:buSzPts val="1000"/>
              <a:buFont typeface="Symbol" panose="05050102010706020507" pitchFamily="18" charset="2"/>
              <a:buChar char=""/>
              <a:tabLst>
                <a:tab pos="457200" algn="l"/>
              </a:tabLst>
            </a:pPr>
            <a:r>
              <a:rPr lang="en-US" sz="1800" dirty="0">
                <a:solidFill>
                  <a:srgbClr val="202020"/>
                </a:solidFill>
                <a:effectLst/>
                <a:latin typeface="Helvetica" panose="020B0604020202020204" pitchFamily="34" charset="0"/>
                <a:ea typeface="Times New Roman" panose="02020603050405020304" pitchFamily="18" charset="0"/>
                <a:cs typeface="Times New Roman" panose="02020603050405020304" pitchFamily="18" charset="0"/>
              </a:rPr>
              <a:t>Identify goals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950"/>
              </a:lnSpc>
              <a:spcAft>
                <a:spcPts val="800"/>
              </a:spcAft>
              <a:buSzPts val="1000"/>
              <a:buFont typeface="Symbol" panose="05050102010706020507" pitchFamily="18" charset="2"/>
              <a:buChar char=""/>
              <a:tabLst>
                <a:tab pos="457200" algn="l"/>
              </a:tabLst>
            </a:pPr>
            <a:r>
              <a:rPr lang="en-US" sz="1800" dirty="0">
                <a:solidFill>
                  <a:srgbClr val="202020"/>
                </a:solidFill>
                <a:effectLst/>
                <a:latin typeface="Helvetica" panose="020B0604020202020204" pitchFamily="34" charset="0"/>
                <a:ea typeface="Times New Roman" panose="02020603050405020304" pitchFamily="18" charset="0"/>
                <a:cs typeface="Times New Roman" panose="02020603050405020304" pitchFamily="18" charset="0"/>
              </a:rPr>
              <a:t>Inspire others to share those goals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950"/>
              </a:lnSpc>
              <a:spcAft>
                <a:spcPts val="800"/>
              </a:spcAft>
              <a:buSzPts val="1000"/>
              <a:buFont typeface="Symbol" panose="05050102010706020507" pitchFamily="18" charset="2"/>
              <a:buChar char=""/>
              <a:tabLst>
                <a:tab pos="457200" algn="l"/>
              </a:tabLst>
            </a:pPr>
            <a:r>
              <a:rPr lang="en-US" sz="1800" dirty="0">
                <a:solidFill>
                  <a:srgbClr val="202020"/>
                </a:solidFill>
                <a:effectLst/>
                <a:latin typeface="Helvetica" panose="020B0604020202020204" pitchFamily="34" charset="0"/>
                <a:ea typeface="Times New Roman" panose="02020603050405020304" pitchFamily="18" charset="0"/>
                <a:cs typeface="Times New Roman" panose="02020603050405020304" pitchFamily="18" charset="0"/>
              </a:rPr>
              <a:t>Organize a group so that all members can contribute according to their abilities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950"/>
              </a:lnSpc>
              <a:spcAft>
                <a:spcPts val="800"/>
              </a:spcAft>
              <a:buSzPts val="1000"/>
              <a:buFont typeface="Symbol" panose="05050102010706020507" pitchFamily="18" charset="2"/>
              <a:buChar char=""/>
              <a:tabLst>
                <a:tab pos="457200" algn="l"/>
              </a:tabLst>
            </a:pPr>
            <a:r>
              <a:rPr lang="en-US" sz="1800" dirty="0">
                <a:solidFill>
                  <a:srgbClr val="202020"/>
                </a:solidFill>
                <a:effectLst/>
                <a:latin typeface="Helvetica" panose="020B0604020202020204" pitchFamily="34" charset="0"/>
                <a:ea typeface="Times New Roman" panose="02020603050405020304" pitchFamily="18" charset="0"/>
                <a:cs typeface="Times New Roman" panose="02020603050405020304" pitchFamily="18" charset="0"/>
              </a:rPr>
              <a:t>Resolve conflicts among members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950"/>
              </a:lnSpc>
              <a:spcAft>
                <a:spcPts val="800"/>
              </a:spcAft>
              <a:buSzPts val="1000"/>
              <a:buFont typeface="Symbol" panose="05050102010706020507" pitchFamily="18" charset="2"/>
              <a:buChar char=""/>
              <a:tabLst>
                <a:tab pos="457200" algn="l"/>
              </a:tabLst>
            </a:pPr>
            <a:r>
              <a:rPr lang="en-US" sz="1800" dirty="0">
                <a:solidFill>
                  <a:srgbClr val="202020"/>
                </a:solidFill>
                <a:effectLst/>
                <a:latin typeface="Helvetica" panose="020B0604020202020204" pitchFamily="34" charset="0"/>
                <a:ea typeface="Times New Roman" panose="02020603050405020304" pitchFamily="18" charset="0"/>
                <a:cs typeface="Times New Roman" panose="02020603050405020304" pitchFamily="18" charset="0"/>
              </a:rPr>
              <a:t>Encourage the group to reach their goals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950"/>
              </a:lnSpc>
              <a:spcAft>
                <a:spcPts val="800"/>
              </a:spcAft>
              <a:buSzPts val="1000"/>
              <a:buFont typeface="Symbol" panose="05050102010706020507" pitchFamily="18" charset="2"/>
              <a:buChar char=""/>
              <a:tabLst>
                <a:tab pos="457200" algn="l"/>
              </a:tabLst>
            </a:pPr>
            <a:r>
              <a:rPr lang="en-US" sz="1800" dirty="0">
                <a:solidFill>
                  <a:srgbClr val="202020"/>
                </a:solidFill>
                <a:effectLst/>
                <a:latin typeface="Helvetica" panose="020B0604020202020204" pitchFamily="34" charset="0"/>
                <a:ea typeface="Times New Roman" panose="02020603050405020304" pitchFamily="18" charset="0"/>
                <a:cs typeface="Times New Roman" panose="02020603050405020304" pitchFamily="18" charset="0"/>
              </a:rPr>
              <a:t>Help group members solve problems and improve performance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950"/>
              </a:lnSpc>
              <a:spcAft>
                <a:spcPts val="800"/>
              </a:spcAft>
              <a:buSzPts val="1000"/>
              <a:buFont typeface="Symbol" panose="05050102010706020507" pitchFamily="18" charset="2"/>
              <a:buChar char=""/>
              <a:tabLst>
                <a:tab pos="457200" algn="l"/>
              </a:tabLst>
            </a:pPr>
            <a:r>
              <a:rPr lang="en-US" sz="1800" dirty="0">
                <a:solidFill>
                  <a:srgbClr val="202020"/>
                </a:solidFill>
                <a:effectLst/>
                <a:latin typeface="Helvetica" panose="020B0604020202020204" pitchFamily="34" charset="0"/>
                <a:ea typeface="Times New Roman" panose="02020603050405020304" pitchFamily="18" charset="0"/>
                <a:cs typeface="Times New Roman" panose="02020603050405020304" pitchFamily="18" charset="0"/>
              </a:rPr>
              <a:t>Give credit where it is due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LID4096" dirty="0"/>
          </a:p>
        </p:txBody>
      </p:sp>
      <p:sp>
        <p:nvSpPr>
          <p:cNvPr id="8" name="TextBox 7">
            <a:extLst>
              <a:ext uri="{FF2B5EF4-FFF2-40B4-BE49-F238E27FC236}">
                <a16:creationId xmlns:a16="http://schemas.microsoft.com/office/drawing/2014/main" id="{98A0C1FB-48D3-495E-8E54-9C97C4856CB3}"/>
              </a:ext>
            </a:extLst>
          </p:cNvPr>
          <p:cNvSpPr txBox="1"/>
          <p:nvPr/>
        </p:nvSpPr>
        <p:spPr>
          <a:xfrm>
            <a:off x="1342238" y="4639711"/>
            <a:ext cx="9928945" cy="369332"/>
          </a:xfrm>
          <a:prstGeom prst="rect">
            <a:avLst/>
          </a:prstGeom>
          <a:noFill/>
        </p:spPr>
        <p:txBody>
          <a:bodyPr wrap="square" rtlCol="0">
            <a:spAutoFit/>
          </a:bodyPr>
          <a:lstStyle/>
          <a:p>
            <a:r>
              <a:rPr lang="en-US" sz="1800" dirty="0">
                <a:solidFill>
                  <a:srgbClr val="202020"/>
                </a:solidFill>
                <a:effectLst/>
                <a:latin typeface="Helvetica" panose="020B0604020202020204" pitchFamily="34" charset="0"/>
                <a:ea typeface="Times New Roman" panose="02020603050405020304" pitchFamily="18" charset="0"/>
              </a:rPr>
              <a:t>That list pretty well describes what teachers do daily and need to develop along the career. </a:t>
            </a:r>
            <a:endParaRPr lang="LID4096" dirty="0"/>
          </a:p>
        </p:txBody>
      </p:sp>
      <p:sp>
        <p:nvSpPr>
          <p:cNvPr id="9" name="Стрелка: вниз 8">
            <a:extLst>
              <a:ext uri="{FF2B5EF4-FFF2-40B4-BE49-F238E27FC236}">
                <a16:creationId xmlns:a16="http://schemas.microsoft.com/office/drawing/2014/main" id="{477F5601-6F7D-427B-84EA-D6891F932791}"/>
              </a:ext>
            </a:extLst>
          </p:cNvPr>
          <p:cNvSpPr/>
          <p:nvPr/>
        </p:nvSpPr>
        <p:spPr>
          <a:xfrm>
            <a:off x="5313145" y="5284269"/>
            <a:ext cx="782855" cy="1174283"/>
          </a:xfrm>
          <a:prstGeom prst="downArrow">
            <a:avLst/>
          </a:pr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LID4096"/>
          </a:p>
        </p:txBody>
      </p:sp>
    </p:spTree>
    <p:extLst>
      <p:ext uri="{BB962C8B-B14F-4D97-AF65-F5344CB8AC3E}">
        <p14:creationId xmlns:p14="http://schemas.microsoft.com/office/powerpoint/2010/main" val="1986295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0150D20-89E0-411B-889B-65D31AD00FB4}"/>
              </a:ext>
            </a:extLst>
          </p:cNvPr>
          <p:cNvSpPr txBox="1"/>
          <p:nvPr/>
        </p:nvSpPr>
        <p:spPr>
          <a:xfrm>
            <a:off x="3190475" y="128155"/>
            <a:ext cx="5267425" cy="1200329"/>
          </a:xfrm>
          <a:prstGeom prst="rect">
            <a:avLst/>
          </a:prstGeom>
          <a:noFill/>
        </p:spPr>
        <p:txBody>
          <a:bodyPr wrap="square">
            <a:spAutoFit/>
          </a:bodyPr>
          <a:lstStyle/>
          <a:p>
            <a:pPr algn="ctr"/>
            <a:r>
              <a:rPr lang="en-US" sz="3600" i="0" dirty="0">
                <a:ln w="0">
                  <a:solidFill>
                    <a:schemeClr val="accent3">
                      <a:lumMod val="75000"/>
                    </a:schemeClr>
                  </a:solidFill>
                </a:ln>
                <a:solidFill>
                  <a:srgbClr val="008000"/>
                </a:solidFill>
                <a:effectLst>
                  <a:outerShdw blurRad="38100" dist="25400" dir="5400000" algn="ctr" rotWithShape="0">
                    <a:srgbClr val="6E747A">
                      <a:alpha val="43000"/>
                    </a:srgbClr>
                  </a:outerShdw>
                </a:effectLst>
                <a:latin typeface="Georgia" panose="02040502050405020303" pitchFamily="18" charset="0"/>
              </a:rPr>
              <a:t>The 7 Roles of a Teacher in the 21</a:t>
            </a:r>
            <a:r>
              <a:rPr lang="en-US" sz="3600" i="0" baseline="30000" dirty="0">
                <a:ln w="0">
                  <a:solidFill>
                    <a:schemeClr val="accent3">
                      <a:lumMod val="75000"/>
                    </a:schemeClr>
                  </a:solidFill>
                </a:ln>
                <a:solidFill>
                  <a:srgbClr val="008000"/>
                </a:solidFill>
                <a:effectLst>
                  <a:outerShdw blurRad="38100" dist="25400" dir="5400000" algn="ctr" rotWithShape="0">
                    <a:srgbClr val="6E747A">
                      <a:alpha val="43000"/>
                    </a:srgbClr>
                  </a:outerShdw>
                </a:effectLst>
                <a:latin typeface="Georgia" panose="02040502050405020303" pitchFamily="18" charset="0"/>
              </a:rPr>
              <a:t>st</a:t>
            </a:r>
            <a:r>
              <a:rPr lang="en-US" sz="3600" i="0" dirty="0">
                <a:ln w="0">
                  <a:solidFill>
                    <a:schemeClr val="accent3">
                      <a:lumMod val="75000"/>
                    </a:schemeClr>
                  </a:solidFill>
                </a:ln>
                <a:solidFill>
                  <a:srgbClr val="008000"/>
                </a:solidFill>
                <a:effectLst>
                  <a:outerShdw blurRad="38100" dist="25400" dir="5400000" algn="ctr" rotWithShape="0">
                    <a:srgbClr val="6E747A">
                      <a:alpha val="43000"/>
                    </a:srgbClr>
                  </a:outerShdw>
                </a:effectLst>
                <a:latin typeface="Georgia" panose="02040502050405020303" pitchFamily="18" charset="0"/>
              </a:rPr>
              <a:t> Century</a:t>
            </a:r>
            <a:r>
              <a:rPr lang="en-US" b="1" i="0" dirty="0">
                <a:solidFill>
                  <a:srgbClr val="5E5E5E"/>
                </a:solidFill>
                <a:effectLst/>
                <a:latin typeface="Roboto"/>
              </a:rPr>
              <a:t>:</a:t>
            </a:r>
            <a:endParaRPr lang="LID4096" dirty="0"/>
          </a:p>
        </p:txBody>
      </p:sp>
      <p:sp>
        <p:nvSpPr>
          <p:cNvPr id="5" name="Стрелка: вниз 4">
            <a:extLst>
              <a:ext uri="{FF2B5EF4-FFF2-40B4-BE49-F238E27FC236}">
                <a16:creationId xmlns:a16="http://schemas.microsoft.com/office/drawing/2014/main" id="{75975A28-336A-4BB5-AE2D-748B5E278E37}"/>
              </a:ext>
            </a:extLst>
          </p:cNvPr>
          <p:cNvSpPr/>
          <p:nvPr/>
        </p:nvSpPr>
        <p:spPr>
          <a:xfrm rot="1814523">
            <a:off x="2438864" y="3380271"/>
            <a:ext cx="554748" cy="7421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ID4096"/>
          </a:p>
        </p:txBody>
      </p:sp>
      <p:sp>
        <p:nvSpPr>
          <p:cNvPr id="7" name="Стрелка: вниз 6">
            <a:extLst>
              <a:ext uri="{FF2B5EF4-FFF2-40B4-BE49-F238E27FC236}">
                <a16:creationId xmlns:a16="http://schemas.microsoft.com/office/drawing/2014/main" id="{CFC61177-A252-40C5-81F3-68951B2E2C83}"/>
              </a:ext>
            </a:extLst>
          </p:cNvPr>
          <p:cNvSpPr/>
          <p:nvPr/>
        </p:nvSpPr>
        <p:spPr>
          <a:xfrm rot="19090900">
            <a:off x="8180141" y="2481576"/>
            <a:ext cx="554748" cy="10409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ID4096"/>
          </a:p>
        </p:txBody>
      </p:sp>
      <p:sp>
        <p:nvSpPr>
          <p:cNvPr id="11" name="Стрелка: вниз 10">
            <a:extLst>
              <a:ext uri="{FF2B5EF4-FFF2-40B4-BE49-F238E27FC236}">
                <a16:creationId xmlns:a16="http://schemas.microsoft.com/office/drawing/2014/main" id="{EC611A89-613D-461F-9EA5-19A8142B4282}"/>
              </a:ext>
            </a:extLst>
          </p:cNvPr>
          <p:cNvSpPr/>
          <p:nvPr/>
        </p:nvSpPr>
        <p:spPr>
          <a:xfrm rot="159445">
            <a:off x="5182615" y="4143231"/>
            <a:ext cx="554748" cy="7089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ID4096"/>
          </a:p>
        </p:txBody>
      </p:sp>
      <p:sp>
        <p:nvSpPr>
          <p:cNvPr id="13" name="Стрелка: вниз 12">
            <a:extLst>
              <a:ext uri="{FF2B5EF4-FFF2-40B4-BE49-F238E27FC236}">
                <a16:creationId xmlns:a16="http://schemas.microsoft.com/office/drawing/2014/main" id="{307866D1-0F00-4C60-958E-FD1BE1F7DCAC}"/>
              </a:ext>
            </a:extLst>
          </p:cNvPr>
          <p:cNvSpPr/>
          <p:nvPr/>
        </p:nvSpPr>
        <p:spPr>
          <a:xfrm>
            <a:off x="5326737" y="1219478"/>
            <a:ext cx="519615" cy="3438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ID4096"/>
          </a:p>
        </p:txBody>
      </p:sp>
      <p:sp>
        <p:nvSpPr>
          <p:cNvPr id="15" name="Стрелка: вниз 14">
            <a:extLst>
              <a:ext uri="{FF2B5EF4-FFF2-40B4-BE49-F238E27FC236}">
                <a16:creationId xmlns:a16="http://schemas.microsoft.com/office/drawing/2014/main" id="{3894DD90-1494-4A70-885E-26471C65EEAE}"/>
              </a:ext>
            </a:extLst>
          </p:cNvPr>
          <p:cNvSpPr/>
          <p:nvPr/>
        </p:nvSpPr>
        <p:spPr>
          <a:xfrm rot="2634705">
            <a:off x="3419532" y="1175627"/>
            <a:ext cx="554748" cy="7054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ID4096"/>
          </a:p>
        </p:txBody>
      </p:sp>
      <p:sp>
        <p:nvSpPr>
          <p:cNvPr id="17" name="Стрелка: вниз 16">
            <a:extLst>
              <a:ext uri="{FF2B5EF4-FFF2-40B4-BE49-F238E27FC236}">
                <a16:creationId xmlns:a16="http://schemas.microsoft.com/office/drawing/2014/main" id="{75F62DA8-EC06-40EF-8EB5-3378B9634460}"/>
              </a:ext>
            </a:extLst>
          </p:cNvPr>
          <p:cNvSpPr/>
          <p:nvPr/>
        </p:nvSpPr>
        <p:spPr>
          <a:xfrm rot="19910848">
            <a:off x="7535392" y="4012993"/>
            <a:ext cx="554748" cy="7926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ID4096"/>
          </a:p>
        </p:txBody>
      </p:sp>
      <p:sp>
        <p:nvSpPr>
          <p:cNvPr id="19" name="Стрелка: вниз 18">
            <a:extLst>
              <a:ext uri="{FF2B5EF4-FFF2-40B4-BE49-F238E27FC236}">
                <a16:creationId xmlns:a16="http://schemas.microsoft.com/office/drawing/2014/main" id="{CC100929-CB95-4B43-81A3-78B6CBD65D41}"/>
              </a:ext>
            </a:extLst>
          </p:cNvPr>
          <p:cNvSpPr/>
          <p:nvPr/>
        </p:nvSpPr>
        <p:spPr>
          <a:xfrm rot="18466567">
            <a:off x="8193200" y="1027462"/>
            <a:ext cx="554748" cy="70509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ID4096"/>
          </a:p>
        </p:txBody>
      </p:sp>
      <p:sp>
        <p:nvSpPr>
          <p:cNvPr id="20" name="TextBox 19">
            <a:extLst>
              <a:ext uri="{FF2B5EF4-FFF2-40B4-BE49-F238E27FC236}">
                <a16:creationId xmlns:a16="http://schemas.microsoft.com/office/drawing/2014/main" id="{558BC7AE-687B-406E-82AC-3F4E580132C1}"/>
              </a:ext>
            </a:extLst>
          </p:cNvPr>
          <p:cNvSpPr txBox="1"/>
          <p:nvPr/>
        </p:nvSpPr>
        <p:spPr>
          <a:xfrm>
            <a:off x="1232434" y="4001977"/>
            <a:ext cx="2665686" cy="1292662"/>
          </a:xfrm>
          <a:prstGeom prst="rect">
            <a:avLst/>
          </a:prstGeom>
          <a:noFill/>
        </p:spPr>
        <p:txBody>
          <a:bodyPr wrap="square" rtlCol="0">
            <a:spAutoFit/>
          </a:bodyPr>
          <a:lstStyle/>
          <a:p>
            <a:pPr algn="ctr"/>
            <a:r>
              <a:rPr lang="en-US" sz="3600" b="1" i="1" dirty="0">
                <a:solidFill>
                  <a:srgbClr val="5E5E5E"/>
                </a:solidFill>
                <a:effectLst/>
                <a:latin typeface="Monotype Corsiva" panose="03010101010201010101" pitchFamily="66" charset="0"/>
              </a:rPr>
              <a:t>The Controller</a:t>
            </a:r>
            <a:r>
              <a:rPr lang="en-US" sz="3600" b="0" i="0" dirty="0">
                <a:solidFill>
                  <a:srgbClr val="5E5E5E"/>
                </a:solidFill>
                <a:effectLst/>
                <a:latin typeface="Monotype Corsiva" panose="03010101010201010101" pitchFamily="66" charset="0"/>
              </a:rPr>
              <a:t> </a:t>
            </a:r>
          </a:p>
          <a:p>
            <a:pPr algn="ctr"/>
            <a:r>
              <a:rPr lang="en-US" sz="1400" b="0" i="0" dirty="0">
                <a:solidFill>
                  <a:srgbClr val="5E5E5E"/>
                </a:solidFill>
                <a:effectLst/>
                <a:latin typeface="Monotype Corsiva" panose="03010101010201010101" pitchFamily="66" charset="0"/>
              </a:rPr>
              <a:t>The teacher is in complete charge of the class, what students do, what they say and how they say it. </a:t>
            </a:r>
            <a:endParaRPr lang="LID4096" sz="1400" dirty="0">
              <a:latin typeface="Monotype Corsiva" panose="03010101010201010101" pitchFamily="66" charset="0"/>
            </a:endParaRPr>
          </a:p>
        </p:txBody>
      </p:sp>
      <p:sp>
        <p:nvSpPr>
          <p:cNvPr id="22" name="TextBox 21">
            <a:extLst>
              <a:ext uri="{FF2B5EF4-FFF2-40B4-BE49-F238E27FC236}">
                <a16:creationId xmlns:a16="http://schemas.microsoft.com/office/drawing/2014/main" id="{F6DE53D6-24D1-48F9-A23B-1E439377AB4B}"/>
              </a:ext>
            </a:extLst>
          </p:cNvPr>
          <p:cNvSpPr txBox="1"/>
          <p:nvPr/>
        </p:nvSpPr>
        <p:spPr>
          <a:xfrm>
            <a:off x="7825467" y="5066680"/>
            <a:ext cx="3573379" cy="1508105"/>
          </a:xfrm>
          <a:prstGeom prst="rect">
            <a:avLst/>
          </a:prstGeom>
          <a:noFill/>
        </p:spPr>
        <p:txBody>
          <a:bodyPr wrap="square">
            <a:spAutoFit/>
          </a:bodyPr>
          <a:lstStyle/>
          <a:p>
            <a:pPr algn="ctr"/>
            <a:r>
              <a:rPr lang="en-US" sz="3600" b="1" i="1" dirty="0">
                <a:solidFill>
                  <a:srgbClr val="5E5E5E"/>
                </a:solidFill>
                <a:effectLst/>
                <a:latin typeface="Monotype Corsiva" panose="03010101010201010101" pitchFamily="66" charset="0"/>
              </a:rPr>
              <a:t>The Prompter</a:t>
            </a:r>
            <a:r>
              <a:rPr lang="en-US" sz="3600" b="0" i="0" dirty="0">
                <a:solidFill>
                  <a:srgbClr val="5E5E5E"/>
                </a:solidFill>
                <a:effectLst/>
                <a:latin typeface="Monotype Corsiva" panose="03010101010201010101" pitchFamily="66" charset="0"/>
              </a:rPr>
              <a:t> </a:t>
            </a:r>
          </a:p>
          <a:p>
            <a:pPr algn="ctr"/>
            <a:r>
              <a:rPr lang="en-US" sz="1400" b="0" i="0" dirty="0">
                <a:solidFill>
                  <a:srgbClr val="5E5E5E"/>
                </a:solidFill>
                <a:effectLst/>
                <a:latin typeface="Monotype Corsiva" panose="03010101010201010101" pitchFamily="66" charset="0"/>
              </a:rPr>
              <a:t>The teacher encourages students to participate and makes suggestions about how students may proceed in an activity. The teacher should be helping students only when necessary.</a:t>
            </a:r>
            <a:endParaRPr lang="LID4096" sz="1400" dirty="0">
              <a:latin typeface="Monotype Corsiva" panose="03010101010201010101" pitchFamily="66" charset="0"/>
            </a:endParaRPr>
          </a:p>
        </p:txBody>
      </p:sp>
      <p:sp>
        <p:nvSpPr>
          <p:cNvPr id="24" name="TextBox 23">
            <a:extLst>
              <a:ext uri="{FF2B5EF4-FFF2-40B4-BE49-F238E27FC236}">
                <a16:creationId xmlns:a16="http://schemas.microsoft.com/office/drawing/2014/main" id="{DE4A17BD-3172-4D8E-B30D-952FB817002D}"/>
              </a:ext>
            </a:extLst>
          </p:cNvPr>
          <p:cNvSpPr txBox="1"/>
          <p:nvPr/>
        </p:nvSpPr>
        <p:spPr>
          <a:xfrm>
            <a:off x="8457900" y="2884505"/>
            <a:ext cx="3497773" cy="2154436"/>
          </a:xfrm>
          <a:prstGeom prst="rect">
            <a:avLst/>
          </a:prstGeom>
          <a:noFill/>
        </p:spPr>
        <p:txBody>
          <a:bodyPr wrap="square">
            <a:spAutoFit/>
          </a:bodyPr>
          <a:lstStyle/>
          <a:p>
            <a:pPr algn="ctr"/>
            <a:r>
              <a:rPr lang="en-US" sz="3600" b="1" i="1" dirty="0">
                <a:solidFill>
                  <a:srgbClr val="5E5E5E"/>
                </a:solidFill>
                <a:effectLst/>
                <a:latin typeface="Monotype Corsiva" panose="03010101010201010101" pitchFamily="66" charset="0"/>
              </a:rPr>
              <a:t>The Resource</a:t>
            </a:r>
          </a:p>
          <a:p>
            <a:pPr algn="ctr"/>
            <a:r>
              <a:rPr lang="en-US" sz="1400" b="1" i="1" dirty="0">
                <a:solidFill>
                  <a:srgbClr val="5E5E5E"/>
                </a:solidFill>
                <a:effectLst/>
                <a:latin typeface="Monotype Corsiva" panose="03010101010201010101" pitchFamily="66" charset="0"/>
              </a:rPr>
              <a:t> </a:t>
            </a:r>
            <a:r>
              <a:rPr lang="en-US" sz="1400" b="0" i="0" dirty="0">
                <a:solidFill>
                  <a:srgbClr val="5E5E5E"/>
                </a:solidFill>
                <a:effectLst/>
                <a:latin typeface="Monotype Corsiva" panose="03010101010201010101" pitchFamily="66" charset="0"/>
              </a:rPr>
              <a:t>The teacher is a kind of walking resource center ready to offer help if needed, or provide learners with whatever language they lack when performing communicative activities. The teacher must make her/himself available so that learners can consult her/him when (and only when) it is absolutely necessary.</a:t>
            </a:r>
            <a:endParaRPr lang="LID4096" sz="1400" dirty="0">
              <a:latin typeface="Monotype Corsiva" panose="03010101010201010101" pitchFamily="66" charset="0"/>
            </a:endParaRPr>
          </a:p>
        </p:txBody>
      </p:sp>
      <p:sp>
        <p:nvSpPr>
          <p:cNvPr id="26" name="TextBox 25">
            <a:extLst>
              <a:ext uri="{FF2B5EF4-FFF2-40B4-BE49-F238E27FC236}">
                <a16:creationId xmlns:a16="http://schemas.microsoft.com/office/drawing/2014/main" id="{4B1FD3AB-8910-42B7-B6F1-9D9CC0F5AD2D}"/>
              </a:ext>
            </a:extLst>
          </p:cNvPr>
          <p:cNvSpPr txBox="1"/>
          <p:nvPr/>
        </p:nvSpPr>
        <p:spPr>
          <a:xfrm>
            <a:off x="8740999" y="128155"/>
            <a:ext cx="3419375" cy="2154436"/>
          </a:xfrm>
          <a:prstGeom prst="rect">
            <a:avLst/>
          </a:prstGeom>
          <a:noFill/>
        </p:spPr>
        <p:txBody>
          <a:bodyPr wrap="square">
            <a:spAutoFit/>
          </a:bodyPr>
          <a:lstStyle/>
          <a:p>
            <a:pPr algn="ctr" fontAlgn="base"/>
            <a:r>
              <a:rPr lang="en-US" sz="3600" b="1" i="1" dirty="0">
                <a:solidFill>
                  <a:srgbClr val="5E5E5E"/>
                </a:solidFill>
                <a:effectLst/>
                <a:latin typeface="Monotype Corsiva" panose="03010101010201010101" pitchFamily="66" charset="0"/>
              </a:rPr>
              <a:t>The Assessor</a:t>
            </a:r>
          </a:p>
          <a:p>
            <a:pPr algn="ctr" fontAlgn="base"/>
            <a:r>
              <a:rPr lang="en-US" sz="1400" b="0" i="0" dirty="0">
                <a:solidFill>
                  <a:srgbClr val="5E5E5E"/>
                </a:solidFill>
                <a:effectLst/>
                <a:latin typeface="Monotype Corsiva" panose="03010101010201010101" pitchFamily="66" charset="0"/>
              </a:rPr>
              <a:t> The teacher assumes this role to see how well students are performing or how well they performed. Feedback and correction are organized and carried out.</a:t>
            </a:r>
          </a:p>
          <a:p>
            <a:pPr algn="ctr" fontAlgn="base"/>
            <a:r>
              <a:rPr lang="en-US" sz="1400" b="0" i="0" dirty="0">
                <a:solidFill>
                  <a:srgbClr val="5E5E5E"/>
                </a:solidFill>
                <a:effectLst/>
                <a:latin typeface="Monotype Corsiva" panose="03010101010201010101" pitchFamily="66" charset="0"/>
              </a:rPr>
              <a:t>There are a variety of ways we can grade learners, the role of an assessor gives teachers an opportunity to correct learners. </a:t>
            </a:r>
          </a:p>
        </p:txBody>
      </p:sp>
      <p:sp>
        <p:nvSpPr>
          <p:cNvPr id="28" name="TextBox 27">
            <a:extLst>
              <a:ext uri="{FF2B5EF4-FFF2-40B4-BE49-F238E27FC236}">
                <a16:creationId xmlns:a16="http://schemas.microsoft.com/office/drawing/2014/main" id="{566E31C4-E863-4127-940F-C92B2F4C5272}"/>
              </a:ext>
            </a:extLst>
          </p:cNvPr>
          <p:cNvSpPr txBox="1"/>
          <p:nvPr/>
        </p:nvSpPr>
        <p:spPr>
          <a:xfrm>
            <a:off x="3571355" y="4790853"/>
            <a:ext cx="3510764" cy="1938992"/>
          </a:xfrm>
          <a:prstGeom prst="rect">
            <a:avLst/>
          </a:prstGeom>
          <a:noFill/>
        </p:spPr>
        <p:txBody>
          <a:bodyPr wrap="square">
            <a:spAutoFit/>
          </a:bodyPr>
          <a:lstStyle/>
          <a:p>
            <a:pPr algn="ctr"/>
            <a:r>
              <a:rPr lang="en-US" sz="3600" b="1" i="1" dirty="0">
                <a:solidFill>
                  <a:srgbClr val="5E5E5E"/>
                </a:solidFill>
                <a:effectLst/>
                <a:latin typeface="Monotype Corsiva" panose="03010101010201010101" pitchFamily="66" charset="0"/>
              </a:rPr>
              <a:t>The Organizer</a:t>
            </a:r>
            <a:endParaRPr lang="en-US" sz="3600" b="1" i="0" dirty="0">
              <a:solidFill>
                <a:srgbClr val="5E5E5E"/>
              </a:solidFill>
              <a:effectLst/>
              <a:latin typeface="Monotype Corsiva" panose="03010101010201010101" pitchFamily="66" charset="0"/>
            </a:endParaRPr>
          </a:p>
          <a:p>
            <a:pPr algn="ctr"/>
            <a:r>
              <a:rPr lang="en-US" sz="1400" b="0" i="0" dirty="0">
                <a:solidFill>
                  <a:srgbClr val="5E5E5E"/>
                </a:solidFill>
                <a:effectLst/>
                <a:latin typeface="Monotype Corsiva" panose="03010101010201010101" pitchFamily="66" charset="0"/>
              </a:rPr>
              <a:t> Perhaps the most difficult and important role the teacher has to play. The success of many activities depends on good organization and on the students knowing exactly what they are to do next. Giving instructions is vital in this role as well as setting up activities.</a:t>
            </a:r>
            <a:endParaRPr lang="LID4096" sz="1400" dirty="0">
              <a:latin typeface="Monotype Corsiva" panose="03010101010201010101" pitchFamily="66" charset="0"/>
            </a:endParaRPr>
          </a:p>
        </p:txBody>
      </p:sp>
      <p:sp>
        <p:nvSpPr>
          <p:cNvPr id="30" name="TextBox 29">
            <a:extLst>
              <a:ext uri="{FF2B5EF4-FFF2-40B4-BE49-F238E27FC236}">
                <a16:creationId xmlns:a16="http://schemas.microsoft.com/office/drawing/2014/main" id="{9E6D335D-8497-4606-B8C6-FDBB84C141A0}"/>
              </a:ext>
            </a:extLst>
          </p:cNvPr>
          <p:cNvSpPr txBox="1"/>
          <p:nvPr/>
        </p:nvSpPr>
        <p:spPr>
          <a:xfrm>
            <a:off x="-59762" y="213043"/>
            <a:ext cx="3510764" cy="2369880"/>
          </a:xfrm>
          <a:prstGeom prst="rect">
            <a:avLst/>
          </a:prstGeom>
          <a:noFill/>
        </p:spPr>
        <p:txBody>
          <a:bodyPr wrap="square">
            <a:spAutoFit/>
          </a:bodyPr>
          <a:lstStyle/>
          <a:p>
            <a:pPr algn="ctr" fontAlgn="base"/>
            <a:r>
              <a:rPr lang="en-US" sz="3600" b="1" i="1" dirty="0">
                <a:solidFill>
                  <a:srgbClr val="5E5E5E"/>
                </a:solidFill>
                <a:effectLst/>
                <a:latin typeface="Monotype Corsiva" panose="03010101010201010101" pitchFamily="66" charset="0"/>
              </a:rPr>
              <a:t>The Participant</a:t>
            </a:r>
            <a:r>
              <a:rPr lang="en-US" sz="3600" b="0" i="0" dirty="0">
                <a:solidFill>
                  <a:srgbClr val="5E5E5E"/>
                </a:solidFill>
                <a:effectLst/>
                <a:latin typeface="Monotype Corsiva" panose="03010101010201010101" pitchFamily="66" charset="0"/>
              </a:rPr>
              <a:t> </a:t>
            </a:r>
          </a:p>
          <a:p>
            <a:pPr algn="ctr" fontAlgn="base"/>
            <a:r>
              <a:rPr lang="en-US" sz="1400" b="0" i="0" dirty="0">
                <a:solidFill>
                  <a:srgbClr val="5E5E5E"/>
                </a:solidFill>
                <a:effectLst/>
                <a:latin typeface="Monotype Corsiva" panose="03010101010201010101" pitchFamily="66" charset="0"/>
              </a:rPr>
              <a:t>This role improves the atmosphere in the class when the teacher takes part in an activity. However, the teacher takes a risk of dominating the activity when performing it.</a:t>
            </a:r>
          </a:p>
          <a:p>
            <a:pPr algn="just" fontAlgn="base"/>
            <a:r>
              <a:rPr lang="en-US" sz="1400" b="0" i="0" dirty="0">
                <a:solidFill>
                  <a:srgbClr val="5E5E5E"/>
                </a:solidFill>
                <a:effectLst/>
                <a:latin typeface="Monotype Corsiva" panose="03010101010201010101" pitchFamily="66" charset="0"/>
              </a:rPr>
              <a:t>Here the teacher can enliven a class; if a teacher is able to stand back and not become the center of attention, it can be a great way to interact with learners without being too overpowering.</a:t>
            </a:r>
          </a:p>
        </p:txBody>
      </p:sp>
      <p:sp>
        <p:nvSpPr>
          <p:cNvPr id="32" name="TextBox 31">
            <a:extLst>
              <a:ext uri="{FF2B5EF4-FFF2-40B4-BE49-F238E27FC236}">
                <a16:creationId xmlns:a16="http://schemas.microsoft.com/office/drawing/2014/main" id="{26F7D627-0DB8-4901-B556-65CAA1884723}"/>
              </a:ext>
            </a:extLst>
          </p:cNvPr>
          <p:cNvSpPr txBox="1"/>
          <p:nvPr/>
        </p:nvSpPr>
        <p:spPr>
          <a:xfrm>
            <a:off x="3734101" y="1563361"/>
            <a:ext cx="3838074" cy="2800767"/>
          </a:xfrm>
          <a:prstGeom prst="rect">
            <a:avLst/>
          </a:prstGeom>
          <a:noFill/>
        </p:spPr>
        <p:txBody>
          <a:bodyPr wrap="square">
            <a:spAutoFit/>
          </a:bodyPr>
          <a:lstStyle/>
          <a:p>
            <a:pPr algn="ctr" fontAlgn="base"/>
            <a:r>
              <a:rPr lang="en-US" sz="3600" b="1" i="1" dirty="0">
                <a:solidFill>
                  <a:srgbClr val="5E5E5E"/>
                </a:solidFill>
                <a:effectLst/>
                <a:latin typeface="Monotype Corsiva" panose="03010101010201010101" pitchFamily="66" charset="0"/>
              </a:rPr>
              <a:t>The Tutor</a:t>
            </a:r>
            <a:r>
              <a:rPr lang="en-US" sz="3600" b="0" i="0" dirty="0">
                <a:solidFill>
                  <a:srgbClr val="5E5E5E"/>
                </a:solidFill>
                <a:effectLst/>
                <a:latin typeface="Monotype Corsiva" panose="03010101010201010101" pitchFamily="66" charset="0"/>
              </a:rPr>
              <a:t> </a:t>
            </a:r>
          </a:p>
          <a:p>
            <a:pPr algn="just" fontAlgn="base"/>
            <a:r>
              <a:rPr lang="en-US" sz="1400" b="0" i="0" dirty="0">
                <a:solidFill>
                  <a:srgbClr val="5E5E5E"/>
                </a:solidFill>
                <a:effectLst/>
                <a:latin typeface="Monotype Corsiva" panose="03010101010201010101" pitchFamily="66" charset="0"/>
              </a:rPr>
              <a:t>The teacher acts as a coach when students are involved in project work or self-study. The teacher provides advice and guidance and helps students clarify ideas and limit tasks.</a:t>
            </a:r>
          </a:p>
          <a:p>
            <a:pPr algn="just" fontAlgn="base"/>
            <a:r>
              <a:rPr lang="en-US" sz="1400" b="0" i="0" dirty="0">
                <a:solidFill>
                  <a:srgbClr val="5E5E5E"/>
                </a:solidFill>
                <a:effectLst/>
                <a:latin typeface="Monotype Corsiva" panose="03010101010201010101" pitchFamily="66" charset="0"/>
              </a:rPr>
              <a:t>This role can be a great way to pay individual attention to a student. It can also allow a teacher to tailor make a course to fit specific student needs. However, it can also lead to a student becoming too dependent or even too comfortable with one teacher and one method or style of teaching.</a:t>
            </a:r>
          </a:p>
        </p:txBody>
      </p:sp>
    </p:spTree>
    <p:extLst>
      <p:ext uri="{BB962C8B-B14F-4D97-AF65-F5344CB8AC3E}">
        <p14:creationId xmlns:p14="http://schemas.microsoft.com/office/powerpoint/2010/main" val="1328710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59A5567-3B93-4E18-926E-667F45761A48}"/>
              </a:ext>
            </a:extLst>
          </p:cNvPr>
          <p:cNvSpPr txBox="1"/>
          <p:nvPr/>
        </p:nvSpPr>
        <p:spPr>
          <a:xfrm>
            <a:off x="1697979" y="1995728"/>
            <a:ext cx="2669796" cy="2203167"/>
          </a:xfrm>
          <a:prstGeom prst="rect">
            <a:avLst/>
          </a:prstGeom>
          <a:noFill/>
        </p:spPr>
        <p:txBody>
          <a:bodyPr wrap="square" rtlCol="0">
            <a:spAutoFit/>
          </a:bodyPr>
          <a:lstStyle/>
          <a:p>
            <a:pPr>
              <a:lnSpc>
                <a:spcPts val="2340"/>
              </a:lnSpc>
              <a:spcBef>
                <a:spcPts val="1500"/>
              </a:spcBef>
              <a:spcAft>
                <a:spcPts val="750"/>
              </a:spcAft>
            </a:pPr>
            <a:r>
              <a:rPr lang="en-US" sz="1800" b="1" u="sng" dirty="0">
                <a:solidFill>
                  <a:srgbClr val="32A2DB"/>
                </a:solidFill>
                <a:effectLst/>
                <a:latin typeface="Arial" panose="020B0604020202020204" pitchFamily="34" charset="0"/>
                <a:ea typeface="Times New Roman" panose="02020603050405020304" pitchFamily="18" charset="0"/>
                <a:cs typeface="Times New Roman" panose="02020603050405020304" pitchFamily="18" charset="0"/>
                <a:hlinkClick r:id="rId2" tooltip="What are learning skills?"/>
              </a:rPr>
              <a:t>Learning Skills</a:t>
            </a:r>
            <a:endParaRPr lang="en-US"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a:lnSpc>
                <a:spcPts val="1950"/>
              </a:lnSpc>
              <a:spcAft>
                <a:spcPts val="800"/>
              </a:spcAft>
              <a:buSzPts val="1000"/>
              <a:buFont typeface="Symbol" panose="05050102010706020507" pitchFamily="18" charset="2"/>
              <a:buChar char=""/>
              <a:tabLst>
                <a:tab pos="457200" algn="l"/>
              </a:tabLst>
            </a:pPr>
            <a:r>
              <a:rPr lang="en-US" sz="1800" dirty="0">
                <a:solidFill>
                  <a:srgbClr val="202020"/>
                </a:solidFill>
                <a:effectLst/>
                <a:latin typeface="Helvetica" panose="020B0604020202020204" pitchFamily="34" charset="0"/>
                <a:ea typeface="Calibri" panose="020F0502020204030204" pitchFamily="34" charset="0"/>
                <a:cs typeface="Times New Roman" panose="02020603050405020304" pitchFamily="18" charset="0"/>
              </a:rPr>
              <a:t>Critical Thinking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950"/>
              </a:lnSpc>
              <a:spcAft>
                <a:spcPts val="800"/>
              </a:spcAft>
              <a:buSzPts val="1000"/>
              <a:buFont typeface="Symbol" panose="05050102010706020507" pitchFamily="18" charset="2"/>
              <a:buChar char=""/>
              <a:tabLst>
                <a:tab pos="457200" algn="l"/>
              </a:tabLst>
            </a:pPr>
            <a:r>
              <a:rPr lang="en-US" sz="1800" dirty="0">
                <a:solidFill>
                  <a:srgbClr val="202020"/>
                </a:solidFill>
                <a:effectLst/>
                <a:latin typeface="Helvetica" panose="020B0604020202020204" pitchFamily="34" charset="0"/>
                <a:ea typeface="Calibri" panose="020F0502020204030204" pitchFamily="34" charset="0"/>
                <a:cs typeface="Times New Roman" panose="02020603050405020304" pitchFamily="18" charset="0"/>
              </a:rPr>
              <a:t>Creative Thinking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950"/>
              </a:lnSpc>
              <a:spcAft>
                <a:spcPts val="800"/>
              </a:spcAft>
              <a:buSzPts val="1000"/>
              <a:buFont typeface="Symbol" panose="05050102010706020507" pitchFamily="18" charset="2"/>
              <a:buChar char=""/>
              <a:tabLst>
                <a:tab pos="457200" algn="l"/>
              </a:tabLst>
            </a:pPr>
            <a:r>
              <a:rPr lang="en-US" sz="1800" dirty="0">
                <a:solidFill>
                  <a:srgbClr val="202020"/>
                </a:solidFill>
                <a:effectLst/>
                <a:latin typeface="Helvetica" panose="020B0604020202020204" pitchFamily="34" charset="0"/>
                <a:ea typeface="Calibri" panose="020F0502020204030204" pitchFamily="34" charset="0"/>
                <a:cs typeface="Times New Roman" panose="02020603050405020304" pitchFamily="18" charset="0"/>
              </a:rPr>
              <a:t>Collaborating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950"/>
              </a:lnSpc>
              <a:spcAft>
                <a:spcPts val="800"/>
              </a:spcAft>
              <a:buSzPts val="1000"/>
              <a:buFont typeface="Symbol" panose="05050102010706020507" pitchFamily="18" charset="2"/>
              <a:buChar char=""/>
              <a:tabLst>
                <a:tab pos="457200" algn="l"/>
              </a:tabLst>
            </a:pPr>
            <a:r>
              <a:rPr lang="en-US" sz="1800" dirty="0">
                <a:solidFill>
                  <a:srgbClr val="202020"/>
                </a:solidFill>
                <a:effectLst/>
                <a:latin typeface="Helvetica" panose="020B0604020202020204" pitchFamily="34" charset="0"/>
                <a:ea typeface="Calibri" panose="020F0502020204030204" pitchFamily="34" charset="0"/>
                <a:cs typeface="Times New Roman" panose="02020603050405020304" pitchFamily="18" charset="0"/>
              </a:rPr>
              <a:t>Communicating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LID4096" dirty="0"/>
          </a:p>
        </p:txBody>
      </p:sp>
      <p:sp>
        <p:nvSpPr>
          <p:cNvPr id="6" name="TextBox 5">
            <a:extLst>
              <a:ext uri="{FF2B5EF4-FFF2-40B4-BE49-F238E27FC236}">
                <a16:creationId xmlns:a16="http://schemas.microsoft.com/office/drawing/2014/main" id="{73E4FCF6-C5B0-4B14-B227-E4D5BA4047E1}"/>
              </a:ext>
            </a:extLst>
          </p:cNvPr>
          <p:cNvSpPr txBox="1"/>
          <p:nvPr/>
        </p:nvSpPr>
        <p:spPr>
          <a:xfrm>
            <a:off x="5795945" y="2060491"/>
            <a:ext cx="2669796" cy="1844095"/>
          </a:xfrm>
          <a:prstGeom prst="rect">
            <a:avLst/>
          </a:prstGeom>
          <a:noFill/>
        </p:spPr>
        <p:txBody>
          <a:bodyPr wrap="square" rtlCol="0">
            <a:spAutoFit/>
          </a:bodyPr>
          <a:lstStyle/>
          <a:p>
            <a:pPr>
              <a:lnSpc>
                <a:spcPts val="2340"/>
              </a:lnSpc>
              <a:spcBef>
                <a:spcPts val="1500"/>
              </a:spcBef>
              <a:spcAft>
                <a:spcPts val="750"/>
              </a:spcAft>
            </a:pPr>
            <a:r>
              <a:rPr lang="pl-PL" sz="1800" b="1" u="sng" dirty="0">
                <a:solidFill>
                  <a:srgbClr val="32A2DB"/>
                </a:solidFill>
                <a:effectLst/>
                <a:latin typeface="Arial" panose="020B0604020202020204" pitchFamily="34" charset="0"/>
                <a:ea typeface="Times New Roman" panose="02020603050405020304" pitchFamily="18" charset="0"/>
                <a:cs typeface="Times New Roman" panose="02020603050405020304" pitchFamily="18" charset="0"/>
                <a:hlinkClick r:id="rId3" tooltip="What are literacy skills?"/>
              </a:rPr>
              <a:t>Literacy Skills</a:t>
            </a:r>
            <a:endParaRPr lang="pl-PL"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a:lnSpc>
                <a:spcPts val="1950"/>
              </a:lnSpc>
              <a:spcAft>
                <a:spcPts val="800"/>
              </a:spcAft>
              <a:buSzPts val="1000"/>
              <a:buFont typeface="Symbol" panose="05050102010706020507" pitchFamily="18" charset="2"/>
              <a:buChar char=""/>
              <a:tabLst>
                <a:tab pos="457200" algn="l"/>
              </a:tabLst>
            </a:pPr>
            <a:r>
              <a:rPr lang="pl-PL" sz="1800" dirty="0">
                <a:solidFill>
                  <a:srgbClr val="202020"/>
                </a:solidFill>
                <a:effectLst/>
                <a:latin typeface="Helvetica" panose="020B0604020202020204" pitchFamily="34" charset="0"/>
                <a:ea typeface="Calibri" panose="020F0502020204030204" pitchFamily="34" charset="0"/>
                <a:cs typeface="Times New Roman" panose="02020603050405020304" pitchFamily="18" charset="0"/>
              </a:rPr>
              <a:t>Information Literacy</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950"/>
              </a:lnSpc>
              <a:spcAft>
                <a:spcPts val="800"/>
              </a:spcAft>
              <a:buSzPts val="1000"/>
              <a:buFont typeface="Symbol" panose="05050102010706020507" pitchFamily="18" charset="2"/>
              <a:buChar char=""/>
              <a:tabLst>
                <a:tab pos="457200" algn="l"/>
              </a:tabLst>
            </a:pPr>
            <a:r>
              <a:rPr lang="pl-PL" sz="1800" dirty="0">
                <a:solidFill>
                  <a:srgbClr val="202020"/>
                </a:solidFill>
                <a:effectLst/>
                <a:latin typeface="Helvetica" panose="020B0604020202020204" pitchFamily="34" charset="0"/>
                <a:ea typeface="Calibri" panose="020F0502020204030204" pitchFamily="34" charset="0"/>
                <a:cs typeface="Times New Roman" panose="02020603050405020304" pitchFamily="18" charset="0"/>
              </a:rPr>
              <a:t>Media Literacy</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950"/>
              </a:lnSpc>
              <a:spcAft>
                <a:spcPts val="800"/>
              </a:spcAft>
              <a:buSzPts val="1000"/>
              <a:buFont typeface="Symbol" panose="05050102010706020507" pitchFamily="18" charset="2"/>
              <a:buChar char=""/>
              <a:tabLst>
                <a:tab pos="457200" algn="l"/>
              </a:tabLst>
            </a:pPr>
            <a:r>
              <a:rPr lang="pl-PL" sz="1800" dirty="0">
                <a:solidFill>
                  <a:srgbClr val="202020"/>
                </a:solidFill>
                <a:effectLst/>
                <a:latin typeface="Helvetica" panose="020B0604020202020204" pitchFamily="34" charset="0"/>
                <a:ea typeface="Calibri" panose="020F0502020204030204" pitchFamily="34" charset="0"/>
                <a:cs typeface="Times New Roman" panose="02020603050405020304" pitchFamily="18" charset="0"/>
              </a:rPr>
              <a:t>Technology Literacy</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LID4096" dirty="0"/>
          </a:p>
        </p:txBody>
      </p:sp>
      <p:sp>
        <p:nvSpPr>
          <p:cNvPr id="8" name="TextBox 7">
            <a:extLst>
              <a:ext uri="{FF2B5EF4-FFF2-40B4-BE49-F238E27FC236}">
                <a16:creationId xmlns:a16="http://schemas.microsoft.com/office/drawing/2014/main" id="{F59ED3A4-0B46-45A6-86B7-BA7EBAB4E02B}"/>
              </a:ext>
            </a:extLst>
          </p:cNvPr>
          <p:cNvSpPr txBox="1"/>
          <p:nvPr/>
        </p:nvSpPr>
        <p:spPr>
          <a:xfrm>
            <a:off x="9830439" y="1792837"/>
            <a:ext cx="1788751" cy="2562240"/>
          </a:xfrm>
          <a:prstGeom prst="rect">
            <a:avLst/>
          </a:prstGeom>
          <a:noFill/>
        </p:spPr>
        <p:txBody>
          <a:bodyPr wrap="square" rtlCol="0">
            <a:spAutoFit/>
          </a:bodyPr>
          <a:lstStyle/>
          <a:p>
            <a:pPr>
              <a:lnSpc>
                <a:spcPts val="2340"/>
              </a:lnSpc>
              <a:spcBef>
                <a:spcPts val="1500"/>
              </a:spcBef>
              <a:spcAft>
                <a:spcPts val="750"/>
              </a:spcAft>
            </a:pPr>
            <a:r>
              <a:rPr lang="en-US" sz="1800" b="1" u="sng" dirty="0">
                <a:solidFill>
                  <a:srgbClr val="32A2DB"/>
                </a:solidFill>
                <a:effectLst/>
                <a:latin typeface="Arial" panose="020B0604020202020204" pitchFamily="34" charset="0"/>
                <a:ea typeface="Times New Roman" panose="02020603050405020304" pitchFamily="18" charset="0"/>
                <a:cs typeface="Times New Roman" panose="02020603050405020304" pitchFamily="18" charset="0"/>
                <a:hlinkClick r:id="rId4" tooltip="What are life skills?"/>
              </a:rPr>
              <a:t>Life Skills</a:t>
            </a:r>
            <a:endParaRPr lang="en-US" sz="1800" b="1" dirty="0">
              <a:solidFill>
                <a:srgbClr val="1F3763"/>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a:lnSpc>
                <a:spcPts val="1950"/>
              </a:lnSpc>
              <a:spcAft>
                <a:spcPts val="800"/>
              </a:spcAft>
              <a:buSzPts val="1000"/>
              <a:buFont typeface="Symbol" panose="05050102010706020507" pitchFamily="18" charset="2"/>
              <a:buChar char=""/>
              <a:tabLst>
                <a:tab pos="457200" algn="l"/>
              </a:tabLst>
            </a:pPr>
            <a:r>
              <a:rPr lang="en-US" sz="1800" dirty="0">
                <a:solidFill>
                  <a:srgbClr val="202020"/>
                </a:solidFill>
                <a:effectLst/>
                <a:latin typeface="Helvetica" panose="020B0604020202020204" pitchFamily="34" charset="0"/>
                <a:ea typeface="Calibri" panose="020F0502020204030204" pitchFamily="34" charset="0"/>
                <a:cs typeface="Times New Roman" panose="02020603050405020304" pitchFamily="18" charset="0"/>
              </a:rPr>
              <a:t>Flexibility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950"/>
              </a:lnSpc>
              <a:spcAft>
                <a:spcPts val="800"/>
              </a:spcAft>
              <a:buSzPts val="1000"/>
              <a:buFont typeface="Symbol" panose="05050102010706020507" pitchFamily="18" charset="2"/>
              <a:buChar char=""/>
              <a:tabLst>
                <a:tab pos="457200" algn="l"/>
              </a:tabLst>
            </a:pPr>
            <a:r>
              <a:rPr lang="en-US" sz="1800" dirty="0">
                <a:solidFill>
                  <a:srgbClr val="202020"/>
                </a:solidFill>
                <a:effectLst/>
                <a:latin typeface="Helvetica" panose="020B0604020202020204" pitchFamily="34" charset="0"/>
                <a:ea typeface="Calibri" panose="020F0502020204030204" pitchFamily="34" charset="0"/>
                <a:cs typeface="Times New Roman" panose="02020603050405020304" pitchFamily="18" charset="0"/>
              </a:rPr>
              <a:t>Initiative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950"/>
              </a:lnSpc>
              <a:spcAft>
                <a:spcPts val="800"/>
              </a:spcAft>
              <a:buSzPts val="1000"/>
              <a:buFont typeface="Symbol" panose="05050102010706020507" pitchFamily="18" charset="2"/>
              <a:buChar char=""/>
              <a:tabLst>
                <a:tab pos="457200" algn="l"/>
              </a:tabLst>
            </a:pPr>
            <a:r>
              <a:rPr lang="en-US" sz="1800" dirty="0">
                <a:solidFill>
                  <a:srgbClr val="202020"/>
                </a:solidFill>
                <a:effectLst/>
                <a:latin typeface="Helvetica" panose="020B0604020202020204" pitchFamily="34" charset="0"/>
                <a:ea typeface="Calibri" panose="020F0502020204030204" pitchFamily="34" charset="0"/>
                <a:cs typeface="Times New Roman" panose="02020603050405020304" pitchFamily="18" charset="0"/>
              </a:rPr>
              <a:t>Social Skills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950"/>
              </a:lnSpc>
              <a:spcAft>
                <a:spcPts val="800"/>
              </a:spcAft>
              <a:buSzPts val="1000"/>
              <a:buFont typeface="Symbol" panose="05050102010706020507" pitchFamily="18" charset="2"/>
              <a:buChar char=""/>
              <a:tabLst>
                <a:tab pos="457200" algn="l"/>
              </a:tabLst>
            </a:pPr>
            <a:r>
              <a:rPr lang="en-US" sz="1800" dirty="0">
                <a:solidFill>
                  <a:srgbClr val="202020"/>
                </a:solidFill>
                <a:effectLst/>
                <a:latin typeface="Helvetica" panose="020B0604020202020204" pitchFamily="34" charset="0"/>
                <a:ea typeface="Calibri" panose="020F0502020204030204" pitchFamily="34" charset="0"/>
                <a:cs typeface="Times New Roman" panose="02020603050405020304" pitchFamily="18" charset="0"/>
              </a:rPr>
              <a:t>Productivity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950"/>
              </a:lnSpc>
              <a:spcAft>
                <a:spcPts val="800"/>
              </a:spcAft>
              <a:buSzPts val="1000"/>
              <a:buFont typeface="Symbol" panose="05050102010706020507" pitchFamily="18" charset="2"/>
              <a:buChar char=""/>
              <a:tabLst>
                <a:tab pos="457200" algn="l"/>
              </a:tabLst>
            </a:pPr>
            <a:r>
              <a:rPr lang="en-US" sz="1800" dirty="0">
                <a:solidFill>
                  <a:srgbClr val="202020"/>
                </a:solidFill>
                <a:effectLst/>
                <a:latin typeface="Helvetica" panose="020B0604020202020204" pitchFamily="34" charset="0"/>
                <a:ea typeface="Calibri" panose="020F0502020204030204" pitchFamily="34" charset="0"/>
                <a:cs typeface="Times New Roman" panose="02020603050405020304" pitchFamily="18" charset="0"/>
              </a:rPr>
              <a:t>Leadership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LID4096" dirty="0"/>
          </a:p>
        </p:txBody>
      </p:sp>
      <p:sp>
        <p:nvSpPr>
          <p:cNvPr id="9" name="Стрелка: вниз 8">
            <a:extLst>
              <a:ext uri="{FF2B5EF4-FFF2-40B4-BE49-F238E27FC236}">
                <a16:creationId xmlns:a16="http://schemas.microsoft.com/office/drawing/2014/main" id="{8A2BAEA5-A06F-43BC-96A5-5CC0AA191FC8}"/>
              </a:ext>
            </a:extLst>
          </p:cNvPr>
          <p:cNvSpPr/>
          <p:nvPr/>
        </p:nvSpPr>
        <p:spPr>
          <a:xfrm>
            <a:off x="2319813" y="1377280"/>
            <a:ext cx="713064" cy="618448"/>
          </a:xfrm>
          <a:prstGeom prst="down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LID4096"/>
          </a:p>
        </p:txBody>
      </p:sp>
      <p:sp>
        <p:nvSpPr>
          <p:cNvPr id="11" name="Стрелка: вниз 10">
            <a:extLst>
              <a:ext uri="{FF2B5EF4-FFF2-40B4-BE49-F238E27FC236}">
                <a16:creationId xmlns:a16="http://schemas.microsoft.com/office/drawing/2014/main" id="{B1FFEC71-5C1D-447D-83FB-2F22F93B86A1}"/>
              </a:ext>
            </a:extLst>
          </p:cNvPr>
          <p:cNvSpPr/>
          <p:nvPr/>
        </p:nvSpPr>
        <p:spPr>
          <a:xfrm>
            <a:off x="6590801" y="1427784"/>
            <a:ext cx="713064" cy="618448"/>
          </a:xfrm>
          <a:prstGeom prst="down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LID4096"/>
          </a:p>
        </p:txBody>
      </p:sp>
      <p:sp>
        <p:nvSpPr>
          <p:cNvPr id="15" name="Стрелка: вниз 14">
            <a:extLst>
              <a:ext uri="{FF2B5EF4-FFF2-40B4-BE49-F238E27FC236}">
                <a16:creationId xmlns:a16="http://schemas.microsoft.com/office/drawing/2014/main" id="{4DDD79A4-6C9F-4A6E-97F9-F6D1B0146BC2}"/>
              </a:ext>
            </a:extLst>
          </p:cNvPr>
          <p:cNvSpPr/>
          <p:nvPr/>
        </p:nvSpPr>
        <p:spPr>
          <a:xfrm>
            <a:off x="10220960" y="1111751"/>
            <a:ext cx="713064" cy="574753"/>
          </a:xfrm>
          <a:prstGeom prst="down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LID4096"/>
          </a:p>
        </p:txBody>
      </p:sp>
      <p:sp>
        <p:nvSpPr>
          <p:cNvPr id="16" name="TextBox 15">
            <a:extLst>
              <a:ext uri="{FF2B5EF4-FFF2-40B4-BE49-F238E27FC236}">
                <a16:creationId xmlns:a16="http://schemas.microsoft.com/office/drawing/2014/main" id="{D71A31E5-8277-41B1-8493-20FA29E50E0B}"/>
              </a:ext>
            </a:extLst>
          </p:cNvPr>
          <p:cNvSpPr txBox="1"/>
          <p:nvPr/>
        </p:nvSpPr>
        <p:spPr>
          <a:xfrm>
            <a:off x="865464" y="143881"/>
            <a:ext cx="9907398" cy="1077218"/>
          </a:xfrm>
          <a:prstGeom prst="rect">
            <a:avLst/>
          </a:prstGeom>
          <a:noFill/>
        </p:spPr>
        <p:txBody>
          <a:bodyPr wrap="square" rtlCol="0">
            <a:spAutoFit/>
          </a:bodyPr>
          <a:lstStyle/>
          <a:p>
            <a:pPr algn="ctr"/>
            <a:r>
              <a:rPr lang="en-US" sz="3200" b="1" dirty="0">
                <a:solidFill>
                  <a:srgbClr val="FF0000"/>
                </a:solidFill>
                <a:effectLst/>
                <a:latin typeface="Monotype Corsiva" panose="03010101010201010101" pitchFamily="66" charset="0"/>
                <a:ea typeface="Times New Roman" panose="02020603050405020304" pitchFamily="18" charset="0"/>
              </a:rPr>
              <a:t>The 21st century skills are a set of abilities that teachers need to develop in order to succeed in the information age.</a:t>
            </a:r>
            <a:endParaRPr lang="LID4096" sz="3200" b="1" dirty="0">
              <a:solidFill>
                <a:srgbClr val="FF0000"/>
              </a:solidFill>
              <a:latin typeface="Monotype Corsiva" panose="03010101010201010101" pitchFamily="66" charset="0"/>
            </a:endParaRPr>
          </a:p>
        </p:txBody>
      </p:sp>
      <p:sp>
        <p:nvSpPr>
          <p:cNvPr id="17" name="TextBox 16">
            <a:extLst>
              <a:ext uri="{FF2B5EF4-FFF2-40B4-BE49-F238E27FC236}">
                <a16:creationId xmlns:a16="http://schemas.microsoft.com/office/drawing/2014/main" id="{FF7DE7C7-A4B2-4D89-B36F-658116626D51}"/>
              </a:ext>
            </a:extLst>
          </p:cNvPr>
          <p:cNvSpPr txBox="1"/>
          <p:nvPr/>
        </p:nvSpPr>
        <p:spPr>
          <a:xfrm>
            <a:off x="1175718" y="4492648"/>
            <a:ext cx="2892887" cy="646331"/>
          </a:xfrm>
          <a:prstGeom prst="rect">
            <a:avLst/>
          </a:prstGeom>
          <a:noFill/>
        </p:spPr>
        <p:txBody>
          <a:bodyPr wrap="square" rtlCol="0">
            <a:spAutoFit/>
          </a:bodyPr>
          <a:lstStyle/>
          <a:p>
            <a:pPr algn="ctr"/>
            <a:r>
              <a:rPr lang="en-US" sz="1800" b="1" kern="0" dirty="0">
                <a:solidFill>
                  <a:srgbClr val="202020"/>
                </a:solidFill>
                <a:effectLst/>
                <a:latin typeface="Arial" panose="020B0604020202020204" pitchFamily="34" charset="0"/>
                <a:ea typeface="Times New Roman" panose="02020603050405020304" pitchFamily="18" charset="0"/>
                <a:cs typeface="Times New Roman" panose="02020603050405020304" pitchFamily="18" charset="0"/>
              </a:rPr>
              <a:t>What are learning skills?</a:t>
            </a:r>
            <a:endParaRPr lang="en-US"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ctr"/>
            <a:endParaRPr lang="LID4096" dirty="0"/>
          </a:p>
        </p:txBody>
      </p:sp>
      <p:sp>
        <p:nvSpPr>
          <p:cNvPr id="18" name="Стрелка: вниз 17">
            <a:extLst>
              <a:ext uri="{FF2B5EF4-FFF2-40B4-BE49-F238E27FC236}">
                <a16:creationId xmlns:a16="http://schemas.microsoft.com/office/drawing/2014/main" id="{4323AEFF-CFC3-41E7-9AC1-155F0181F592}"/>
              </a:ext>
            </a:extLst>
          </p:cNvPr>
          <p:cNvSpPr/>
          <p:nvPr/>
        </p:nvSpPr>
        <p:spPr>
          <a:xfrm>
            <a:off x="2444511" y="3785420"/>
            <a:ext cx="553673" cy="713064"/>
          </a:xfrm>
          <a:prstGeom prst="down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LID4096"/>
          </a:p>
        </p:txBody>
      </p:sp>
      <p:sp>
        <p:nvSpPr>
          <p:cNvPr id="20" name="TextBox 19">
            <a:extLst>
              <a:ext uri="{FF2B5EF4-FFF2-40B4-BE49-F238E27FC236}">
                <a16:creationId xmlns:a16="http://schemas.microsoft.com/office/drawing/2014/main" id="{18B39CF8-49BD-4B69-B738-059A9ACB6A26}"/>
              </a:ext>
            </a:extLst>
          </p:cNvPr>
          <p:cNvSpPr txBox="1"/>
          <p:nvPr/>
        </p:nvSpPr>
        <p:spPr>
          <a:xfrm>
            <a:off x="5300327" y="4133738"/>
            <a:ext cx="2886279" cy="646331"/>
          </a:xfrm>
          <a:prstGeom prst="rect">
            <a:avLst/>
          </a:prstGeom>
          <a:noFill/>
        </p:spPr>
        <p:txBody>
          <a:bodyPr wrap="square" rtlCol="0">
            <a:spAutoFit/>
          </a:bodyPr>
          <a:lstStyle/>
          <a:p>
            <a:pPr algn="ctr"/>
            <a:r>
              <a:rPr lang="en-US" sz="1800" b="1" kern="0" dirty="0">
                <a:solidFill>
                  <a:srgbClr val="202020"/>
                </a:solidFill>
                <a:effectLst/>
                <a:latin typeface="Arial" panose="020B0604020202020204" pitchFamily="34" charset="0"/>
                <a:ea typeface="Times New Roman" panose="02020603050405020304" pitchFamily="18" charset="0"/>
                <a:cs typeface="Times New Roman" panose="02020603050405020304" pitchFamily="18" charset="0"/>
              </a:rPr>
              <a:t>What are </a:t>
            </a:r>
            <a:r>
              <a:rPr lang="en-US" sz="1800" b="1" dirty="0">
                <a:solidFill>
                  <a:srgbClr val="202020"/>
                </a:solidFill>
                <a:effectLst/>
                <a:latin typeface="Arial" panose="020B0604020202020204" pitchFamily="34" charset="0"/>
                <a:ea typeface="Calibri" panose="020F0502020204030204" pitchFamily="34" charset="0"/>
              </a:rPr>
              <a:t>literacy</a:t>
            </a:r>
            <a:r>
              <a:rPr lang="en-US" sz="1800" b="1" kern="0" dirty="0">
                <a:solidFill>
                  <a:srgbClr val="202020"/>
                </a:solidFill>
                <a:effectLst/>
                <a:latin typeface="Arial" panose="020B0604020202020204" pitchFamily="34" charset="0"/>
                <a:ea typeface="Times New Roman" panose="02020603050405020304" pitchFamily="18" charset="0"/>
                <a:cs typeface="Times New Roman" panose="02020603050405020304" pitchFamily="18" charset="0"/>
              </a:rPr>
              <a:t> skills?</a:t>
            </a:r>
            <a:endParaRPr lang="en-US"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ctr"/>
            <a:endParaRPr lang="LID4096" dirty="0"/>
          </a:p>
        </p:txBody>
      </p:sp>
      <p:sp>
        <p:nvSpPr>
          <p:cNvPr id="22" name="Стрелка: вниз 21">
            <a:extLst>
              <a:ext uri="{FF2B5EF4-FFF2-40B4-BE49-F238E27FC236}">
                <a16:creationId xmlns:a16="http://schemas.microsoft.com/office/drawing/2014/main" id="{B29C534D-8368-439D-A4C1-2162F7B4BB65}"/>
              </a:ext>
            </a:extLst>
          </p:cNvPr>
          <p:cNvSpPr/>
          <p:nvPr/>
        </p:nvSpPr>
        <p:spPr>
          <a:xfrm>
            <a:off x="6854007" y="3560840"/>
            <a:ext cx="553673" cy="527314"/>
          </a:xfrm>
          <a:prstGeom prst="down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LID4096"/>
          </a:p>
        </p:txBody>
      </p:sp>
      <p:sp>
        <p:nvSpPr>
          <p:cNvPr id="24" name="TextBox 23">
            <a:extLst>
              <a:ext uri="{FF2B5EF4-FFF2-40B4-BE49-F238E27FC236}">
                <a16:creationId xmlns:a16="http://schemas.microsoft.com/office/drawing/2014/main" id="{E2E8DFB5-F711-436A-9AA9-439528D255A0}"/>
              </a:ext>
            </a:extLst>
          </p:cNvPr>
          <p:cNvSpPr txBox="1"/>
          <p:nvPr/>
        </p:nvSpPr>
        <p:spPr>
          <a:xfrm>
            <a:off x="9364913" y="4644965"/>
            <a:ext cx="2728887" cy="646331"/>
          </a:xfrm>
          <a:prstGeom prst="rect">
            <a:avLst/>
          </a:prstGeom>
          <a:noFill/>
        </p:spPr>
        <p:txBody>
          <a:bodyPr wrap="square" rtlCol="0">
            <a:spAutoFit/>
          </a:bodyPr>
          <a:lstStyle/>
          <a:p>
            <a:pPr algn="ctr"/>
            <a:r>
              <a:rPr lang="en-US" sz="1800" b="1" kern="0" dirty="0">
                <a:solidFill>
                  <a:srgbClr val="202020"/>
                </a:solidFill>
                <a:effectLst/>
                <a:latin typeface="Arial" panose="020B0604020202020204" pitchFamily="34" charset="0"/>
                <a:ea typeface="Times New Roman" panose="02020603050405020304" pitchFamily="18" charset="0"/>
                <a:cs typeface="Times New Roman" panose="02020603050405020304" pitchFamily="18" charset="0"/>
              </a:rPr>
              <a:t>What are </a:t>
            </a:r>
            <a:r>
              <a:rPr lang="en-US" sz="1800" b="1" dirty="0">
                <a:solidFill>
                  <a:srgbClr val="202020"/>
                </a:solidFill>
                <a:effectLst/>
                <a:latin typeface="Arial" panose="020B0604020202020204" pitchFamily="34" charset="0"/>
                <a:ea typeface="Calibri" panose="020F0502020204030204" pitchFamily="34" charset="0"/>
              </a:rPr>
              <a:t>life </a:t>
            </a:r>
            <a:r>
              <a:rPr lang="en-US" sz="1800" b="1" kern="0" dirty="0">
                <a:solidFill>
                  <a:srgbClr val="202020"/>
                </a:solidFill>
                <a:effectLst/>
                <a:latin typeface="Arial" panose="020B0604020202020204" pitchFamily="34" charset="0"/>
                <a:ea typeface="Times New Roman" panose="02020603050405020304" pitchFamily="18" charset="0"/>
                <a:cs typeface="Times New Roman" panose="02020603050405020304" pitchFamily="18" charset="0"/>
              </a:rPr>
              <a:t> skills?</a:t>
            </a:r>
            <a:endParaRPr lang="en-US" sz="18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ctr"/>
            <a:endParaRPr lang="LID4096" dirty="0"/>
          </a:p>
        </p:txBody>
      </p:sp>
      <p:sp>
        <p:nvSpPr>
          <p:cNvPr id="26" name="Стрелка: вниз 25">
            <a:extLst>
              <a:ext uri="{FF2B5EF4-FFF2-40B4-BE49-F238E27FC236}">
                <a16:creationId xmlns:a16="http://schemas.microsoft.com/office/drawing/2014/main" id="{9B784DB5-6D2E-4412-944E-6DFD3899F11C}"/>
              </a:ext>
            </a:extLst>
          </p:cNvPr>
          <p:cNvSpPr/>
          <p:nvPr/>
        </p:nvSpPr>
        <p:spPr>
          <a:xfrm>
            <a:off x="10334827" y="3953192"/>
            <a:ext cx="553673" cy="713064"/>
          </a:xfrm>
          <a:prstGeom prst="down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LID4096"/>
          </a:p>
        </p:txBody>
      </p:sp>
      <p:sp>
        <p:nvSpPr>
          <p:cNvPr id="28" name="TextBox 27">
            <a:extLst>
              <a:ext uri="{FF2B5EF4-FFF2-40B4-BE49-F238E27FC236}">
                <a16:creationId xmlns:a16="http://schemas.microsoft.com/office/drawing/2014/main" id="{690CD213-856C-403C-B8F4-721696B17F37}"/>
              </a:ext>
            </a:extLst>
          </p:cNvPr>
          <p:cNvSpPr txBox="1"/>
          <p:nvPr/>
        </p:nvSpPr>
        <p:spPr>
          <a:xfrm>
            <a:off x="9163251" y="5036272"/>
            <a:ext cx="2930549" cy="923330"/>
          </a:xfrm>
          <a:prstGeom prst="rect">
            <a:avLst/>
          </a:prstGeom>
          <a:noFill/>
        </p:spPr>
        <p:txBody>
          <a:bodyPr wrap="square" rtlCol="0">
            <a:spAutoFit/>
          </a:bodyPr>
          <a:lstStyle/>
          <a:p>
            <a:pPr algn="ctr"/>
            <a:r>
              <a:rPr lang="en-US" sz="1800" dirty="0">
                <a:solidFill>
                  <a:srgbClr val="202020"/>
                </a:solidFill>
                <a:effectLst/>
                <a:latin typeface="Helvetica" panose="020B0604020202020204" pitchFamily="34" charset="0"/>
                <a:ea typeface="Times New Roman" panose="02020603050405020304" pitchFamily="18" charset="0"/>
              </a:rPr>
              <a:t>Life skills equip students to thrive in the classroom and in the world beyond. </a:t>
            </a:r>
            <a:endParaRPr lang="LID4096" dirty="0"/>
          </a:p>
        </p:txBody>
      </p:sp>
      <p:sp>
        <p:nvSpPr>
          <p:cNvPr id="29" name="TextBox 28">
            <a:extLst>
              <a:ext uri="{FF2B5EF4-FFF2-40B4-BE49-F238E27FC236}">
                <a16:creationId xmlns:a16="http://schemas.microsoft.com/office/drawing/2014/main" id="{C4C7CF47-BCAF-4B3E-9114-CA15D40666BF}"/>
              </a:ext>
            </a:extLst>
          </p:cNvPr>
          <p:cNvSpPr txBox="1"/>
          <p:nvPr/>
        </p:nvSpPr>
        <p:spPr>
          <a:xfrm>
            <a:off x="4961516" y="4379027"/>
            <a:ext cx="4143365" cy="2031325"/>
          </a:xfrm>
          <a:prstGeom prst="rect">
            <a:avLst/>
          </a:prstGeom>
          <a:noFill/>
        </p:spPr>
        <p:txBody>
          <a:bodyPr wrap="square" rtlCol="0">
            <a:spAutoFit/>
          </a:bodyPr>
          <a:lstStyle/>
          <a:p>
            <a:pPr algn="ctr"/>
            <a:r>
              <a:rPr lang="en-US" sz="1800" dirty="0">
                <a:solidFill>
                  <a:srgbClr val="202020"/>
                </a:solidFill>
                <a:effectLst/>
                <a:latin typeface="Helvetica" panose="020B0604020202020204" pitchFamily="34" charset="0"/>
                <a:ea typeface="Times New Roman" panose="02020603050405020304" pitchFamily="18" charset="0"/>
              </a:rPr>
              <a:t>Literacy skills help students gain knowledge through reading as well as using media and technology. These skills also help students create knowledge through writing as well as developing media and technology.</a:t>
            </a:r>
            <a:endParaRPr lang="en-US" sz="1800" dirty="0">
              <a:effectLst/>
              <a:latin typeface="Times New Roman" panose="02020603050405020304" pitchFamily="18" charset="0"/>
              <a:ea typeface="Times New Roman" panose="02020603050405020304" pitchFamily="18" charset="0"/>
            </a:endParaRPr>
          </a:p>
          <a:p>
            <a:pPr algn="ctr"/>
            <a:endParaRPr lang="LID4096" dirty="0"/>
          </a:p>
        </p:txBody>
      </p:sp>
      <p:sp>
        <p:nvSpPr>
          <p:cNvPr id="30" name="TextBox 29">
            <a:extLst>
              <a:ext uri="{FF2B5EF4-FFF2-40B4-BE49-F238E27FC236}">
                <a16:creationId xmlns:a16="http://schemas.microsoft.com/office/drawing/2014/main" id="{9615F1FB-37C3-466D-8CE3-E8F0D6111086}"/>
              </a:ext>
            </a:extLst>
          </p:cNvPr>
          <p:cNvSpPr txBox="1"/>
          <p:nvPr/>
        </p:nvSpPr>
        <p:spPr>
          <a:xfrm>
            <a:off x="1061837" y="4815813"/>
            <a:ext cx="3707934" cy="1741502"/>
          </a:xfrm>
          <a:prstGeom prst="rect">
            <a:avLst/>
          </a:prstGeom>
          <a:noFill/>
        </p:spPr>
        <p:txBody>
          <a:bodyPr wrap="square" rtlCol="0">
            <a:spAutoFit/>
          </a:bodyPr>
          <a:lstStyle/>
          <a:p>
            <a:pPr algn="ctr">
              <a:lnSpc>
                <a:spcPts val="1950"/>
              </a:lnSpc>
              <a:spcBef>
                <a:spcPts val="720"/>
              </a:spcBef>
              <a:spcAft>
                <a:spcPts val="720"/>
              </a:spcAft>
            </a:pPr>
            <a:r>
              <a:rPr lang="en-US" sz="1800" dirty="0">
                <a:solidFill>
                  <a:srgbClr val="202020"/>
                </a:solidFill>
                <a:effectLst/>
                <a:latin typeface="Helvetica" panose="020B0604020202020204" pitchFamily="34" charset="0"/>
                <a:ea typeface="Times New Roman" panose="02020603050405020304" pitchFamily="18" charset="0"/>
              </a:rPr>
              <a:t>The 21st century learning skills are often called the 4 C’s. These skills help students learn, and so they are vital to success in school and beyond.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LID4096" dirty="0"/>
          </a:p>
        </p:txBody>
      </p:sp>
      <p:sp>
        <p:nvSpPr>
          <p:cNvPr id="32" name="Стрелка: вниз 31">
            <a:extLst>
              <a:ext uri="{FF2B5EF4-FFF2-40B4-BE49-F238E27FC236}">
                <a16:creationId xmlns:a16="http://schemas.microsoft.com/office/drawing/2014/main" id="{4AF67C22-E8AB-43FD-8B0F-2147CF220E30}"/>
              </a:ext>
            </a:extLst>
          </p:cNvPr>
          <p:cNvSpPr/>
          <p:nvPr/>
        </p:nvSpPr>
        <p:spPr>
          <a:xfrm>
            <a:off x="5630779" y="6246796"/>
            <a:ext cx="465221" cy="545848"/>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LID4096"/>
          </a:p>
        </p:txBody>
      </p:sp>
    </p:spTree>
    <p:extLst>
      <p:ext uri="{BB962C8B-B14F-4D97-AF65-F5344CB8AC3E}">
        <p14:creationId xmlns:p14="http://schemas.microsoft.com/office/powerpoint/2010/main" val="3960090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69A037-137F-460C-91C4-5B3BE619DFDF}"/>
              </a:ext>
            </a:extLst>
          </p:cNvPr>
          <p:cNvSpPr txBox="1"/>
          <p:nvPr/>
        </p:nvSpPr>
        <p:spPr>
          <a:xfrm>
            <a:off x="3333951" y="1423653"/>
            <a:ext cx="4889634" cy="1477328"/>
          </a:xfrm>
          <a:prstGeom prst="rect">
            <a:avLst/>
          </a:prstGeom>
          <a:noFill/>
        </p:spPr>
        <p:txBody>
          <a:bodyPr wrap="square" rtlCol="0">
            <a:spAutoFit/>
          </a:bodyPr>
          <a:lstStyle/>
          <a:p>
            <a:pPr algn="ctr"/>
            <a:r>
              <a:rPr lang="en-US" sz="3600" kern="1800" dirty="0">
                <a:ln w="0">
                  <a:solidFill>
                    <a:srgbClr val="00B050"/>
                  </a:solidFill>
                </a:ln>
                <a:solidFill>
                  <a:schemeClr val="accent1"/>
                </a:solidFill>
                <a:effectLst>
                  <a:outerShdw blurRad="38100" dist="25400" dir="5400000" algn="ctr" rotWithShape="0">
                    <a:srgbClr val="6E747A">
                      <a:alpha val="43000"/>
                    </a:srgbClr>
                  </a:outerShdw>
                </a:effectLst>
                <a:latin typeface="Times New Roman" panose="02020603050405020304" pitchFamily="18" charset="0"/>
                <a:ea typeface="Times New Roman" panose="02020603050405020304" pitchFamily="18" charset="0"/>
                <a:cs typeface="Times New Roman" panose="02020603050405020304" pitchFamily="18" charset="0"/>
              </a:rPr>
              <a:t>Methods of Professional Growth for Teachers</a:t>
            </a:r>
            <a:endParaRPr lang="en-US" sz="3600" dirty="0">
              <a:ln w="0">
                <a:solidFill>
                  <a:srgbClr val="00B050"/>
                </a:solidFill>
              </a:ln>
              <a:solidFill>
                <a:schemeClr val="accent1"/>
              </a:solidFill>
              <a:effectLst>
                <a:outerShdw blurRad="38100" dist="25400" dir="5400000" algn="ctr" rotWithShape="0">
                  <a:srgbClr val="6E747A">
                    <a:alpha val="43000"/>
                  </a:srgbClr>
                </a:outerShdw>
              </a:effectLst>
              <a:latin typeface="Calibri" panose="020F0502020204030204" pitchFamily="34" charset="0"/>
              <a:ea typeface="Calibri" panose="020F0502020204030204" pitchFamily="34" charset="0"/>
              <a:cs typeface="Times New Roman" panose="02020603050405020304" pitchFamily="18" charset="0"/>
            </a:endParaRPr>
          </a:p>
          <a:p>
            <a:endParaRPr lang="LID4096" dirty="0"/>
          </a:p>
        </p:txBody>
      </p:sp>
      <p:sp>
        <p:nvSpPr>
          <p:cNvPr id="3" name="TextBox 2">
            <a:extLst>
              <a:ext uri="{FF2B5EF4-FFF2-40B4-BE49-F238E27FC236}">
                <a16:creationId xmlns:a16="http://schemas.microsoft.com/office/drawing/2014/main" id="{820AC944-A883-4BDA-8563-23C99C7238FF}"/>
              </a:ext>
            </a:extLst>
          </p:cNvPr>
          <p:cNvSpPr txBox="1"/>
          <p:nvPr/>
        </p:nvSpPr>
        <p:spPr>
          <a:xfrm>
            <a:off x="490888" y="2800952"/>
            <a:ext cx="3773104" cy="646331"/>
          </a:xfrm>
          <a:prstGeom prst="rect">
            <a:avLst/>
          </a:prstGeom>
          <a:noFill/>
        </p:spPr>
        <p:txBody>
          <a:bodyPr wrap="square" rtlCol="0">
            <a:spAutoFit/>
          </a:bodyPr>
          <a:lstStyle/>
          <a:p>
            <a:r>
              <a:rPr lang="en-US" sz="1800" dirty="0">
                <a:solidFill>
                  <a:srgbClr val="282828"/>
                </a:solidFill>
                <a:effectLst/>
                <a:latin typeface="Helvetica" panose="020B0604020202020204" pitchFamily="34" charset="0"/>
                <a:ea typeface="Times New Roman" panose="02020603050405020304" pitchFamily="18" charset="0"/>
                <a:cs typeface="Times New Roman" panose="02020603050405020304" pitchFamily="18" charset="0"/>
              </a:rPr>
              <a:t>Books on the Teaching Profession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LID4096" dirty="0"/>
          </a:p>
        </p:txBody>
      </p:sp>
      <p:sp>
        <p:nvSpPr>
          <p:cNvPr id="4" name="TextBox 3">
            <a:extLst>
              <a:ext uri="{FF2B5EF4-FFF2-40B4-BE49-F238E27FC236}">
                <a16:creationId xmlns:a16="http://schemas.microsoft.com/office/drawing/2014/main" id="{E1AD3130-ECD5-46BF-8242-BD3F94FE434B}"/>
              </a:ext>
            </a:extLst>
          </p:cNvPr>
          <p:cNvSpPr txBox="1"/>
          <p:nvPr/>
        </p:nvSpPr>
        <p:spPr>
          <a:xfrm>
            <a:off x="1155032" y="3124117"/>
            <a:ext cx="1973179" cy="1600438"/>
          </a:xfrm>
          <a:prstGeom prst="rect">
            <a:avLst/>
          </a:prstGeom>
          <a:noFill/>
        </p:spPr>
        <p:txBody>
          <a:bodyPr wrap="square" rtlCol="0">
            <a:spAutoFit/>
          </a:bodyPr>
          <a:lstStyle/>
          <a:p>
            <a:pPr algn="ctr"/>
            <a:r>
              <a:rPr lang="en-US" sz="140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You will find a quick way to learn new methods for lesson preparation, organization, and effective classroom systems in books. </a:t>
            </a:r>
            <a:endParaRPr lang="LID4096" sz="1400" dirty="0"/>
          </a:p>
        </p:txBody>
      </p:sp>
      <p:sp>
        <p:nvSpPr>
          <p:cNvPr id="5" name="TextBox 4">
            <a:extLst>
              <a:ext uri="{FF2B5EF4-FFF2-40B4-BE49-F238E27FC236}">
                <a16:creationId xmlns:a16="http://schemas.microsoft.com/office/drawing/2014/main" id="{6A074882-BEC2-48E6-A0CD-D4C383ECAF10}"/>
              </a:ext>
            </a:extLst>
          </p:cNvPr>
          <p:cNvSpPr txBox="1"/>
          <p:nvPr/>
        </p:nvSpPr>
        <p:spPr>
          <a:xfrm>
            <a:off x="7804885" y="2388838"/>
            <a:ext cx="4119613" cy="646331"/>
          </a:xfrm>
          <a:prstGeom prst="rect">
            <a:avLst/>
          </a:prstGeom>
          <a:noFill/>
        </p:spPr>
        <p:txBody>
          <a:bodyPr wrap="square" rtlCol="0">
            <a:spAutoFit/>
          </a:bodyPr>
          <a:lstStyle/>
          <a:p>
            <a:r>
              <a:rPr lang="en-US" sz="1800" dirty="0">
                <a:solidFill>
                  <a:srgbClr val="282828"/>
                </a:solidFill>
                <a:effectLst/>
                <a:latin typeface="Helvetica" panose="020B0604020202020204" pitchFamily="34" charset="0"/>
                <a:ea typeface="Times New Roman" panose="02020603050405020304" pitchFamily="18" charset="0"/>
                <a:cs typeface="Times New Roman" panose="02020603050405020304" pitchFamily="18" charset="0"/>
              </a:rPr>
              <a:t>Professional Development Courses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LID4096" dirty="0"/>
          </a:p>
        </p:txBody>
      </p:sp>
      <p:sp>
        <p:nvSpPr>
          <p:cNvPr id="6" name="TextBox 5">
            <a:extLst>
              <a:ext uri="{FF2B5EF4-FFF2-40B4-BE49-F238E27FC236}">
                <a16:creationId xmlns:a16="http://schemas.microsoft.com/office/drawing/2014/main" id="{48E6FF3D-99E2-401F-BAA9-34631ABCD647}"/>
              </a:ext>
            </a:extLst>
          </p:cNvPr>
          <p:cNvSpPr txBox="1"/>
          <p:nvPr/>
        </p:nvSpPr>
        <p:spPr>
          <a:xfrm>
            <a:off x="8922619" y="2681025"/>
            <a:ext cx="2358189" cy="954107"/>
          </a:xfrm>
          <a:prstGeom prst="rect">
            <a:avLst/>
          </a:prstGeom>
          <a:noFill/>
        </p:spPr>
        <p:txBody>
          <a:bodyPr wrap="square" rtlCol="0">
            <a:spAutoFit/>
          </a:bodyPr>
          <a:lstStyle/>
          <a:p>
            <a:pPr algn="ctr"/>
            <a:r>
              <a:rPr lang="en-US" sz="140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Professional development courses are a great way to find out the latest research in education.</a:t>
            </a:r>
            <a:endParaRPr lang="LID4096" sz="1400" dirty="0"/>
          </a:p>
        </p:txBody>
      </p:sp>
      <p:sp>
        <p:nvSpPr>
          <p:cNvPr id="7" name="TextBox 6">
            <a:extLst>
              <a:ext uri="{FF2B5EF4-FFF2-40B4-BE49-F238E27FC236}">
                <a16:creationId xmlns:a16="http://schemas.microsoft.com/office/drawing/2014/main" id="{87437D1B-A029-47BE-8603-BEF6F0B2F560}"/>
              </a:ext>
            </a:extLst>
          </p:cNvPr>
          <p:cNvSpPr txBox="1"/>
          <p:nvPr/>
        </p:nvSpPr>
        <p:spPr>
          <a:xfrm>
            <a:off x="3994484" y="55107"/>
            <a:ext cx="3253339" cy="646331"/>
          </a:xfrm>
          <a:prstGeom prst="rect">
            <a:avLst/>
          </a:prstGeom>
          <a:noFill/>
        </p:spPr>
        <p:txBody>
          <a:bodyPr wrap="square" rtlCol="0">
            <a:spAutoFit/>
          </a:bodyPr>
          <a:lstStyle/>
          <a:p>
            <a:r>
              <a:rPr lang="en-US" sz="1800" dirty="0">
                <a:solidFill>
                  <a:srgbClr val="282828"/>
                </a:solidFill>
                <a:effectLst/>
                <a:latin typeface="Helvetica" panose="020B0604020202020204" pitchFamily="34" charset="0"/>
                <a:ea typeface="Times New Roman" panose="02020603050405020304" pitchFamily="18" charset="0"/>
                <a:cs typeface="Times New Roman" panose="02020603050405020304" pitchFamily="18" charset="0"/>
              </a:rPr>
              <a:t>Additional College Courses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LID4096" dirty="0"/>
          </a:p>
        </p:txBody>
      </p:sp>
      <p:sp>
        <p:nvSpPr>
          <p:cNvPr id="8" name="TextBox 7">
            <a:extLst>
              <a:ext uri="{FF2B5EF4-FFF2-40B4-BE49-F238E27FC236}">
                <a16:creationId xmlns:a16="http://schemas.microsoft.com/office/drawing/2014/main" id="{190CEA2C-DA7C-4564-9469-789DFB93017C}"/>
              </a:ext>
            </a:extLst>
          </p:cNvPr>
          <p:cNvSpPr txBox="1"/>
          <p:nvPr/>
        </p:nvSpPr>
        <p:spPr>
          <a:xfrm>
            <a:off x="4263992" y="385966"/>
            <a:ext cx="2396690" cy="954107"/>
          </a:xfrm>
          <a:prstGeom prst="rect">
            <a:avLst/>
          </a:prstGeom>
          <a:noFill/>
        </p:spPr>
        <p:txBody>
          <a:bodyPr wrap="square" rtlCol="0">
            <a:spAutoFit/>
          </a:bodyPr>
          <a:lstStyle/>
          <a:p>
            <a:pPr algn="ctr"/>
            <a:r>
              <a:rPr lang="en-US" sz="140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College courses provide teachers with more in-depth information on the topic chosen. </a:t>
            </a:r>
            <a:endParaRPr lang="LID4096" sz="1400" dirty="0"/>
          </a:p>
        </p:txBody>
      </p:sp>
      <p:sp>
        <p:nvSpPr>
          <p:cNvPr id="10" name="TextBox 9">
            <a:extLst>
              <a:ext uri="{FF2B5EF4-FFF2-40B4-BE49-F238E27FC236}">
                <a16:creationId xmlns:a16="http://schemas.microsoft.com/office/drawing/2014/main" id="{12A203C4-6A0E-4E73-8C69-9A27B4D6751F}"/>
              </a:ext>
            </a:extLst>
          </p:cNvPr>
          <p:cNvSpPr txBox="1"/>
          <p:nvPr/>
        </p:nvSpPr>
        <p:spPr>
          <a:xfrm>
            <a:off x="6221529" y="3864255"/>
            <a:ext cx="6097604" cy="373757"/>
          </a:xfrm>
          <a:prstGeom prst="rect">
            <a:avLst/>
          </a:prstGeom>
          <a:noFill/>
        </p:spPr>
        <p:txBody>
          <a:bodyPr wrap="square">
            <a:spAutoFit/>
          </a:bodyPr>
          <a:lstStyle/>
          <a:p>
            <a:pPr fontAlgn="base">
              <a:lnSpc>
                <a:spcPct val="107000"/>
              </a:lnSpc>
              <a:spcAft>
                <a:spcPts val="800"/>
              </a:spcAft>
            </a:pPr>
            <a:r>
              <a:rPr lang="en-US" sz="1800" dirty="0">
                <a:solidFill>
                  <a:srgbClr val="282828"/>
                </a:solidFill>
                <a:effectLst/>
                <a:latin typeface="Helvetica" panose="020B0604020202020204" pitchFamily="34" charset="0"/>
                <a:ea typeface="Times New Roman" panose="02020603050405020304" pitchFamily="18" charset="0"/>
                <a:cs typeface="Times New Roman" panose="02020603050405020304" pitchFamily="18" charset="0"/>
              </a:rPr>
              <a:t>Reading Well-Established Websites and Journals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CDD73A3B-524C-47F5-AA20-D39B3D5ABC4D}"/>
              </a:ext>
            </a:extLst>
          </p:cNvPr>
          <p:cNvSpPr txBox="1"/>
          <p:nvPr/>
        </p:nvSpPr>
        <p:spPr>
          <a:xfrm>
            <a:off x="7705023" y="4328434"/>
            <a:ext cx="2820202" cy="738664"/>
          </a:xfrm>
          <a:prstGeom prst="rect">
            <a:avLst/>
          </a:prstGeom>
          <a:noFill/>
        </p:spPr>
        <p:txBody>
          <a:bodyPr wrap="square" rtlCol="0">
            <a:spAutoFit/>
          </a:bodyPr>
          <a:lstStyle/>
          <a:p>
            <a:pPr algn="ctr"/>
            <a:r>
              <a:rPr lang="en-US" sz="140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Established websites provide wonderful ideas and inspiration to teachers.</a:t>
            </a:r>
            <a:endParaRPr lang="LID4096" sz="1400" dirty="0"/>
          </a:p>
        </p:txBody>
      </p:sp>
      <p:sp>
        <p:nvSpPr>
          <p:cNvPr id="13" name="TextBox 12">
            <a:extLst>
              <a:ext uri="{FF2B5EF4-FFF2-40B4-BE49-F238E27FC236}">
                <a16:creationId xmlns:a16="http://schemas.microsoft.com/office/drawing/2014/main" id="{5B2F92C7-1902-4B07-AFAF-7E22C8DEB1A1}"/>
              </a:ext>
            </a:extLst>
          </p:cNvPr>
          <p:cNvSpPr txBox="1"/>
          <p:nvPr/>
        </p:nvSpPr>
        <p:spPr>
          <a:xfrm>
            <a:off x="7678554" y="514559"/>
            <a:ext cx="4372277" cy="373757"/>
          </a:xfrm>
          <a:prstGeom prst="rect">
            <a:avLst/>
          </a:prstGeom>
          <a:noFill/>
        </p:spPr>
        <p:txBody>
          <a:bodyPr wrap="square">
            <a:spAutoFit/>
          </a:bodyPr>
          <a:lstStyle/>
          <a:p>
            <a:pPr fontAlgn="base">
              <a:lnSpc>
                <a:spcPct val="107000"/>
              </a:lnSpc>
              <a:spcAft>
                <a:spcPts val="800"/>
              </a:spcAft>
            </a:pPr>
            <a:r>
              <a:rPr lang="en-US" sz="1800" dirty="0">
                <a:solidFill>
                  <a:srgbClr val="282828"/>
                </a:solidFill>
                <a:effectLst/>
                <a:latin typeface="Helvetica" panose="020B0604020202020204" pitchFamily="34" charset="0"/>
                <a:ea typeface="Times New Roman" panose="02020603050405020304" pitchFamily="18" charset="0"/>
                <a:cs typeface="Times New Roman" panose="02020603050405020304" pitchFamily="18" charset="0"/>
              </a:rPr>
              <a:t>Visiting Other Classrooms and Schools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Box 13">
            <a:extLst>
              <a:ext uri="{FF2B5EF4-FFF2-40B4-BE49-F238E27FC236}">
                <a16:creationId xmlns:a16="http://schemas.microsoft.com/office/drawing/2014/main" id="{C542604F-8A1A-4C8A-97C4-658501BA5737}"/>
              </a:ext>
            </a:extLst>
          </p:cNvPr>
          <p:cNvSpPr txBox="1"/>
          <p:nvPr/>
        </p:nvSpPr>
        <p:spPr>
          <a:xfrm>
            <a:off x="9076623" y="888316"/>
            <a:ext cx="2656573" cy="954107"/>
          </a:xfrm>
          <a:prstGeom prst="rect">
            <a:avLst/>
          </a:prstGeom>
          <a:noFill/>
        </p:spPr>
        <p:txBody>
          <a:bodyPr wrap="square" rtlCol="0">
            <a:spAutoFit/>
          </a:bodyPr>
          <a:lstStyle/>
          <a:p>
            <a:pPr algn="ctr"/>
            <a:r>
              <a:rPr lang="en-US" sz="140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If you know of a great teacher at your school, arrange to spend a little time observing them.</a:t>
            </a:r>
            <a:endParaRPr lang="LID4096" sz="1400" dirty="0"/>
          </a:p>
        </p:txBody>
      </p:sp>
      <p:sp>
        <p:nvSpPr>
          <p:cNvPr id="16" name="TextBox 15">
            <a:extLst>
              <a:ext uri="{FF2B5EF4-FFF2-40B4-BE49-F238E27FC236}">
                <a16:creationId xmlns:a16="http://schemas.microsoft.com/office/drawing/2014/main" id="{1DDE5498-AC0A-44BF-84DB-DBA26473B30B}"/>
              </a:ext>
            </a:extLst>
          </p:cNvPr>
          <p:cNvSpPr txBox="1"/>
          <p:nvPr/>
        </p:nvSpPr>
        <p:spPr>
          <a:xfrm>
            <a:off x="150794" y="481075"/>
            <a:ext cx="4199021" cy="373757"/>
          </a:xfrm>
          <a:prstGeom prst="rect">
            <a:avLst/>
          </a:prstGeom>
          <a:noFill/>
        </p:spPr>
        <p:txBody>
          <a:bodyPr wrap="square">
            <a:spAutoFit/>
          </a:bodyPr>
          <a:lstStyle/>
          <a:p>
            <a:pPr fontAlgn="base">
              <a:lnSpc>
                <a:spcPct val="107000"/>
              </a:lnSpc>
              <a:spcAft>
                <a:spcPts val="800"/>
              </a:spcAft>
            </a:pPr>
            <a:r>
              <a:rPr lang="en-US" sz="1800" dirty="0">
                <a:solidFill>
                  <a:srgbClr val="282828"/>
                </a:solidFill>
                <a:effectLst/>
                <a:latin typeface="Helvetica" panose="020B0604020202020204" pitchFamily="34" charset="0"/>
                <a:ea typeface="Times New Roman" panose="02020603050405020304" pitchFamily="18" charset="0"/>
                <a:cs typeface="Times New Roman" panose="02020603050405020304" pitchFamily="18" charset="0"/>
              </a:rPr>
              <a:t>Joining Professional Organizations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96FE5A96-850A-472B-9A1E-99882DB0E158}"/>
              </a:ext>
            </a:extLst>
          </p:cNvPr>
          <p:cNvSpPr txBox="1"/>
          <p:nvPr/>
        </p:nvSpPr>
        <p:spPr>
          <a:xfrm>
            <a:off x="742349" y="800971"/>
            <a:ext cx="2002054" cy="1384995"/>
          </a:xfrm>
          <a:prstGeom prst="rect">
            <a:avLst/>
          </a:prstGeom>
          <a:noFill/>
        </p:spPr>
        <p:txBody>
          <a:bodyPr wrap="square" rtlCol="0">
            <a:spAutoFit/>
          </a:bodyPr>
          <a:lstStyle/>
          <a:p>
            <a:pPr algn="ctr"/>
            <a:r>
              <a:rPr lang="en-US" sz="140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Many teachers find associations specific to their subject matter give them a wealth of material to help build and enhance lessons. </a:t>
            </a:r>
            <a:endParaRPr lang="LID4096" sz="1400" dirty="0"/>
          </a:p>
        </p:txBody>
      </p:sp>
      <p:sp>
        <p:nvSpPr>
          <p:cNvPr id="19" name="TextBox 18">
            <a:extLst>
              <a:ext uri="{FF2B5EF4-FFF2-40B4-BE49-F238E27FC236}">
                <a16:creationId xmlns:a16="http://schemas.microsoft.com/office/drawing/2014/main" id="{B6DA37B6-C461-40D2-91FF-38F67B799C72}"/>
              </a:ext>
            </a:extLst>
          </p:cNvPr>
          <p:cNvSpPr txBox="1"/>
          <p:nvPr/>
        </p:nvSpPr>
        <p:spPr>
          <a:xfrm>
            <a:off x="3128211" y="4473344"/>
            <a:ext cx="3773104" cy="373757"/>
          </a:xfrm>
          <a:prstGeom prst="rect">
            <a:avLst/>
          </a:prstGeom>
          <a:noFill/>
        </p:spPr>
        <p:txBody>
          <a:bodyPr wrap="square">
            <a:spAutoFit/>
          </a:bodyPr>
          <a:lstStyle/>
          <a:p>
            <a:pPr fontAlgn="base">
              <a:lnSpc>
                <a:spcPct val="107000"/>
              </a:lnSpc>
              <a:spcAft>
                <a:spcPts val="800"/>
              </a:spcAft>
            </a:pPr>
            <a:r>
              <a:rPr lang="en-US" sz="1800" dirty="0">
                <a:solidFill>
                  <a:srgbClr val="282828"/>
                </a:solidFill>
                <a:effectLst/>
                <a:latin typeface="Helvetica" panose="020B0604020202020204" pitchFamily="34" charset="0"/>
                <a:ea typeface="Times New Roman" panose="02020603050405020304" pitchFamily="18" charset="0"/>
                <a:cs typeface="Times New Roman" panose="02020603050405020304" pitchFamily="18" charset="0"/>
              </a:rPr>
              <a:t>Attending Teaching Conferences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5E1E3ADC-CEB1-4798-9C0A-4CAF74EF6699}"/>
              </a:ext>
            </a:extLst>
          </p:cNvPr>
          <p:cNvSpPr txBox="1"/>
          <p:nvPr/>
        </p:nvSpPr>
        <p:spPr>
          <a:xfrm>
            <a:off x="3364030" y="4965576"/>
            <a:ext cx="2926080" cy="738664"/>
          </a:xfrm>
          <a:prstGeom prst="rect">
            <a:avLst/>
          </a:prstGeom>
          <a:noFill/>
        </p:spPr>
        <p:txBody>
          <a:bodyPr wrap="square" rtlCol="0">
            <a:spAutoFit/>
          </a:bodyPr>
          <a:lstStyle/>
          <a:p>
            <a:pPr algn="ctr"/>
            <a:r>
              <a:rPr lang="en-US" sz="1400" dirty="0">
                <a:solidFill>
                  <a:srgbClr val="282828"/>
                </a:solidFill>
                <a:effectLst/>
                <a:latin typeface="Georgia" panose="02040502050405020303" pitchFamily="18" charset="0"/>
                <a:ea typeface="Times New Roman" panose="02020603050405020304" pitchFamily="18" charset="0"/>
                <a:cs typeface="Times New Roman" panose="02020603050405020304" pitchFamily="18" charset="0"/>
              </a:rPr>
              <a:t>Local and national teaching conferences occur throughout the year. </a:t>
            </a:r>
            <a:endParaRPr lang="LID4096" sz="1400" dirty="0"/>
          </a:p>
        </p:txBody>
      </p:sp>
    </p:spTree>
    <p:extLst>
      <p:ext uri="{BB962C8B-B14F-4D97-AF65-F5344CB8AC3E}">
        <p14:creationId xmlns:p14="http://schemas.microsoft.com/office/powerpoint/2010/main" val="1711396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2F040E-B4B1-4092-A475-B5A63BA73EE4}"/>
              </a:ext>
            </a:extLst>
          </p:cNvPr>
          <p:cNvSpPr txBox="1"/>
          <p:nvPr/>
        </p:nvSpPr>
        <p:spPr>
          <a:xfrm>
            <a:off x="4055443" y="112951"/>
            <a:ext cx="5983706" cy="2031325"/>
          </a:xfrm>
          <a:prstGeom prst="rect">
            <a:avLst/>
          </a:prstGeom>
          <a:noFill/>
        </p:spPr>
        <p:txBody>
          <a:bodyPr wrap="square" rtlCol="0">
            <a:spAutoFit/>
          </a:bodyPr>
          <a:lstStyle/>
          <a:p>
            <a:pPr algn="ctr"/>
            <a:r>
              <a:rPr lang="en-US" sz="3600" b="1" kern="1800" dirty="0">
                <a:ln w="12700">
                  <a:solidFill>
                    <a:schemeClr val="accent3">
                      <a:lumMod val="75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Times New Roman" panose="02020603050405020304" pitchFamily="18" charset="0"/>
                <a:ea typeface="Times New Roman" panose="02020603050405020304" pitchFamily="18" charset="0"/>
                <a:cs typeface="Times New Roman" panose="02020603050405020304" pitchFamily="18" charset="0"/>
              </a:rPr>
              <a:t>Ways to Enhance Personal Growth and Development for Teachers</a:t>
            </a:r>
            <a:endParaRPr lang="en-US" sz="3600" b="1" dirty="0">
              <a:ln w="12700">
                <a:solidFill>
                  <a:schemeClr val="accent3">
                    <a:lumMod val="75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LID4096" b="1" dirty="0">
              <a:ln w="12700">
                <a:solidFill>
                  <a:schemeClr val="accent3">
                    <a:lumMod val="75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3" name="TextBox 2">
            <a:extLst>
              <a:ext uri="{FF2B5EF4-FFF2-40B4-BE49-F238E27FC236}">
                <a16:creationId xmlns:a16="http://schemas.microsoft.com/office/drawing/2014/main" id="{15E9425C-3690-489B-BA56-2F8335540AF4}"/>
              </a:ext>
            </a:extLst>
          </p:cNvPr>
          <p:cNvSpPr txBox="1"/>
          <p:nvPr/>
        </p:nvSpPr>
        <p:spPr>
          <a:xfrm>
            <a:off x="6837145" y="2425716"/>
            <a:ext cx="5178392" cy="2308324"/>
          </a:xfrm>
          <a:prstGeom prst="rect">
            <a:avLst/>
          </a:prstGeom>
          <a:noFill/>
        </p:spPr>
        <p:txBody>
          <a:bodyPr wrap="square" rtlCol="0">
            <a:spAutoFit/>
          </a:bodyPr>
          <a:lstStyle/>
          <a:p>
            <a:r>
              <a:rPr lang="en-US" sz="1800" dirty="0">
                <a:solidFill>
                  <a:srgbClr val="282828"/>
                </a:solidFill>
                <a:effectLst/>
                <a:latin typeface="Monotype Corsiva" panose="03010101010201010101" pitchFamily="66" charset="0"/>
                <a:ea typeface="Times New Roman" panose="02020603050405020304" pitchFamily="18" charset="0"/>
                <a:cs typeface="Times New Roman" panose="02020603050405020304" pitchFamily="18" charset="0"/>
              </a:rPr>
              <a:t>It takes a lot of hard work and dedication to be an effective teacher</a:t>
            </a:r>
            <a:r>
              <a:rPr lang="en-US" sz="1800" dirty="0">
                <a:effectLst/>
                <a:latin typeface="Monotype Corsiva" panose="03010101010201010101" pitchFamily="66" charset="0"/>
                <a:ea typeface="Times New Roman" panose="02020603050405020304" pitchFamily="18" charset="0"/>
                <a:cs typeface="Times New Roman" panose="02020603050405020304" pitchFamily="18" charset="0"/>
              </a:rPr>
              <a:t>. </a:t>
            </a:r>
            <a:r>
              <a:rPr lang="en-US" sz="1800" dirty="0">
                <a:solidFill>
                  <a:srgbClr val="282828"/>
                </a:solidFill>
                <a:effectLst/>
                <a:latin typeface="Monotype Corsiva" panose="03010101010201010101" pitchFamily="66" charset="0"/>
                <a:ea typeface="Times New Roman" panose="02020603050405020304" pitchFamily="18" charset="0"/>
                <a:cs typeface="Times New Roman" panose="02020603050405020304" pitchFamily="18" charset="0"/>
              </a:rPr>
              <a:t>Like other careers, there are those who are more natural at it than others. Even those with the most natural teaching ability must put in the time necessary to cultivate their innate talent. Personal growth and development is a critical component that all teachers must embrace in order to maximize their potential.</a:t>
            </a:r>
            <a:endParaRPr lang="en-US" sz="1800" dirty="0">
              <a:effectLst/>
              <a:latin typeface="Monotype Corsiva" panose="03010101010201010101" pitchFamily="66" charset="0"/>
              <a:ea typeface="Calibri" panose="020F0502020204030204" pitchFamily="34" charset="0"/>
              <a:cs typeface="Times New Roman" panose="02020603050405020304" pitchFamily="18" charset="0"/>
            </a:endParaRPr>
          </a:p>
          <a:p>
            <a:endParaRPr lang="LID4096" dirty="0"/>
          </a:p>
        </p:txBody>
      </p:sp>
      <p:sp>
        <p:nvSpPr>
          <p:cNvPr id="4" name="TextBox 3">
            <a:extLst>
              <a:ext uri="{FF2B5EF4-FFF2-40B4-BE49-F238E27FC236}">
                <a16:creationId xmlns:a16="http://schemas.microsoft.com/office/drawing/2014/main" id="{28B5B175-E886-480D-8457-1C1CCA385244}"/>
              </a:ext>
            </a:extLst>
          </p:cNvPr>
          <p:cNvSpPr txBox="1"/>
          <p:nvPr/>
        </p:nvSpPr>
        <p:spPr>
          <a:xfrm>
            <a:off x="288757" y="675206"/>
            <a:ext cx="2810577" cy="646331"/>
          </a:xfrm>
          <a:prstGeom prst="rect">
            <a:avLst/>
          </a:prstGeom>
          <a:noFill/>
        </p:spPr>
        <p:txBody>
          <a:bodyPr wrap="square" rtlCol="0">
            <a:spAutoFit/>
          </a:bodyPr>
          <a:lstStyle/>
          <a:p>
            <a:r>
              <a:rPr lang="en-US" sz="1800" b="1" dirty="0">
                <a:solidFill>
                  <a:schemeClr val="tx2">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rPr>
              <a:t>Advanced Degree</a:t>
            </a:r>
            <a:endParaRPr lang="en-US" sz="1800" b="1" dirty="0">
              <a:solidFill>
                <a:schemeClr val="tx2">
                  <a:lumMod val="75000"/>
                </a:schemeClr>
              </a:solidFill>
              <a:effectLst/>
              <a:latin typeface="Georgia" panose="02040502050405020303" pitchFamily="18" charset="0"/>
              <a:ea typeface="Calibri" panose="020F0502020204030204" pitchFamily="34" charset="0"/>
              <a:cs typeface="Times New Roman" panose="02020603050405020304" pitchFamily="18" charset="0"/>
            </a:endParaRPr>
          </a:p>
          <a:p>
            <a:endParaRPr lang="LID4096" b="1" dirty="0">
              <a:solidFill>
                <a:schemeClr val="tx2">
                  <a:lumMod val="75000"/>
                </a:schemeClr>
              </a:solidFill>
              <a:latin typeface="Georgia" panose="02040502050405020303" pitchFamily="18" charset="0"/>
            </a:endParaRPr>
          </a:p>
        </p:txBody>
      </p:sp>
      <p:sp>
        <p:nvSpPr>
          <p:cNvPr id="5" name="TextBox 4">
            <a:extLst>
              <a:ext uri="{FF2B5EF4-FFF2-40B4-BE49-F238E27FC236}">
                <a16:creationId xmlns:a16="http://schemas.microsoft.com/office/drawing/2014/main" id="{C773254B-DC04-45A9-B219-AE0CD4E028D4}"/>
              </a:ext>
            </a:extLst>
          </p:cNvPr>
          <p:cNvSpPr txBox="1"/>
          <p:nvPr/>
        </p:nvSpPr>
        <p:spPr>
          <a:xfrm>
            <a:off x="364156" y="1375227"/>
            <a:ext cx="2852286" cy="923330"/>
          </a:xfrm>
          <a:prstGeom prst="rect">
            <a:avLst/>
          </a:prstGeom>
          <a:noFill/>
        </p:spPr>
        <p:txBody>
          <a:bodyPr wrap="square" rtlCol="0">
            <a:spAutoFit/>
          </a:bodyPr>
          <a:lstStyle/>
          <a:p>
            <a:pPr algn="ctr"/>
            <a:r>
              <a:rPr lang="en-US" sz="1800" b="1" dirty="0">
                <a:solidFill>
                  <a:schemeClr val="tx2">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rPr>
              <a:t>Advice/Evaluations from Administrators</a:t>
            </a:r>
            <a:endParaRPr lang="en-US" sz="1800" b="1" dirty="0">
              <a:solidFill>
                <a:schemeClr val="tx2">
                  <a:lumMod val="75000"/>
                </a:schemeClr>
              </a:solidFill>
              <a:effectLst/>
              <a:latin typeface="Georgia" panose="02040502050405020303" pitchFamily="18" charset="0"/>
              <a:ea typeface="Calibri" panose="020F0502020204030204" pitchFamily="34" charset="0"/>
              <a:cs typeface="Times New Roman" panose="02020603050405020304" pitchFamily="18" charset="0"/>
            </a:endParaRPr>
          </a:p>
          <a:p>
            <a:pPr algn="ctr"/>
            <a:endParaRPr lang="LID4096" b="1" dirty="0">
              <a:solidFill>
                <a:schemeClr val="tx2">
                  <a:lumMod val="75000"/>
                </a:schemeClr>
              </a:solidFill>
              <a:latin typeface="Georgia" panose="02040502050405020303" pitchFamily="18" charset="0"/>
            </a:endParaRPr>
          </a:p>
        </p:txBody>
      </p:sp>
      <p:sp>
        <p:nvSpPr>
          <p:cNvPr id="7" name="TextBox 6">
            <a:extLst>
              <a:ext uri="{FF2B5EF4-FFF2-40B4-BE49-F238E27FC236}">
                <a16:creationId xmlns:a16="http://schemas.microsoft.com/office/drawing/2014/main" id="{22C5C68B-3E55-4302-9F50-CB1C433F6565}"/>
              </a:ext>
            </a:extLst>
          </p:cNvPr>
          <p:cNvSpPr txBox="1"/>
          <p:nvPr/>
        </p:nvSpPr>
        <p:spPr>
          <a:xfrm>
            <a:off x="284746" y="2186777"/>
            <a:ext cx="1792706" cy="373757"/>
          </a:xfrm>
          <a:prstGeom prst="rect">
            <a:avLst/>
          </a:prstGeom>
          <a:noFill/>
        </p:spPr>
        <p:txBody>
          <a:bodyPr wrap="square">
            <a:spAutoFit/>
          </a:bodyPr>
          <a:lstStyle/>
          <a:p>
            <a:pPr fontAlgn="base">
              <a:lnSpc>
                <a:spcPct val="107000"/>
              </a:lnSpc>
              <a:spcAft>
                <a:spcPts val="800"/>
              </a:spcAft>
            </a:pPr>
            <a:r>
              <a:rPr lang="en-US" sz="1800" b="1" dirty="0">
                <a:solidFill>
                  <a:schemeClr val="tx2">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rPr>
              <a:t>Experience</a:t>
            </a:r>
            <a:endParaRPr lang="en-US" sz="1200" b="1" dirty="0">
              <a:solidFill>
                <a:schemeClr val="tx2">
                  <a:lumMod val="75000"/>
                </a:schemeClr>
              </a:solidFill>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15B64A44-C195-4D67-A887-FEEB6409859D}"/>
              </a:ext>
            </a:extLst>
          </p:cNvPr>
          <p:cNvSpPr txBox="1"/>
          <p:nvPr/>
        </p:nvSpPr>
        <p:spPr>
          <a:xfrm>
            <a:off x="450783" y="2651761"/>
            <a:ext cx="1626669" cy="373757"/>
          </a:xfrm>
          <a:prstGeom prst="rect">
            <a:avLst/>
          </a:prstGeom>
          <a:noFill/>
        </p:spPr>
        <p:txBody>
          <a:bodyPr wrap="square">
            <a:spAutoFit/>
          </a:bodyPr>
          <a:lstStyle/>
          <a:p>
            <a:pPr fontAlgn="base">
              <a:lnSpc>
                <a:spcPct val="107000"/>
              </a:lnSpc>
              <a:spcAft>
                <a:spcPts val="800"/>
              </a:spcAft>
            </a:pPr>
            <a:r>
              <a:rPr lang="en-US" sz="1800" b="1" dirty="0">
                <a:solidFill>
                  <a:schemeClr val="tx2">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rPr>
              <a:t>Journaling</a:t>
            </a:r>
            <a:endParaRPr lang="en-US" sz="1200" b="1" dirty="0">
              <a:solidFill>
                <a:schemeClr val="tx2">
                  <a:lumMod val="75000"/>
                </a:schemeClr>
              </a:solidFill>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773CCA6A-569A-4A4F-9837-A3BD64B03572}"/>
              </a:ext>
            </a:extLst>
          </p:cNvPr>
          <p:cNvSpPr txBox="1"/>
          <p:nvPr/>
        </p:nvSpPr>
        <p:spPr>
          <a:xfrm>
            <a:off x="810927" y="3152431"/>
            <a:ext cx="1475072" cy="373757"/>
          </a:xfrm>
          <a:prstGeom prst="rect">
            <a:avLst/>
          </a:prstGeom>
          <a:noFill/>
        </p:spPr>
        <p:txBody>
          <a:bodyPr wrap="square">
            <a:spAutoFit/>
          </a:bodyPr>
          <a:lstStyle/>
          <a:p>
            <a:pPr fontAlgn="base">
              <a:lnSpc>
                <a:spcPct val="107000"/>
              </a:lnSpc>
              <a:spcAft>
                <a:spcPts val="800"/>
              </a:spcAft>
            </a:pPr>
            <a:r>
              <a:rPr lang="en-US" sz="1800" b="1" dirty="0">
                <a:solidFill>
                  <a:schemeClr val="tx2">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rPr>
              <a:t>Literature</a:t>
            </a:r>
            <a:endParaRPr lang="en-US" sz="1200" b="1" dirty="0">
              <a:solidFill>
                <a:schemeClr val="tx2">
                  <a:lumMod val="75000"/>
                </a:schemeClr>
              </a:solidFill>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806EC260-4930-479F-933C-6F43DA9E9853}"/>
              </a:ext>
            </a:extLst>
          </p:cNvPr>
          <p:cNvSpPr txBox="1"/>
          <p:nvPr/>
        </p:nvSpPr>
        <p:spPr>
          <a:xfrm>
            <a:off x="1664766" y="3579878"/>
            <a:ext cx="2504975" cy="664413"/>
          </a:xfrm>
          <a:prstGeom prst="rect">
            <a:avLst/>
          </a:prstGeom>
          <a:noFill/>
        </p:spPr>
        <p:txBody>
          <a:bodyPr wrap="square">
            <a:spAutoFit/>
          </a:bodyPr>
          <a:lstStyle/>
          <a:p>
            <a:pPr fontAlgn="base">
              <a:lnSpc>
                <a:spcPct val="107000"/>
              </a:lnSpc>
              <a:spcAft>
                <a:spcPts val="800"/>
              </a:spcAft>
            </a:pPr>
            <a:r>
              <a:rPr lang="en-US" sz="1800" b="1" dirty="0">
                <a:solidFill>
                  <a:schemeClr val="tx2">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rPr>
              <a:t>Mentoring Program</a:t>
            </a:r>
            <a:endParaRPr lang="en-US" sz="1200" b="1" dirty="0">
              <a:solidFill>
                <a:schemeClr val="tx2">
                  <a:lumMod val="75000"/>
                </a:schemeClr>
              </a:solidFill>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15" name="TextBox 14">
            <a:extLst>
              <a:ext uri="{FF2B5EF4-FFF2-40B4-BE49-F238E27FC236}">
                <a16:creationId xmlns:a16="http://schemas.microsoft.com/office/drawing/2014/main" id="{9523D2C3-B120-4384-B9FA-F27A0535D2E3}"/>
              </a:ext>
            </a:extLst>
          </p:cNvPr>
          <p:cNvSpPr txBox="1"/>
          <p:nvPr/>
        </p:nvSpPr>
        <p:spPr>
          <a:xfrm>
            <a:off x="2657375" y="4210724"/>
            <a:ext cx="3438625" cy="670120"/>
          </a:xfrm>
          <a:prstGeom prst="rect">
            <a:avLst/>
          </a:prstGeom>
          <a:noFill/>
        </p:spPr>
        <p:txBody>
          <a:bodyPr wrap="square">
            <a:spAutoFit/>
          </a:bodyPr>
          <a:lstStyle/>
          <a:p>
            <a:pPr fontAlgn="base">
              <a:lnSpc>
                <a:spcPct val="107000"/>
              </a:lnSpc>
              <a:spcAft>
                <a:spcPts val="800"/>
              </a:spcAft>
            </a:pPr>
            <a:r>
              <a:rPr lang="en-US" sz="1800" b="1" dirty="0">
                <a:solidFill>
                  <a:schemeClr val="tx2">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rPr>
              <a:t>Professional Development Workshops/Conferences</a:t>
            </a:r>
            <a:endParaRPr lang="en-US" sz="1200" b="1" dirty="0">
              <a:solidFill>
                <a:schemeClr val="tx2">
                  <a:lumMod val="75000"/>
                </a:schemeClr>
              </a:solidFill>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7595CBBC-A907-471D-B400-84A3E8C77AAF}"/>
              </a:ext>
            </a:extLst>
          </p:cNvPr>
          <p:cNvSpPr txBox="1"/>
          <p:nvPr/>
        </p:nvSpPr>
        <p:spPr>
          <a:xfrm>
            <a:off x="4555556" y="4941096"/>
            <a:ext cx="2091089" cy="373757"/>
          </a:xfrm>
          <a:prstGeom prst="rect">
            <a:avLst/>
          </a:prstGeom>
          <a:noFill/>
        </p:spPr>
        <p:txBody>
          <a:bodyPr wrap="square">
            <a:spAutoFit/>
          </a:bodyPr>
          <a:lstStyle/>
          <a:p>
            <a:pPr fontAlgn="base">
              <a:lnSpc>
                <a:spcPct val="107000"/>
              </a:lnSpc>
              <a:spcAft>
                <a:spcPts val="800"/>
              </a:spcAft>
            </a:pPr>
            <a:r>
              <a:rPr lang="en-US" sz="1800" b="1" dirty="0">
                <a:solidFill>
                  <a:schemeClr val="tx2">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rPr>
              <a:t>Social Media</a:t>
            </a:r>
            <a:endParaRPr lang="en-US" sz="1200" b="1" dirty="0">
              <a:solidFill>
                <a:schemeClr val="tx2">
                  <a:lumMod val="75000"/>
                </a:schemeClr>
              </a:solidFill>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BE773737-F111-475E-B64B-9B2A0156A89B}"/>
              </a:ext>
            </a:extLst>
          </p:cNvPr>
          <p:cNvSpPr txBox="1"/>
          <p:nvPr/>
        </p:nvSpPr>
        <p:spPr>
          <a:xfrm>
            <a:off x="5935578" y="5275883"/>
            <a:ext cx="2223436" cy="923330"/>
          </a:xfrm>
          <a:prstGeom prst="rect">
            <a:avLst/>
          </a:prstGeom>
          <a:noFill/>
        </p:spPr>
        <p:txBody>
          <a:bodyPr wrap="square" rtlCol="0">
            <a:spAutoFit/>
          </a:bodyPr>
          <a:lstStyle/>
          <a:p>
            <a:r>
              <a:rPr lang="en-US" sz="1800" b="1" dirty="0">
                <a:solidFill>
                  <a:schemeClr val="tx2">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rPr>
              <a:t>Teacher-Teacher Observations</a:t>
            </a:r>
            <a:endParaRPr lang="en-US" sz="1800" b="1" dirty="0">
              <a:solidFill>
                <a:schemeClr val="tx2">
                  <a:lumMod val="75000"/>
                </a:schemeClr>
              </a:solidFill>
              <a:effectLst/>
              <a:latin typeface="Georgia" panose="02040502050405020303" pitchFamily="18" charset="0"/>
              <a:ea typeface="Calibri" panose="020F0502020204030204" pitchFamily="34" charset="0"/>
              <a:cs typeface="Times New Roman" panose="02020603050405020304" pitchFamily="18" charset="0"/>
            </a:endParaRPr>
          </a:p>
          <a:p>
            <a:endParaRPr lang="LID4096" b="1" dirty="0">
              <a:solidFill>
                <a:schemeClr val="tx2">
                  <a:lumMod val="75000"/>
                </a:schemeClr>
              </a:solidFill>
              <a:latin typeface="Georgia" panose="02040502050405020303" pitchFamily="18" charset="0"/>
            </a:endParaRPr>
          </a:p>
        </p:txBody>
      </p:sp>
      <p:sp>
        <p:nvSpPr>
          <p:cNvPr id="19" name="TextBox 18">
            <a:extLst>
              <a:ext uri="{FF2B5EF4-FFF2-40B4-BE49-F238E27FC236}">
                <a16:creationId xmlns:a16="http://schemas.microsoft.com/office/drawing/2014/main" id="{D44524C4-D432-4486-BEF3-2F4116213796}"/>
              </a:ext>
            </a:extLst>
          </p:cNvPr>
          <p:cNvSpPr txBox="1"/>
          <p:nvPr/>
        </p:nvSpPr>
        <p:spPr>
          <a:xfrm>
            <a:off x="7861974" y="5737548"/>
            <a:ext cx="1677062" cy="646331"/>
          </a:xfrm>
          <a:prstGeom prst="rect">
            <a:avLst/>
          </a:prstGeom>
          <a:noFill/>
        </p:spPr>
        <p:txBody>
          <a:bodyPr wrap="none" rtlCol="0">
            <a:spAutoFit/>
          </a:bodyPr>
          <a:lstStyle/>
          <a:p>
            <a:r>
              <a:rPr lang="en-US" sz="1800" b="1" dirty="0">
                <a:solidFill>
                  <a:schemeClr val="tx2">
                    <a:lumMod val="75000"/>
                  </a:schemeClr>
                </a:solidFill>
                <a:effectLst/>
                <a:latin typeface="Georgia" panose="02040502050405020303" pitchFamily="18" charset="0"/>
                <a:ea typeface="Times New Roman" panose="02020603050405020304" pitchFamily="18" charset="0"/>
                <a:cs typeface="Times New Roman" panose="02020603050405020304" pitchFamily="18" charset="0"/>
              </a:rPr>
              <a:t>The Internet</a:t>
            </a:r>
            <a:endParaRPr lang="en-US" sz="1800" b="1" dirty="0">
              <a:solidFill>
                <a:schemeClr val="tx2">
                  <a:lumMod val="75000"/>
                </a:schemeClr>
              </a:solidFill>
              <a:effectLst/>
              <a:latin typeface="Georgia" panose="02040502050405020303" pitchFamily="18" charset="0"/>
              <a:ea typeface="Calibri" panose="020F0502020204030204" pitchFamily="34" charset="0"/>
              <a:cs typeface="Times New Roman" panose="02020603050405020304" pitchFamily="18" charset="0"/>
            </a:endParaRPr>
          </a:p>
          <a:p>
            <a:endParaRPr lang="LID4096" b="1" dirty="0">
              <a:solidFill>
                <a:schemeClr val="tx2">
                  <a:lumMod val="75000"/>
                </a:schemeClr>
              </a:solidFill>
              <a:latin typeface="Georgia" panose="02040502050405020303" pitchFamily="18" charset="0"/>
            </a:endParaRPr>
          </a:p>
        </p:txBody>
      </p:sp>
    </p:spTree>
    <p:extLst>
      <p:ext uri="{BB962C8B-B14F-4D97-AF65-F5344CB8AC3E}">
        <p14:creationId xmlns:p14="http://schemas.microsoft.com/office/powerpoint/2010/main" val="1027165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C70BCA5-B23F-4B86-804E-B3FF285BF527}"/>
              </a:ext>
            </a:extLst>
          </p:cNvPr>
          <p:cNvSpPr txBox="1"/>
          <p:nvPr/>
        </p:nvSpPr>
        <p:spPr>
          <a:xfrm>
            <a:off x="3816991" y="570451"/>
            <a:ext cx="8061820" cy="923330"/>
          </a:xfrm>
          <a:prstGeom prst="rect">
            <a:avLst/>
          </a:prstGeom>
          <a:solidFill>
            <a:schemeClr val="accent3">
              <a:lumMod val="20000"/>
              <a:lumOff val="80000"/>
            </a:schemeClr>
          </a:solidFill>
          <a:scene3d>
            <a:camera prst="orthographicFront"/>
            <a:lightRig rig="threePt" dir="t"/>
          </a:scene3d>
          <a:sp3d>
            <a:bevelT/>
          </a:sp3d>
        </p:spPr>
        <p:style>
          <a:lnRef idx="0">
            <a:schemeClr val="accent4"/>
          </a:lnRef>
          <a:fillRef idx="3">
            <a:schemeClr val="accent4"/>
          </a:fillRef>
          <a:effectRef idx="3">
            <a:schemeClr val="accent4"/>
          </a:effectRef>
          <a:fontRef idx="minor">
            <a:schemeClr val="lt1"/>
          </a:fontRef>
        </p:style>
        <p:txBody>
          <a:bodyPr wrap="square" rtlCol="0">
            <a:spAutoFit/>
          </a:bodyPr>
          <a:lstStyle/>
          <a:p>
            <a:r>
              <a:rPr lang="en-US" sz="1800" dirty="0">
                <a:solidFill>
                  <a:schemeClr val="bg2">
                    <a:lumMod val="25000"/>
                  </a:schemeClr>
                </a:solidFill>
                <a:effectLst/>
                <a:latin typeface="Georgia" panose="02040502050405020303" pitchFamily="18" charset="0"/>
                <a:ea typeface="Times New Roman" panose="02020603050405020304" pitchFamily="18" charset="0"/>
                <a:cs typeface="Times New Roman" panose="02020603050405020304" pitchFamily="18" charset="0"/>
              </a:rPr>
              <a:t>One of the major roles of strategic professional growth is to join different useful zones of life and school teaching properly, just as, to ensure these functional places blend and get together well. </a:t>
            </a:r>
            <a:endParaRPr lang="LID4096" dirty="0">
              <a:solidFill>
                <a:schemeClr val="bg2">
                  <a:lumMod val="25000"/>
                </a:schemeClr>
              </a:solidFill>
              <a:latin typeface="Georgia" panose="02040502050405020303" pitchFamily="18" charset="0"/>
            </a:endParaRPr>
          </a:p>
        </p:txBody>
      </p:sp>
      <p:sp>
        <p:nvSpPr>
          <p:cNvPr id="3" name="TextBox 2">
            <a:extLst>
              <a:ext uri="{FF2B5EF4-FFF2-40B4-BE49-F238E27FC236}">
                <a16:creationId xmlns:a16="http://schemas.microsoft.com/office/drawing/2014/main" id="{4B098739-DDB3-4EFD-84DD-906FFB51BA68}"/>
              </a:ext>
            </a:extLst>
          </p:cNvPr>
          <p:cNvSpPr txBox="1"/>
          <p:nvPr/>
        </p:nvSpPr>
        <p:spPr>
          <a:xfrm>
            <a:off x="1585520" y="4936218"/>
            <a:ext cx="8003097" cy="923330"/>
          </a:xfrm>
          <a:prstGeom prst="rect">
            <a:avLst/>
          </a:prstGeom>
          <a:solidFill>
            <a:schemeClr val="accent4">
              <a:lumMod val="60000"/>
              <a:lumOff val="40000"/>
            </a:schemeClr>
          </a:solidFill>
          <a:scene3d>
            <a:camera prst="orthographicFront"/>
            <a:lightRig rig="threePt" dir="t"/>
          </a:scene3d>
          <a:sp3d>
            <a:bevelT/>
          </a:sp3d>
        </p:spPr>
        <p:txBody>
          <a:bodyPr wrap="square" rtlCol="0">
            <a:spAutoFit/>
          </a:bodyPr>
          <a:lstStyle/>
          <a:p>
            <a:r>
              <a:rPr lang="en-US" dirty="0">
                <a:solidFill>
                  <a:schemeClr val="bg2">
                    <a:lumMod val="25000"/>
                  </a:schemeClr>
                </a:solidFill>
                <a:latin typeface="Georgia" panose="02040502050405020303" pitchFamily="18" charset="0"/>
              </a:rPr>
              <a:t>Strategic professional growth gives a more extensive point of view to the teachers  and they can good understanding of how their activity fits into the whole school programmer and how it is co-identified with  life around them.</a:t>
            </a:r>
            <a:endParaRPr lang="LID4096" dirty="0">
              <a:solidFill>
                <a:schemeClr val="bg2">
                  <a:lumMod val="25000"/>
                </a:schemeClr>
              </a:solidFill>
              <a:latin typeface="Georgia" panose="02040502050405020303" pitchFamily="18" charset="0"/>
            </a:endParaRPr>
          </a:p>
        </p:txBody>
      </p:sp>
      <p:sp>
        <p:nvSpPr>
          <p:cNvPr id="4" name="TextBox 3">
            <a:extLst>
              <a:ext uri="{FF2B5EF4-FFF2-40B4-BE49-F238E27FC236}">
                <a16:creationId xmlns:a16="http://schemas.microsoft.com/office/drawing/2014/main" id="{27702326-F72C-4132-86D8-EDE46D1F4A4B}"/>
              </a:ext>
            </a:extLst>
          </p:cNvPr>
          <p:cNvSpPr txBox="1"/>
          <p:nvPr/>
        </p:nvSpPr>
        <p:spPr>
          <a:xfrm>
            <a:off x="3556932" y="2117300"/>
            <a:ext cx="8003097" cy="646331"/>
          </a:xfrm>
          <a:prstGeom prst="rect">
            <a:avLst/>
          </a:prstGeom>
          <a:solidFill>
            <a:schemeClr val="accent3">
              <a:lumMod val="40000"/>
              <a:lumOff val="60000"/>
            </a:schemeClr>
          </a:solidFill>
          <a:scene3d>
            <a:camera prst="orthographicFront"/>
            <a:lightRig rig="threePt" dir="t"/>
          </a:scene3d>
          <a:sp3d>
            <a:bevelT/>
          </a:sp3d>
        </p:spPr>
        <p:txBody>
          <a:bodyPr wrap="square" rtlCol="0">
            <a:spAutoFit/>
          </a:bodyPr>
          <a:lstStyle/>
          <a:p>
            <a:r>
              <a:rPr lang="en-US" sz="1800" dirty="0">
                <a:solidFill>
                  <a:schemeClr val="bg2">
                    <a:lumMod val="25000"/>
                  </a:schemeClr>
                </a:solidFill>
                <a:effectLst/>
                <a:latin typeface="Georgia" panose="02040502050405020303" pitchFamily="18" charset="0"/>
                <a:ea typeface="Times New Roman" panose="02020603050405020304" pitchFamily="18" charset="0"/>
                <a:cs typeface="Times New Roman" panose="02020603050405020304" pitchFamily="18" charset="0"/>
              </a:rPr>
              <a:t>Another role of strategic professional growth is to watch out for the objectives and targets of it.</a:t>
            </a:r>
            <a:endParaRPr lang="LID4096" dirty="0">
              <a:solidFill>
                <a:schemeClr val="bg2">
                  <a:lumMod val="25000"/>
                </a:schemeClr>
              </a:solidFill>
              <a:latin typeface="Georgia" panose="02040502050405020303" pitchFamily="18" charset="0"/>
            </a:endParaRPr>
          </a:p>
        </p:txBody>
      </p:sp>
      <p:sp>
        <p:nvSpPr>
          <p:cNvPr id="5" name="TextBox 4">
            <a:extLst>
              <a:ext uri="{FF2B5EF4-FFF2-40B4-BE49-F238E27FC236}">
                <a16:creationId xmlns:a16="http://schemas.microsoft.com/office/drawing/2014/main" id="{1409330D-E9C6-44E4-8750-2E3E6CE2E3CA}"/>
              </a:ext>
            </a:extLst>
          </p:cNvPr>
          <p:cNvSpPr txBox="1"/>
          <p:nvPr/>
        </p:nvSpPr>
        <p:spPr>
          <a:xfrm>
            <a:off x="2499919" y="3526759"/>
            <a:ext cx="6719582" cy="646331"/>
          </a:xfrm>
          <a:prstGeom prst="rect">
            <a:avLst/>
          </a:prstGeom>
          <a:solidFill>
            <a:schemeClr val="accent3">
              <a:lumMod val="60000"/>
              <a:lumOff val="40000"/>
            </a:schemeClr>
          </a:solidFill>
          <a:scene3d>
            <a:camera prst="orthographicFront"/>
            <a:lightRig rig="threePt" dir="t"/>
          </a:scene3d>
          <a:sp3d>
            <a:bevelT/>
          </a:sp3d>
        </p:spPr>
        <p:txBody>
          <a:bodyPr wrap="square" rtlCol="0">
            <a:spAutoFit/>
          </a:bodyPr>
          <a:lstStyle/>
          <a:p>
            <a:r>
              <a:rPr lang="en-US" sz="1800" dirty="0">
                <a:solidFill>
                  <a:schemeClr val="bg2">
                    <a:lumMod val="25000"/>
                  </a:schemeClr>
                </a:solidFill>
                <a:effectLst/>
                <a:latin typeface="Georgia" panose="02040502050405020303" pitchFamily="18" charset="0"/>
                <a:ea typeface="Times New Roman" panose="02020603050405020304" pitchFamily="18" charset="0"/>
                <a:cs typeface="Times New Roman" panose="02020603050405020304" pitchFamily="18" charset="0"/>
              </a:rPr>
              <a:t>Professional growth </a:t>
            </a:r>
            <a:r>
              <a:rPr lang="en-US" sz="1800" dirty="0">
                <a:solidFill>
                  <a:schemeClr val="bg2">
                    <a:lumMod val="25000"/>
                  </a:schemeClr>
                </a:solidFill>
                <a:effectLst/>
                <a:latin typeface="Georgia" panose="02040502050405020303" pitchFamily="18" charset="0"/>
                <a:ea typeface="Times New Roman" panose="02020603050405020304" pitchFamily="18" charset="0"/>
              </a:rPr>
              <a:t>plays a vital role in the accomplishments of many  goals</a:t>
            </a:r>
            <a:r>
              <a:rPr lang="en-US" sz="1800" dirty="0">
                <a:solidFill>
                  <a:schemeClr val="bg2">
                    <a:lumMod val="25000"/>
                  </a:schemeClr>
                </a:solidFill>
                <a:effectLst/>
                <a:latin typeface="Georgia" panose="02040502050405020303" pitchFamily="18" charset="0"/>
                <a:ea typeface="Times New Roman" panose="02020603050405020304" pitchFamily="18" charset="0"/>
                <a:cs typeface="Times New Roman" panose="02020603050405020304" pitchFamily="18" charset="0"/>
              </a:rPr>
              <a:t>.</a:t>
            </a:r>
            <a:endParaRPr lang="LID4096" dirty="0">
              <a:solidFill>
                <a:schemeClr val="bg2">
                  <a:lumMod val="25000"/>
                </a:schemeClr>
              </a:solidFill>
              <a:latin typeface="Georgia" panose="02040502050405020303" pitchFamily="18" charset="0"/>
            </a:endParaRPr>
          </a:p>
        </p:txBody>
      </p:sp>
      <p:sp>
        <p:nvSpPr>
          <p:cNvPr id="6" name="Стрелка: пятиугольник 5">
            <a:extLst>
              <a:ext uri="{FF2B5EF4-FFF2-40B4-BE49-F238E27FC236}">
                <a16:creationId xmlns:a16="http://schemas.microsoft.com/office/drawing/2014/main" id="{531AF399-4BBD-46B5-975F-42E7B807CEAB}"/>
              </a:ext>
            </a:extLst>
          </p:cNvPr>
          <p:cNvSpPr/>
          <p:nvPr/>
        </p:nvSpPr>
        <p:spPr>
          <a:xfrm>
            <a:off x="520117" y="2189527"/>
            <a:ext cx="1157681" cy="436227"/>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ID4096"/>
          </a:p>
        </p:txBody>
      </p:sp>
      <p:sp>
        <p:nvSpPr>
          <p:cNvPr id="8" name="Стрелка: пятиугольник 7">
            <a:extLst>
              <a:ext uri="{FF2B5EF4-FFF2-40B4-BE49-F238E27FC236}">
                <a16:creationId xmlns:a16="http://schemas.microsoft.com/office/drawing/2014/main" id="{74F6FFDD-434A-43E1-B42C-1BC623BCC633}"/>
              </a:ext>
            </a:extLst>
          </p:cNvPr>
          <p:cNvSpPr/>
          <p:nvPr/>
        </p:nvSpPr>
        <p:spPr>
          <a:xfrm>
            <a:off x="520117" y="3562872"/>
            <a:ext cx="1157681" cy="436227"/>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ID4096"/>
          </a:p>
        </p:txBody>
      </p:sp>
      <p:sp>
        <p:nvSpPr>
          <p:cNvPr id="9" name="Стрелка: пятиугольник 8">
            <a:extLst>
              <a:ext uri="{FF2B5EF4-FFF2-40B4-BE49-F238E27FC236}">
                <a16:creationId xmlns:a16="http://schemas.microsoft.com/office/drawing/2014/main" id="{EE8104DD-A1B6-4CFA-A7A4-02C1F8FDA881}"/>
              </a:ext>
            </a:extLst>
          </p:cNvPr>
          <p:cNvSpPr/>
          <p:nvPr/>
        </p:nvSpPr>
        <p:spPr>
          <a:xfrm>
            <a:off x="192947" y="5179770"/>
            <a:ext cx="1392573" cy="499578"/>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ID4096"/>
          </a:p>
        </p:txBody>
      </p:sp>
    </p:spTree>
    <p:extLst>
      <p:ext uri="{BB962C8B-B14F-4D97-AF65-F5344CB8AC3E}">
        <p14:creationId xmlns:p14="http://schemas.microsoft.com/office/powerpoint/2010/main" val="234477153"/>
      </p:ext>
    </p:extLst>
  </p:cSld>
  <p:clrMapOvr>
    <a:masterClrMapping/>
  </p:clrMapOvr>
</p:sld>
</file>

<file path=ppt/theme/theme1.xml><?xml version="1.0" encoding="utf-8"?>
<a:theme xmlns:a="http://schemas.openxmlformats.org/drawingml/2006/main" name="Легкий дым">
  <a:themeElements>
    <a:clrScheme name="Зеленый и желтый">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TM02892315[[fn=Легкий дым]]</Template>
  <TotalTime>460</TotalTime>
  <Words>1252</Words>
  <Application>Microsoft Office PowerPoint</Application>
  <PresentationFormat>Широкоэкранный</PresentationFormat>
  <Paragraphs>105</Paragraphs>
  <Slides>10</Slides>
  <Notes>0</Notes>
  <HiddenSlides>0</HiddenSlides>
  <MMClips>0</MMClips>
  <ScaleCrop>false</ScaleCrop>
  <HeadingPairs>
    <vt:vector size="6" baseType="variant">
      <vt:variant>
        <vt:lpstr>Использованные шрифты</vt:lpstr>
      </vt:variant>
      <vt:variant>
        <vt:i4>15</vt:i4>
      </vt:variant>
      <vt:variant>
        <vt:lpstr>Тема</vt:lpstr>
      </vt:variant>
      <vt:variant>
        <vt:i4>1</vt:i4>
      </vt:variant>
      <vt:variant>
        <vt:lpstr>Заголовки слайдов</vt:lpstr>
      </vt:variant>
      <vt:variant>
        <vt:i4>10</vt:i4>
      </vt:variant>
    </vt:vector>
  </HeadingPairs>
  <TitlesOfParts>
    <vt:vector size="26" baseType="lpstr">
      <vt:lpstr>Arial</vt:lpstr>
      <vt:lpstr>Calibri</vt:lpstr>
      <vt:lpstr>Calibri Light</vt:lpstr>
      <vt:lpstr>Century Gothic</vt:lpstr>
      <vt:lpstr>Century Schoolbook</vt:lpstr>
      <vt:lpstr>Elephant</vt:lpstr>
      <vt:lpstr>Georgia</vt:lpstr>
      <vt:lpstr>Helvetica</vt:lpstr>
      <vt:lpstr>Monotype Corsiva</vt:lpstr>
      <vt:lpstr>Open Sans</vt:lpstr>
      <vt:lpstr>Open Sans Light</vt:lpstr>
      <vt:lpstr>Roboto</vt:lpstr>
      <vt:lpstr>Symbol</vt:lpstr>
      <vt:lpstr>Times New Roman</vt:lpstr>
      <vt:lpstr>Wingdings 3</vt:lpstr>
      <vt:lpstr>Легкий дым</vt:lpstr>
      <vt:lpstr>Інтегративна стратегія професійного зростання вчителя іноземних мов у  компетентнісно зорієнтованому методичному просторі </vt:lpstr>
      <vt:lpstr>Презентация PowerPoint</vt:lpstr>
      <vt:lpstr>Презентация PowerPoint</vt:lpstr>
      <vt:lpstr> TEACHER IS A LEADER OF A CLASS.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Інтегративна стратегія професійного зростання вчителя іноземних мов у  компетентнісно зорієнтованому методичному просторі </dc:title>
  <dc:creator>Oleh Vakalo</dc:creator>
  <cp:lastModifiedBy>Oleh Vakalo</cp:lastModifiedBy>
  <cp:revision>36</cp:revision>
  <dcterms:created xsi:type="dcterms:W3CDTF">2020-08-21T20:01:03Z</dcterms:created>
  <dcterms:modified xsi:type="dcterms:W3CDTF">2020-08-23T22:33:09Z</dcterms:modified>
</cp:coreProperties>
</file>