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0"/>
  </p:notesMasterIdLst>
  <p:sldIdLst>
    <p:sldId id="256" r:id="rId2"/>
    <p:sldId id="260" r:id="rId3"/>
    <p:sldId id="286" r:id="rId4"/>
    <p:sldId id="287" r:id="rId5"/>
    <p:sldId id="261" r:id="rId6"/>
    <p:sldId id="263" r:id="rId7"/>
    <p:sldId id="295" r:id="rId8"/>
    <p:sldId id="296" r:id="rId9"/>
    <p:sldId id="297" r:id="rId10"/>
    <p:sldId id="298" r:id="rId11"/>
    <p:sldId id="288" r:id="rId12"/>
    <p:sldId id="289" r:id="rId13"/>
    <p:sldId id="290" r:id="rId14"/>
    <p:sldId id="285" r:id="rId15"/>
    <p:sldId id="277" r:id="rId16"/>
    <p:sldId id="278" r:id="rId17"/>
    <p:sldId id="279" r:id="rId18"/>
    <p:sldId id="280" r:id="rId19"/>
    <p:sldId id="281" r:id="rId20"/>
    <p:sldId id="292" r:id="rId21"/>
    <p:sldId id="293" r:id="rId22"/>
    <p:sldId id="294" r:id="rId23"/>
    <p:sldId id="300" r:id="rId24"/>
    <p:sldId id="259" r:id="rId25"/>
    <p:sldId id="264" r:id="rId26"/>
    <p:sldId id="266" r:id="rId27"/>
    <p:sldId id="265" r:id="rId28"/>
    <p:sldId id="268" r:id="rId29"/>
    <p:sldId id="267" r:id="rId30"/>
    <p:sldId id="269" r:id="rId31"/>
    <p:sldId id="270" r:id="rId32"/>
    <p:sldId id="273" r:id="rId33"/>
    <p:sldId id="274" r:id="rId34"/>
    <p:sldId id="258" r:id="rId35"/>
    <p:sldId id="283" r:id="rId36"/>
    <p:sldId id="284" r:id="rId37"/>
    <p:sldId id="282" r:id="rId38"/>
    <p:sldId id="299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0" autoAdjust="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24540D-18B4-43EF-B1CF-2AF8D3D0F10D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C74089-B7FE-4FD2-9C0D-FA5A05249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01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45B64E-C165-4FD1-B593-14E005B8AF82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3B2698-3974-4100-9D35-79AFFD51D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20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32C7-14AB-4FFE-97E6-B169C0F1A985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15674-273E-47F0-AF54-044115C87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764777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3A2C4-55F2-4ACC-B0B0-A629CA3DA0E5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C54A3-2FD9-4644-9F3A-149EC6B26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88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4437-FA7C-4AC7-8324-BAB2BC87973F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98F8-E4E6-4C2A-B424-68EC2832B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410251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05987-C3F3-42B8-836B-4E4DBC7EFFA7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151479-BE03-460E-A993-A54D5B269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872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75443E-6CFA-4D46-93C8-DA4192941014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41BB8E1-279E-4A89-856A-5AFBEBF83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32174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C9DC6C-47D6-4BC4-A55C-97536B812583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8B6FDB-A3A7-4F6A-A392-7DB0A90A3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60829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C5404-B752-48E4-A2B1-DE401C312ACF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330EE-2460-49C6-8C22-101220BC0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44497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056F-5655-4945-91ED-F98524A3DE8D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0370DE6-9A64-43BD-970D-50E883080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91294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2743-DD87-4B0E-B88F-C673164D36B3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72C5-ABFF-4078-B8E4-B08331891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47128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DFD8E9-3427-4017-BEE9-137E56EFCCCC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EABFD18-8347-48BB-81E4-8C17085CB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07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AC714C1-AE34-45DC-98E8-E7DC4D84D794}" type="datetime1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F2C5FD9-D95C-4FF6-B9A4-64F28D913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8" r:id="rId2"/>
    <p:sldLayoutId id="2147483763" r:id="rId3"/>
    <p:sldLayoutId id="2147483764" r:id="rId4"/>
    <p:sldLayoutId id="2147483765" r:id="rId5"/>
    <p:sldLayoutId id="2147483759" r:id="rId6"/>
    <p:sldLayoutId id="2147483766" r:id="rId7"/>
    <p:sldLayoutId id="2147483760" r:id="rId8"/>
    <p:sldLayoutId id="2147483767" r:id="rId9"/>
    <p:sldLayoutId id="2147483761" r:id="rId10"/>
    <p:sldLayoutId id="2147483768" r:id="rId11"/>
  </p:sldLayoutIdLst>
  <p:transition>
    <p:blinds dir="vert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6021388"/>
            <a:ext cx="6624637" cy="720725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0"/>
              </a:spcBef>
            </a:pPr>
            <a:r>
              <a:rPr lang="uk-UA" altLang="ru-RU" sz="2400" b="1" i="1" smtClean="0">
                <a:solidFill>
                  <a:schemeClr val="bg1"/>
                </a:solidFill>
              </a:rPr>
              <a:t>Семінар  заступників директорів 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</a:pPr>
            <a:r>
              <a:rPr lang="uk-UA" altLang="ru-RU" sz="2400" b="1" i="1" smtClean="0">
                <a:solidFill>
                  <a:schemeClr val="bg1"/>
                </a:solidFill>
              </a:rPr>
              <a:t>з навчально-виховної роботи</a:t>
            </a:r>
            <a:endParaRPr lang="ru-RU" altLang="ru-RU" sz="2800" b="1" i="1" smtClean="0">
              <a:solidFill>
                <a:schemeClr val="bg1"/>
              </a:solidFill>
            </a:endParaRP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0" y="6165850"/>
            <a:ext cx="2195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altLang="ru-RU" sz="2400" b="1" i="1">
                <a:solidFill>
                  <a:schemeClr val="bg1"/>
                </a:solidFill>
                <a:latin typeface="Times New Roman" pitchFamily="18" charset="0"/>
              </a:rPr>
              <a:t>10.02.2015</a:t>
            </a:r>
            <a:endParaRPr lang="ru-RU" altLang="ru-RU" sz="2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2060575"/>
            <a:ext cx="8785225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Сучасні вимоги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 атестації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педагогічних працівників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250825" y="260350"/>
            <a:ext cx="8713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altLang="ru-RU" b="1" i="1">
                <a:latin typeface="Times New Roman" pitchFamily="18" charset="0"/>
              </a:rPr>
              <a:t>МІСЬКИЙ МЕТОДИЧНИЙ КАБІНЕТ </a:t>
            </a:r>
          </a:p>
          <a:p>
            <a:pPr algn="ctr" eaLnBrk="1" hangingPunct="1"/>
            <a:r>
              <a:rPr lang="uk-UA" altLang="ru-RU" b="1" i="1">
                <a:latin typeface="Times New Roman" pitchFamily="18" charset="0"/>
              </a:rPr>
              <a:t>ДЕПАРТАМЕНТУ ОСВІТИ ВІННИЦЬКОЇ МІСЬКОЇ РАДИ</a:t>
            </a:r>
            <a:endParaRPr lang="ru-RU" altLang="ru-RU" b="1" i="1">
              <a:latin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23850" y="273050"/>
            <a:ext cx="8640763" cy="869950"/>
          </a:xfrm>
        </p:spPr>
        <p:txBody>
          <a:bodyPr/>
          <a:lstStyle/>
          <a:p>
            <a:pPr algn="ctr" eaLnBrk="1" hangingPunct="1"/>
            <a:r>
              <a:rPr lang="uk-UA" altLang="ru-RU" sz="3600" b="1" smtClean="0"/>
              <a:t>Атестаційна комісія І рівня зобов'язана </a:t>
            </a:r>
            <a:endParaRPr lang="ru-RU" altLang="ru-RU" sz="3600" b="1" smtClean="0"/>
          </a:p>
        </p:txBody>
      </p:sp>
      <p:sp>
        <p:nvSpPr>
          <p:cNvPr id="18435" name="Содержимое 3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12175" cy="5040312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</a:pPr>
            <a:r>
              <a:rPr lang="uk-UA" altLang="ru-RU" sz="2200" b="1" smtClean="0"/>
              <a:t>Вести книгу протоколів засідань атестаційної комісії. Кожен протокол підписують усі присутні на засіданні члени атестаційної комісії </a:t>
            </a:r>
            <a:r>
              <a:rPr lang="uk-UA" altLang="ru-RU" sz="2200" b="1" i="1" smtClean="0"/>
              <a:t>(п. 3.11)</a:t>
            </a:r>
            <a:endParaRPr lang="ru-RU" altLang="ru-RU" sz="2200" b="1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uk-UA" altLang="ru-RU" sz="2200" b="1" smtClean="0"/>
              <a:t>Не пізніше як за 10 днів до проведення атестації під підпис ознайомити педагогічних працівників з характеристиками їхньої діяльності </a:t>
            </a:r>
            <a:r>
              <a:rPr lang="uk-UA" altLang="ru-RU" sz="2200" b="1" i="1" smtClean="0"/>
              <a:t>(п. 3.5)</a:t>
            </a:r>
            <a:endParaRPr lang="ru-RU" altLang="ru-RU" sz="2200" b="1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uk-UA" altLang="ru-RU" sz="2200" b="1" smtClean="0"/>
              <a:t>На кожного педагогічного працівника, який атестується, оформити атестаційний лист у двох примірниках за формою згідно з додатком до Положення </a:t>
            </a:r>
            <a:r>
              <a:rPr lang="uk-UA" altLang="ru-RU" sz="2200" b="1" i="1" smtClean="0"/>
              <a:t>(п. 3.15)</a:t>
            </a:r>
            <a:endParaRPr lang="ru-RU" altLang="ru-RU" sz="2200" b="1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uk-UA" altLang="ru-RU" sz="2200" b="1" smtClean="0"/>
              <a:t>Відразу після підсумкового засідання атестаційної комісії під підпис повідомити працівникам, які атестуються, рішення атестаційної комісії </a:t>
            </a:r>
            <a:r>
              <a:rPr lang="uk-UA" altLang="ru-RU" sz="2200" b="1" i="1" smtClean="0"/>
              <a:t>(п. 3.15)</a:t>
            </a:r>
            <a:endParaRPr lang="ru-RU" altLang="ru-RU" sz="2200" b="1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uk-UA" altLang="ru-RU" sz="2200" b="1" smtClean="0"/>
              <a:t>Не пізніше трьох днів після підсумкового засідання атестаційної комісії під підпис видати педагогічним працівникам, які атестуються, другі примірники атестаційних листів </a:t>
            </a:r>
            <a:r>
              <a:rPr lang="uk-UA" altLang="ru-RU" sz="2200" b="1" i="1" smtClean="0"/>
              <a:t>(п. 3.15)</a:t>
            </a:r>
            <a:endParaRPr lang="ru-RU" altLang="ru-RU" sz="2200" b="1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7AF863-D038-497D-9D62-097DA887349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Текст 1"/>
          <p:cNvSpPr>
            <a:spLocks noGrp="1"/>
          </p:cNvSpPr>
          <p:nvPr>
            <p:ph type="body" idx="1"/>
          </p:nvPr>
        </p:nvSpPr>
        <p:spPr>
          <a:xfrm>
            <a:off x="250825" y="2743200"/>
            <a:ext cx="8642350" cy="392588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uk-UA" altLang="ru-RU" sz="2400" b="1" smtClean="0">
                <a:solidFill>
                  <a:schemeClr val="tx1"/>
                </a:solidFill>
              </a:rPr>
              <a:t>аналіз особового складу педагогічних працівників;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uk-UA" altLang="ru-RU" sz="2400" b="1" smtClean="0">
                <a:solidFill>
                  <a:schemeClr val="tx1"/>
                </a:solidFill>
              </a:rPr>
              <a:t>внесення змін до перспективних планів проходження атестації та підвищення кваліфікації педагогічними працівниками (за умови наявності нових працівників, звільнення тощо);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uk-UA" altLang="ru-RU" sz="2400" b="1" smtClean="0">
                <a:solidFill>
                  <a:schemeClr val="tx1"/>
                </a:solidFill>
              </a:rPr>
              <a:t>ознайомлення педагогів, які атестуються, з відповідними нормативно-правовими актами;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uk-UA" altLang="ru-RU" sz="2400" b="1" smtClean="0">
                <a:solidFill>
                  <a:schemeClr val="tx1"/>
                </a:solidFill>
              </a:rPr>
              <a:t>консультації для педагогів, індивідуальні бесіди з ними;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uk-UA" altLang="ru-RU" sz="2400" b="1" smtClean="0">
                <a:solidFill>
                  <a:schemeClr val="tx1"/>
                </a:solidFill>
              </a:rPr>
              <a:t>розроблення пам</a:t>
            </a:r>
            <a:r>
              <a:rPr lang="ru-RU" altLang="ru-RU" sz="2400" b="1" smtClean="0">
                <a:solidFill>
                  <a:schemeClr val="tx1"/>
                </a:solidFill>
              </a:rPr>
              <a:t>’</a:t>
            </a:r>
            <a:r>
              <a:rPr lang="uk-UA" altLang="ru-RU" sz="2400" b="1" smtClean="0">
                <a:solidFill>
                  <a:schemeClr val="tx1"/>
                </a:solidFill>
              </a:rPr>
              <a:t>яток, порад для педагогів, які атестуються.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endParaRPr lang="ru-RU" altLang="ru-RU" smtClean="0"/>
          </a:p>
        </p:txBody>
      </p:sp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smtClean="0"/>
              <a:t>Етапи атестаційного періоду</a:t>
            </a:r>
            <a:endParaRPr lang="ru-RU" altLang="ru-RU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19CE06-8C95-41CA-A008-946BE54AB90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6863" y="620713"/>
            <a:ext cx="85232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І. Підготовчий етап (26 квітня – 20 жовтня)</a:t>
            </a:r>
            <a:endParaRPr lang="ru-RU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Текст 1"/>
          <p:cNvSpPr>
            <a:spLocks noGrp="1"/>
          </p:cNvSpPr>
          <p:nvPr>
            <p:ph type="body" idx="1"/>
          </p:nvPr>
        </p:nvSpPr>
        <p:spPr>
          <a:xfrm>
            <a:off x="179388" y="2708275"/>
            <a:ext cx="8785225" cy="39274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uk-UA" altLang="ru-RU" sz="2100" b="1" smtClean="0">
                <a:solidFill>
                  <a:schemeClr val="tx1"/>
                </a:solidFill>
              </a:rPr>
              <a:t>аналіз діяльності педагогів, які атестуються;</a:t>
            </a:r>
            <a:endParaRPr lang="ru-RU" altLang="ru-RU" sz="21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uk-UA" altLang="ru-RU" sz="2100" b="1" smtClean="0">
                <a:solidFill>
                  <a:schemeClr val="tx1"/>
                </a:solidFill>
              </a:rPr>
              <a:t>вивчення результативності діяльності педагогів;</a:t>
            </a:r>
            <a:endParaRPr lang="ru-RU" altLang="ru-RU" sz="21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uk-UA" altLang="ru-RU" sz="2100" b="1" smtClean="0">
                <a:solidFill>
                  <a:schemeClr val="tx1"/>
                </a:solidFill>
              </a:rPr>
              <a:t>експертиза методичної діяльності педагога у міжатестаційний період (дослідницька, експериментальна діяльність, участь у методичних заходах закладу, міста; наявність узагальненого досвіду, його апробація тощо);</a:t>
            </a:r>
            <a:endParaRPr lang="ru-RU" altLang="ru-RU" sz="21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uk-UA" altLang="ru-RU" sz="2100" b="1" smtClean="0">
                <a:solidFill>
                  <a:schemeClr val="tx1"/>
                </a:solidFill>
              </a:rPr>
              <a:t>складання проекту характеристики педагога, який атестується;</a:t>
            </a:r>
            <a:endParaRPr lang="ru-RU" altLang="ru-RU" sz="21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uk-UA" altLang="ru-RU" sz="2100" b="1" smtClean="0">
                <a:solidFill>
                  <a:schemeClr val="tx1"/>
                </a:solidFill>
              </a:rPr>
              <a:t>вивчення матеріалів, підготовлених педагогами, до засідання педагогічної ради, творчого звіту чи до інших методичних заходів;</a:t>
            </a:r>
            <a:endParaRPr lang="ru-RU" altLang="ru-RU" sz="21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uk-UA" altLang="ru-RU" sz="2100" b="1" smtClean="0">
                <a:solidFill>
                  <a:schemeClr val="tx1"/>
                </a:solidFill>
              </a:rPr>
              <a:t>участь у засіданнях атестаційної комісії закладу;</a:t>
            </a:r>
            <a:endParaRPr lang="ru-RU" altLang="ru-RU" sz="21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uk-UA" altLang="ru-RU" sz="2100" b="1" smtClean="0">
                <a:solidFill>
                  <a:schemeClr val="tx1"/>
                </a:solidFill>
              </a:rPr>
              <a:t>вивчення, узагальнення досвіду роботи педагогів, які атестуються; надання матеріалів на експертизу до науково-методичних установ, центрів;</a:t>
            </a:r>
            <a:endParaRPr lang="ru-RU" altLang="ru-RU" sz="21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uk-UA" altLang="ru-RU" sz="2100" b="1" smtClean="0">
                <a:solidFill>
                  <a:schemeClr val="tx1"/>
                </a:solidFill>
              </a:rPr>
              <a:t>внесення пропозицій щодо заохочення, надання рекомендацій для підвищення рівня якості професійної діяльності педагогів. </a:t>
            </a:r>
            <a:endParaRPr lang="ru-RU" altLang="ru-RU" sz="2100" b="1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ru-RU" altLang="ru-RU" smtClean="0"/>
          </a:p>
        </p:txBody>
      </p:sp>
      <p:sp>
        <p:nvSpPr>
          <p:cNvPr id="2048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smtClean="0"/>
              <a:t>Етапи атестаційного періоду</a:t>
            </a:r>
            <a:endParaRPr lang="ru-RU" altLang="ru-RU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B2DE82-74EC-42A9-82A5-5FA5FCCB832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0825" y="260350"/>
            <a:ext cx="8524875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ІІ. Вивчення педагогічної діяльності працівників (21 жовтня – 15 березня)</a:t>
            </a:r>
            <a:endParaRPr lang="ru-RU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Текст 1"/>
          <p:cNvSpPr>
            <a:spLocks noGrp="1"/>
          </p:cNvSpPr>
          <p:nvPr>
            <p:ph type="body" idx="1"/>
          </p:nvPr>
        </p:nvSpPr>
        <p:spPr>
          <a:xfrm>
            <a:off x="179388" y="2708275"/>
            <a:ext cx="8785225" cy="39274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uk-UA" altLang="ru-RU" sz="2200" b="1" smtClean="0">
                <a:solidFill>
                  <a:schemeClr val="tx1"/>
                </a:solidFill>
              </a:rPr>
              <a:t>участь у підсумковому засіданні АК закладу;</a:t>
            </a:r>
            <a:endParaRPr lang="ru-RU" altLang="ru-RU" sz="2200" b="1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uk-UA" altLang="ru-RU" sz="2200" b="1" smtClean="0">
                <a:solidFill>
                  <a:schemeClr val="tx1"/>
                </a:solidFill>
              </a:rPr>
              <a:t>оформлення атестаційних листів з урахуванням рішення АК закладу;</a:t>
            </a:r>
            <a:endParaRPr lang="ru-RU" altLang="ru-RU" sz="2200" b="1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uk-UA" altLang="ru-RU" sz="2200" b="1" smtClean="0">
                <a:solidFill>
                  <a:schemeClr val="tx1"/>
                </a:solidFill>
              </a:rPr>
              <a:t>аналіз атестаційного процесу, результатів атестації;</a:t>
            </a:r>
            <a:endParaRPr lang="ru-RU" altLang="ru-RU" sz="2200" b="1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uk-UA" altLang="ru-RU" sz="2200" b="1" smtClean="0">
                <a:solidFill>
                  <a:schemeClr val="tx1"/>
                </a:solidFill>
              </a:rPr>
              <a:t>складання аналітичної звітності у вигляді різних типів діаграм, таблиць;</a:t>
            </a:r>
            <a:endParaRPr lang="ru-RU" altLang="ru-RU" sz="2200" b="1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uk-UA" altLang="ru-RU" sz="2200" b="1" smtClean="0">
                <a:solidFill>
                  <a:schemeClr val="tx1"/>
                </a:solidFill>
              </a:rPr>
              <a:t>складання статистичної звітності;</a:t>
            </a:r>
            <a:endParaRPr lang="ru-RU" altLang="ru-RU" sz="2200" b="1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uk-UA" altLang="ru-RU" sz="2200" b="1" smtClean="0">
                <a:solidFill>
                  <a:schemeClr val="tx1"/>
                </a:solidFill>
              </a:rPr>
              <a:t>внесення змін, доповнень до кадрової документації;</a:t>
            </a:r>
            <a:endParaRPr lang="ru-RU" altLang="ru-RU" sz="2200" b="1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uk-UA" altLang="ru-RU" sz="2200" b="1" smtClean="0">
                <a:solidFill>
                  <a:schemeClr val="tx1"/>
                </a:solidFill>
              </a:rPr>
              <a:t>підготовка матеріалів до обговорення результатів атестації на засіданні педагогічної ради.</a:t>
            </a:r>
            <a:endParaRPr lang="ru-RU" altLang="ru-RU" sz="2200" b="1" smtClean="0">
              <a:solidFill>
                <a:schemeClr val="tx1"/>
              </a:solidFill>
            </a:endParaRPr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smtClean="0"/>
              <a:t>Етапи атестаційного періоду</a:t>
            </a:r>
            <a:endParaRPr lang="ru-RU" altLang="ru-RU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C23774-02CE-42E3-A75F-A0B37E43747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0825" y="404813"/>
            <a:ext cx="85248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ІІІ. Підсумковий (16 березня – 25 квітня)</a:t>
            </a:r>
            <a:endParaRPr lang="ru-RU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dist" eaLnBrk="1" hangingPunct="1"/>
            <a:r>
              <a:rPr lang="uk-UA" altLang="ru-RU" sz="4000" b="1" smtClean="0"/>
              <a:t>Алгоритм дій АК І рівня</a:t>
            </a:r>
            <a:endParaRPr lang="ru-RU" altLang="ru-RU" sz="4000" b="1" smtClean="0"/>
          </a:p>
        </p:txBody>
      </p:sp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9FEC79-14E9-4AAB-AEA1-2814411945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228184" y="476672"/>
            <a:ext cx="2088232" cy="378565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Крок</a:t>
            </a:r>
            <a:r>
              <a:rPr lang="ru-RU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5468938"/>
            <a:ext cx="8713787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Типове положення про атестацію педагогічних працівників:</a:t>
            </a:r>
          </a:p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І І. Порядок створення та повноваження атестаційних комісій, п. 2.1</a:t>
            </a: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defRPr/>
            </a:pPr>
            <a:endParaRPr lang="ru-RU" sz="2400"/>
          </a:p>
        </p:txBody>
      </p:sp>
      <p:pic>
        <p:nvPicPr>
          <p:cNvPr id="1026" name="Picture 2" descr="D:\картинки атестаціяя\и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484784"/>
            <a:ext cx="3178949" cy="2376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50825" y="836613"/>
            <a:ext cx="5400675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+mn-lt"/>
              </a:rPr>
              <a:t>Для організації та проведення атестації педагогічних працівників у навчальних та інших закладах, органах управління освітою щороку до </a:t>
            </a:r>
            <a:r>
              <a:rPr lang="uk-UA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 вересня </a:t>
            </a:r>
            <a:r>
              <a:rPr lang="uk-UA" sz="2800" b="1" dirty="0">
                <a:latin typeface="+mn-lt"/>
              </a:rPr>
              <a:t>створюються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+mn-lt"/>
              </a:rPr>
              <a:t>АК І, ІІ і ІІІ рівнів. 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dist" eaLnBrk="1" hangingPunct="1"/>
            <a:r>
              <a:rPr lang="uk-UA" altLang="ru-RU" sz="4000" b="1" smtClean="0"/>
              <a:t>Алгоритм дій АК І рівня</a:t>
            </a:r>
            <a:endParaRPr lang="ru-RU" altLang="ru-RU" sz="4000" b="1" smtClean="0"/>
          </a:p>
        </p:txBody>
      </p:sp>
      <p:sp>
        <p:nvSpPr>
          <p:cNvPr id="21506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49D139-AFEC-4C6F-98CE-531B0D1CABA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76672"/>
            <a:ext cx="2088232" cy="378565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Крок</a:t>
            </a:r>
            <a:r>
              <a:rPr lang="ru-RU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5616575"/>
            <a:ext cx="87137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Типове положення про атестацію педагогічних працівників:</a:t>
            </a:r>
          </a:p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ІІІ. Організація та строки проведення атестації, п. 3.1</a:t>
            </a: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defRPr/>
            </a:pPr>
            <a:endParaRPr lang="ru-RU" sz="2400"/>
          </a:p>
        </p:txBody>
      </p:sp>
      <p:pic>
        <p:nvPicPr>
          <p:cNvPr id="23558" name="Picture 2" descr="D:\картинки атестаціяя\лю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22336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700338" y="188913"/>
            <a:ext cx="6192837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+mn-lt"/>
              </a:rPr>
              <a:t>До </a:t>
            </a:r>
            <a:r>
              <a:rPr lang="uk-UA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 жовтня </a:t>
            </a:r>
            <a:r>
              <a:rPr lang="uk-UA" sz="2400" b="1" dirty="0">
                <a:latin typeface="+mn-lt"/>
              </a:rPr>
              <a:t>керівники закладів подають до АК списки педагогічних працівників, які підлягають черговій атестації, із зазначенням строків проходження підвищення кваліфікації; подаються заяви педагогічних працівників про позачергову атестацію, перенесення строку атестації, подання керівника або педагогічної ради закладу про присвоєння працівнику кваліфікаційної категорії, педагогічного звання та у разі зниження ним рівня професійної діяльності. 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dist" eaLnBrk="1" hangingPunct="1"/>
            <a:r>
              <a:rPr lang="uk-UA" altLang="ru-RU" sz="4000" b="1" smtClean="0"/>
              <a:t>Алгоритм дій АК І рівня</a:t>
            </a:r>
            <a:endParaRPr lang="ru-RU" altLang="ru-RU" sz="4000" b="1" smtClean="0"/>
          </a:p>
        </p:txBody>
      </p:sp>
      <p:sp>
        <p:nvSpPr>
          <p:cNvPr id="22530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5F6F57-9317-4C03-811A-78DF36D0758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588224" y="404664"/>
            <a:ext cx="2088232" cy="378565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Крок</a:t>
            </a:r>
            <a:r>
              <a:rPr lang="ru-RU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5616575"/>
            <a:ext cx="87137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Типове положення про атестацію педагогічних працівників:</a:t>
            </a:r>
          </a:p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ІІІ. Організація та строки проведення атестації, п. 3.2</a:t>
            </a: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defRPr/>
            </a:pPr>
            <a:endParaRPr lang="ru-RU" sz="2400"/>
          </a:p>
        </p:txBody>
      </p:sp>
      <p:pic>
        <p:nvPicPr>
          <p:cNvPr id="24582" name="Picture 2" descr="D:\картинки атестаціяя\ф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196975"/>
            <a:ext cx="1941512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68313" y="620713"/>
            <a:ext cx="5327650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ysClr val="windowText" lastClr="000000"/>
                </a:solidFill>
                <a:latin typeface="+mn-lt"/>
              </a:rPr>
              <a:t>До </a:t>
            </a:r>
            <a:r>
              <a:rPr lang="uk-UA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 жовтня </a:t>
            </a:r>
            <a:r>
              <a:rPr lang="uk-UA" sz="2400" b="1" dirty="0">
                <a:solidFill>
                  <a:sysClr val="windowText" lastClr="000000"/>
                </a:solidFill>
                <a:latin typeface="+mn-lt"/>
              </a:rPr>
              <a:t>АК затверджує списки педагогічних працівників, які атестуються, графік роботи АК, приймає рішення щодо перенесення строку чергової атестації </a:t>
            </a:r>
            <a:r>
              <a:rPr lang="uk-UA" sz="2400" b="1" i="1" dirty="0">
                <a:solidFill>
                  <a:sysClr val="windowText" lastClr="000000"/>
                </a:solidFill>
                <a:latin typeface="+mn-lt"/>
              </a:rPr>
              <a:t>(таке рішення може прийматися АК і в інші строки)</a:t>
            </a:r>
            <a:r>
              <a:rPr lang="uk-UA" sz="2400" b="1" dirty="0">
                <a:solidFill>
                  <a:sysClr val="windowText" lastClr="000000"/>
                </a:solidFill>
                <a:latin typeface="+mn-lt"/>
              </a:rPr>
              <a:t>. Працівники, що атестуються, ознайомлюються з графіком проведення атестації під підпис.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dist" eaLnBrk="1" hangingPunct="1"/>
            <a:r>
              <a:rPr lang="uk-UA" altLang="ru-RU" sz="4000" b="1" smtClean="0"/>
              <a:t>Алгоритм дій АК І рівня</a:t>
            </a:r>
            <a:endParaRPr lang="ru-RU" altLang="ru-RU" sz="4000" b="1" smtClean="0"/>
          </a:p>
        </p:txBody>
      </p:sp>
      <p:sp>
        <p:nvSpPr>
          <p:cNvPr id="23554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A5874F-81C4-42E9-A21D-8F7E0EC2E8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76672"/>
            <a:ext cx="2088232" cy="378565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Крок</a:t>
            </a:r>
            <a:r>
              <a:rPr lang="ru-RU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5616575"/>
            <a:ext cx="87137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Типове положення про атестацію педагогічних працівників:</a:t>
            </a:r>
          </a:p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ІІІ. Організація та строки проведення атестації, п. 3.3</a:t>
            </a: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defRPr/>
            </a:pPr>
            <a:endParaRPr lang="ru-RU" sz="2400"/>
          </a:p>
        </p:txBody>
      </p:sp>
      <p:pic>
        <p:nvPicPr>
          <p:cNvPr id="4098" name="Picture 2" descr="D:\картинки атестаціяя\і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219287" cy="2360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059113" y="260350"/>
            <a:ext cx="5834062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+mn-lt"/>
              </a:rPr>
              <a:t>АК відповідно до затвердженого графіка роботи до </a:t>
            </a:r>
            <a:r>
              <a:rPr lang="uk-UA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 березня </a:t>
            </a:r>
            <a:r>
              <a:rPr lang="uk-UA" sz="2400" b="1" dirty="0">
                <a:latin typeface="+mn-lt"/>
              </a:rPr>
              <a:t>вивчає педагогічну діяльність осіб, які атестуються, шляхом відвідування уроків, позаурочних заходів, вивчення рівня навчальних досягнень учнів, ознайомлення з навчальною документацією щодо виконання педагогом посадових обов’язків, його участі у роботі </a:t>
            </a:r>
            <a:r>
              <a:rPr lang="uk-UA" sz="2400" b="1" dirty="0" err="1">
                <a:latin typeface="+mn-lt"/>
              </a:rPr>
              <a:t>МО</a:t>
            </a:r>
            <a:r>
              <a:rPr lang="uk-UA" sz="2400" b="1" dirty="0">
                <a:latin typeface="+mn-lt"/>
              </a:rPr>
              <a:t>, фахових конкурсах та інших заходах, пов’язаних з організацією НВР.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dist" eaLnBrk="1" hangingPunct="1"/>
            <a:r>
              <a:rPr lang="uk-UA" altLang="ru-RU" sz="4000" b="1" smtClean="0"/>
              <a:t>Алгоритм дій АК І рівня</a:t>
            </a:r>
            <a:endParaRPr lang="ru-RU" altLang="ru-RU" sz="4000" b="1" smtClean="0"/>
          </a:p>
        </p:txBody>
      </p:sp>
      <p:sp>
        <p:nvSpPr>
          <p:cNvPr id="24578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0CAAC1-23DD-4042-80CB-3FC34DB10D9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372200" y="476672"/>
            <a:ext cx="2088232" cy="378565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Крок</a:t>
            </a:r>
            <a:r>
              <a:rPr lang="ru-RU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5616575"/>
            <a:ext cx="87137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Типове положення про атестацію педагогічних працівників:</a:t>
            </a:r>
          </a:p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ІІІ. Організація та строки проведення атестації, п. 3.5</a:t>
            </a: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defRPr/>
            </a:pPr>
            <a:endParaRPr lang="ru-RU" sz="2400"/>
          </a:p>
        </p:txBody>
      </p:sp>
      <p:pic>
        <p:nvPicPr>
          <p:cNvPr id="26630" name="Picture 2" descr="D:\картинки атестаціяя\ц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341438"/>
            <a:ext cx="2663825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95288" y="333375"/>
            <a:ext cx="5113337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+mn-lt"/>
              </a:rPr>
              <a:t>Керівник закладу до </a:t>
            </a:r>
            <a:r>
              <a:rPr lang="uk-UA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березня </a:t>
            </a:r>
            <a:r>
              <a:rPr lang="uk-UA" sz="2800" b="1" dirty="0">
                <a:latin typeface="+mn-lt"/>
              </a:rPr>
              <a:t>подає до атестаційної комісії характеристику діяльності педагогічного працівника у </a:t>
            </a:r>
            <a:r>
              <a:rPr lang="uk-UA" sz="2800" b="1" dirty="0" err="1">
                <a:latin typeface="+mn-lt"/>
              </a:rPr>
              <a:t>міжатестаційний</a:t>
            </a:r>
            <a:r>
              <a:rPr lang="uk-UA" sz="2800" b="1" dirty="0">
                <a:latin typeface="+mn-lt"/>
              </a:rPr>
              <a:t> період.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+mn-lt"/>
              </a:rPr>
              <a:t>Педагогічний працівник не пізніш як за десять днів до проведення атестації ознайомлюється з характеристикою під підпис.</a:t>
            </a:r>
            <a:endParaRPr lang="ru-RU" sz="2800" b="1" dirty="0">
              <a:latin typeface="+mn-lt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dist" eaLnBrk="1" hangingPunct="1"/>
            <a:r>
              <a:rPr lang="uk-UA" altLang="ru-RU" sz="4000" b="1" smtClean="0"/>
              <a:t>Алгоритм дій АК І рівня</a:t>
            </a:r>
            <a:endParaRPr lang="ru-RU" altLang="ru-RU" sz="4000" b="1" smtClean="0"/>
          </a:p>
        </p:txBody>
      </p:sp>
      <p:sp>
        <p:nvSpPr>
          <p:cNvPr id="25602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98FD04-3615-4676-B91F-519FB3B37FE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1560" y="476672"/>
            <a:ext cx="2088232" cy="378565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Крок</a:t>
            </a:r>
            <a:r>
              <a:rPr lang="ru-RU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5616575"/>
            <a:ext cx="87137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Типове положення про атестацію педагогічних працівників:</a:t>
            </a:r>
          </a:p>
          <a:p>
            <a:pPr algn="ctr">
              <a:lnSpc>
                <a:spcPct val="80000"/>
              </a:lnSpc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ІІІ. Організація та строки проведення атестації, п. 3.8</a:t>
            </a: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defRPr/>
            </a:pPr>
            <a:endParaRPr lang="ru-RU" sz="2400"/>
          </a:p>
        </p:txBody>
      </p:sp>
      <p:pic>
        <p:nvPicPr>
          <p:cNvPr id="27654" name="Picture 2" descr="D:\картинки атестаціяя\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259238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63938" y="908050"/>
            <a:ext cx="511175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atin typeface="+mn-lt"/>
              </a:rPr>
              <a:t>Атестація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dirty="0" err="1">
                <a:latin typeface="+mn-lt"/>
              </a:rPr>
              <a:t>педагогічних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dirty="0" err="1">
                <a:latin typeface="+mn-lt"/>
              </a:rPr>
              <a:t>працівників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dirty="0" err="1">
                <a:latin typeface="+mn-lt"/>
              </a:rPr>
              <a:t>здійснюється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dirty="0" err="1">
                <a:latin typeface="+mn-lt"/>
              </a:rPr>
              <a:t>атестаційною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dirty="0" err="1">
                <a:latin typeface="+mn-lt"/>
              </a:rPr>
              <a:t>комісією</a:t>
            </a:r>
            <a:r>
              <a:rPr lang="ru-RU" sz="3600" b="1" dirty="0">
                <a:latin typeface="+mn-lt"/>
              </a:rPr>
              <a:t> І </a:t>
            </a:r>
            <a:r>
              <a:rPr lang="ru-RU" sz="3600" b="1" dirty="0" err="1">
                <a:latin typeface="+mn-lt"/>
              </a:rPr>
              <a:t>рівня</a:t>
            </a:r>
            <a:r>
              <a:rPr lang="ru-RU" sz="3600" b="1" dirty="0">
                <a:latin typeface="+mn-lt"/>
              </a:rPr>
              <a:t> до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</a:t>
            </a:r>
            <a:r>
              <a:rPr lang="ru-RU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квітня</a:t>
            </a:r>
            <a:r>
              <a:rPr lang="ru-RU" sz="3600" b="1" dirty="0">
                <a:latin typeface="+mn-lt"/>
              </a:rPr>
              <a:t>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7991475" cy="990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семінару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2349500"/>
            <a:ext cx="8153400" cy="3484563"/>
          </a:xfrm>
        </p:spPr>
        <p:txBody>
          <a:bodyPr/>
          <a:lstStyle/>
          <a:p>
            <a:pPr algn="just" eaLnBrk="1" hangingPunct="1"/>
            <a:r>
              <a:rPr lang="uk-UA" altLang="ru-RU" sz="3200" b="1" smtClean="0"/>
              <a:t>Актуалізація сучасних стандартів атестації педагогічних працівників.</a:t>
            </a:r>
          </a:p>
          <a:p>
            <a:pPr algn="just" eaLnBrk="1" hangingPunct="1"/>
            <a:r>
              <a:rPr lang="uk-UA" altLang="ru-RU" sz="3200" b="1" smtClean="0"/>
              <a:t>Окреслення вимог щодо діяльності атестаційної комісії І рівня та атестації педагогічних працівників у закладі освіти.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6092825"/>
            <a:ext cx="8532812" cy="2159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6092825"/>
            <a:ext cx="539750" cy="2159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5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550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D68AE8-8562-4E52-8170-ED9387E758EA}" type="slidenum">
              <a:rPr lang="ru-RU" sz="20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20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Можливі рішення АК І рівня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600200"/>
            <a:ext cx="8713787" cy="499745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smtClean="0"/>
              <a:t>1) </a:t>
            </a:r>
            <a:r>
              <a:rPr lang="uk-UA" altLang="ru-RU" sz="2400" b="1" i="1" u="sng" smtClean="0"/>
              <a:t>педагогічний працівник</a:t>
            </a:r>
            <a:r>
              <a:rPr lang="uk-UA" altLang="ru-RU" sz="2400" b="1" smtClean="0"/>
              <a:t> відповідає займаній посаді;</a:t>
            </a:r>
            <a:endParaRPr lang="ru-RU" altLang="ru-RU" sz="2400" b="1" smtClean="0"/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smtClean="0"/>
              <a:t>2) присвоїти </a:t>
            </a:r>
            <a:r>
              <a:rPr lang="uk-UA" altLang="ru-RU" sz="2400" b="1" i="1" u="sng" smtClean="0"/>
              <a:t>педагогічному працівнику</a:t>
            </a:r>
            <a:r>
              <a:rPr lang="uk-UA" altLang="ru-RU" sz="2400" b="1" smtClean="0"/>
              <a:t> кваліфікаційну категорію («спеціаліст», «спеціаліст другої категорії», «спеціаліст першої категорії»);</a:t>
            </a:r>
            <a:endParaRPr lang="ru-RU" altLang="ru-RU" sz="2400" b="1" smtClean="0"/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smtClean="0"/>
              <a:t>3) </a:t>
            </a:r>
            <a:r>
              <a:rPr lang="uk-UA" altLang="ru-RU" sz="2400" b="1" i="1" u="sng" smtClean="0"/>
              <a:t>педагогічний працівник</a:t>
            </a:r>
            <a:r>
              <a:rPr lang="uk-UA" altLang="ru-RU" sz="2400" b="1" smtClean="0"/>
              <a:t> відповідає (не відповідає) раніше присвоєній кваліфікаційні категорії («спеціаліст», «спеціаліст другої категорії», «спеціаліст першої категорії»);</a:t>
            </a:r>
            <a:endParaRPr lang="ru-RU" altLang="ru-RU" sz="2400" b="1" smtClean="0"/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smtClean="0"/>
              <a:t>4) порушити клопотання перед атестаційної комісією ІІ рівня про присвоєння </a:t>
            </a:r>
            <a:r>
              <a:rPr lang="uk-UA" altLang="ru-RU" sz="2400" b="1" i="1" u="sng" smtClean="0"/>
              <a:t>педагогічному працівнику</a:t>
            </a:r>
            <a:r>
              <a:rPr lang="uk-UA" altLang="ru-RU" sz="2400" b="1" smtClean="0"/>
              <a:t> кваліфікаційної категорії «спеціаліст вищої категорії» та / або педагогічного звання («учитель-методист», «вихователь-методист», «педагог-організатор-методист», «практичний психолог-методист», «керівник гуртка-методист», «старший учитель», «старший вихователь», «майстер виробничого навчання І категорії», «майстер виробничого навчання ІІ категорії»);</a:t>
            </a:r>
            <a:endParaRPr lang="ru-RU" altLang="ru-RU" sz="2400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0ABE08A-1E65-4B62-B061-75C94F7B3E6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Можливі рішення АК І рівня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(продовження)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600200"/>
            <a:ext cx="8713787" cy="514191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altLang="ru-RU" sz="2400" b="1" smtClean="0"/>
              <a:t>5) порушити клопотання перед атестаційної комісією ІІ рівня про відповідність </a:t>
            </a:r>
            <a:r>
              <a:rPr lang="uk-UA" altLang="ru-RU" sz="2400" b="1" i="1" u="sng" smtClean="0"/>
              <a:t>педагогічного працівника</a:t>
            </a:r>
            <a:r>
              <a:rPr lang="uk-UA" altLang="ru-RU" sz="2400" b="1" smtClean="0"/>
              <a:t> раніше присвоєній кваліфікаційній категорії «спеціаліст вищої категорії» та / або педагогічному званню («учитель-методист», «вихователь-методист», «педагог-організатор-методист», «практичний психолог-методист», «керівник гуртка-методист», «старший учитель», «старший вихователь», «майстер виробничого навчання І категорії», «майстер виробничого навчання ІІ категорії»);</a:t>
            </a:r>
            <a:endParaRPr lang="ru-RU" altLang="ru-RU" sz="24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uk-UA" altLang="ru-RU" sz="2400" b="1" smtClean="0"/>
              <a:t>6) </a:t>
            </a:r>
            <a:r>
              <a:rPr lang="uk-UA" altLang="ru-RU" sz="2400" b="1" i="1" u="sng" smtClean="0"/>
              <a:t>педагогічний працівник</a:t>
            </a:r>
            <a:r>
              <a:rPr lang="uk-UA" altLang="ru-RU" sz="2400" b="1" smtClean="0"/>
              <a:t> відповідає займаній посаді за умови виконання ним заходів, визначених атестаційною комісією;</a:t>
            </a:r>
            <a:endParaRPr lang="ru-RU" altLang="ru-RU" sz="24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uk-UA" altLang="ru-RU" sz="2400" b="1" smtClean="0"/>
              <a:t>7) </a:t>
            </a:r>
            <a:r>
              <a:rPr lang="uk-UA" altLang="ru-RU" sz="2400" b="1" i="1" u="sng" smtClean="0"/>
              <a:t>педагогічний працівник</a:t>
            </a:r>
            <a:r>
              <a:rPr lang="uk-UA" altLang="ru-RU" sz="2400" b="1" smtClean="0"/>
              <a:t> не відповідає займаній посаді.</a:t>
            </a:r>
            <a:endParaRPr lang="ru-RU" altLang="ru-RU" sz="2400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3FFAD1F-1796-4FF6-91A3-0D6F0A97CA86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>
    <p:blinds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Текст 1"/>
          <p:cNvSpPr>
            <a:spLocks noGrp="1"/>
          </p:cNvSpPr>
          <p:nvPr>
            <p:ph type="body" idx="1"/>
          </p:nvPr>
        </p:nvSpPr>
        <p:spPr>
          <a:xfrm>
            <a:off x="250825" y="2708275"/>
            <a:ext cx="8642350" cy="39274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ru-RU" sz="2200" b="1" smtClean="0"/>
              <a:t>  </a:t>
            </a:r>
            <a:r>
              <a:rPr lang="uk-UA" altLang="ru-RU" sz="2400" b="1" smtClean="0">
                <a:solidFill>
                  <a:schemeClr val="tx1"/>
                </a:solidFill>
              </a:rPr>
              <a:t>клопотання про присвоєння, відповідність раніше присвоєній кваліфікаційній категорії “спеціаліст вищої категорії”, про присвоєння педагогічного звання (відповідність раніше присвоєному), про перенесення терміну дії попереднього рішення атестаційної комісії ДО ВМР на 1 рік;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ru-RU" sz="2400" b="1" smtClean="0">
                <a:solidFill>
                  <a:schemeClr val="tx1"/>
                </a:solidFill>
              </a:rPr>
              <a:t> клопотання про нагородження;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ru-RU" sz="2400" b="1" smtClean="0">
                <a:solidFill>
                  <a:schemeClr val="tx1"/>
                </a:solidFill>
              </a:rPr>
              <a:t> атестаційні листи педпрацівників </a:t>
            </a:r>
            <a:r>
              <a:rPr lang="uk-UA" altLang="ru-RU" sz="2400" b="1" i="1" smtClean="0">
                <a:solidFill>
                  <a:schemeClr val="tx1"/>
                </a:solidFill>
              </a:rPr>
              <a:t>(ВК, педзвання) </a:t>
            </a:r>
            <a:r>
              <a:rPr lang="uk-UA" altLang="ru-RU" sz="2400" b="1" smtClean="0">
                <a:solidFill>
                  <a:schemeClr val="tx1"/>
                </a:solidFill>
              </a:rPr>
              <a:t>в 2-х примірниках;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ru-RU" sz="2400" b="1" smtClean="0">
                <a:solidFill>
                  <a:schemeClr val="tx1"/>
                </a:solidFill>
              </a:rPr>
              <a:t> характеристику діяльності педпрацівника;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ru-RU" sz="2400" b="1" smtClean="0">
                <a:solidFill>
                  <a:schemeClr val="tx1"/>
                </a:solidFill>
              </a:rPr>
              <a:t> цифрові звіти (№1, 2) про підсумки атестації 2014-2015;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ru-RU" sz="2400" b="1" smtClean="0">
                <a:solidFill>
                  <a:schemeClr val="tx1"/>
                </a:solidFill>
              </a:rPr>
              <a:t> інформацію про хід атестації в навчальному закладі.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ru-RU" sz="2400" b="1" smtClean="0">
                <a:solidFill>
                  <a:schemeClr val="tx1"/>
                </a:solidFill>
              </a:rPr>
              <a:t> </a:t>
            </a:r>
            <a:endParaRPr lang="ru-RU" altLang="ru-RU" sz="2400" b="1" smtClean="0">
              <a:solidFill>
                <a:schemeClr val="tx1"/>
              </a:solidFill>
            </a:endParaRPr>
          </a:p>
          <a:p>
            <a:pPr eaLnBrk="1" hangingPunct="1"/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Перелік атестаційних матеріалів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B1A702-3E26-4FCD-A4CB-DFC1CE51E74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350" y="260350"/>
            <a:ext cx="74168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sz="2400" b="1" i="1" dirty="0">
                <a:solidFill>
                  <a:schemeClr val="tx2"/>
                </a:solidFill>
                <a:latin typeface="+mj-lt"/>
              </a:rPr>
              <a:t>До 1 квітня перераховані атестаційні матеріали підготувати і подати секретарю атестаційної комісії Департаменту освіти ВМР</a:t>
            </a:r>
            <a:endParaRPr lang="ru-RU" sz="2400" b="1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88640"/>
            <a:ext cx="49244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uk-UA" altLang="ru-RU" sz="4800" b="1" smtClean="0"/>
              <a:t>Запитання - відповідь</a:t>
            </a:r>
            <a:endParaRPr lang="ru-RU" altLang="ru-RU" sz="4800" b="1" smtClean="0"/>
          </a:p>
        </p:txBody>
      </p:sp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2555875" y="3213100"/>
            <a:ext cx="4176713" cy="22510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???</a:t>
            </a:r>
          </a:p>
        </p:txBody>
      </p:sp>
    </p:spTree>
  </p:cSld>
  <p:clrMapOvr>
    <a:masterClrMapping/>
  </p:clrMapOvr>
  <p:transition>
    <p:blinds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3050"/>
            <a:ext cx="8713788" cy="869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 випадки атестації педагогічних працівників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7" name="Текст 2"/>
          <p:cNvSpPr>
            <a:spLocks noGrp="1"/>
          </p:cNvSpPr>
          <p:nvPr>
            <p:ph type="body" idx="2"/>
          </p:nvPr>
        </p:nvSpPr>
        <p:spPr>
          <a:xfrm>
            <a:off x="179388" y="1628775"/>
            <a:ext cx="2592387" cy="5113338"/>
          </a:xfrm>
          <a:ln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smtClean="0">
                <a:solidFill>
                  <a:srgbClr val="FFFFFF"/>
                </a:solidFill>
              </a:rPr>
              <a:t>	З якого предмета повинен атестуватися вчитель, який викладає декілька навчальних дисциплін? Які курси він має пройти?              </a:t>
            </a:r>
          </a:p>
        </p:txBody>
      </p:sp>
      <p:pic>
        <p:nvPicPr>
          <p:cNvPr id="1031" name="Picture 7" descr="D:\ШМЗД_2015\картинки атестация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5630" y="2636912"/>
            <a:ext cx="3702844" cy="30963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 rot="471779">
            <a:off x="4743548" y="3030448"/>
            <a:ext cx="114948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Біологія</a:t>
            </a:r>
            <a:endParaRPr lang="ru-RU" sz="20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696146">
            <a:off x="4383440" y="3566735"/>
            <a:ext cx="82586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Хімія</a:t>
            </a:r>
            <a:endParaRPr lang="ru-RU" sz="20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998273">
            <a:off x="4419905" y="4202786"/>
            <a:ext cx="101604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Екологія</a:t>
            </a:r>
            <a:endParaRPr lang="ru-RU" sz="16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200298">
            <a:off x="4176621" y="4768468"/>
            <a:ext cx="1253869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err="1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Природознавство</a:t>
            </a:r>
            <a:endParaRPr lang="ru-RU" sz="105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26632" name="Номер слайда 1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550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F43509-EB0F-4B99-899F-F31D24EA70C6}" type="slidenum">
              <a:rPr lang="ru-RU" sz="20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z="20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3050"/>
            <a:ext cx="8713788" cy="869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 випадки атестації педагогічних працівників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Текст 2"/>
          <p:cNvSpPr>
            <a:spLocks noGrp="1"/>
          </p:cNvSpPr>
          <p:nvPr>
            <p:ph type="body" idx="2"/>
          </p:nvPr>
        </p:nvSpPr>
        <p:spPr>
          <a:xfrm>
            <a:off x="179388" y="1628775"/>
            <a:ext cx="2592387" cy="5113338"/>
          </a:xfrm>
          <a:ln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smtClean="0">
                <a:solidFill>
                  <a:srgbClr val="FFFFFF"/>
                </a:solidFill>
              </a:rPr>
              <a:t>	</a:t>
            </a:r>
            <a:r>
              <a:rPr lang="ru-RU" altLang="ru-RU" sz="2400" b="1" smtClean="0">
                <a:solidFill>
                  <a:srgbClr val="FFFFFF"/>
                </a:solidFill>
              </a:rPr>
              <a:t>З якого предмета повинен атестуватися вчитель, який викладає декілька навчальних дисциплін? Які курси він має пройти?</a:t>
            </a:r>
            <a:r>
              <a:rPr lang="ru-RU" altLang="ru-RU" sz="2800" b="1" smtClean="0">
                <a:solidFill>
                  <a:srgbClr val="FFFFFF"/>
                </a:solidFill>
              </a:rPr>
              <a:t>              </a:t>
            </a: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2916238" y="1628775"/>
            <a:ext cx="6048375" cy="5113338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lIns="137160" tIns="182880" rIns="137160" bIns="91440">
            <a:normAutofit fontScale="25000" lnSpcReduction="20000"/>
          </a:bodyPr>
          <a:lstStyle/>
          <a:p>
            <a:pPr fontAlgn="auto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defRPr/>
            </a:pPr>
            <a:r>
              <a:rPr lang="ru-RU" dirty="0">
                <a:latin typeface="+mn-lt"/>
              </a:rPr>
              <a:t>	</a:t>
            </a:r>
            <a:r>
              <a:rPr lang="ru-RU" sz="8800" b="1" dirty="0">
                <a:latin typeface="+mn-lt"/>
              </a:rPr>
              <a:t>Учитель </a:t>
            </a:r>
            <a:r>
              <a:rPr lang="ru-RU" sz="8800" b="1" dirty="0" err="1">
                <a:latin typeface="+mn-lt"/>
              </a:rPr>
              <a:t>має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атестуватися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з</a:t>
            </a:r>
            <a:r>
              <a:rPr lang="ru-RU" sz="8800" b="1" dirty="0">
                <a:latin typeface="+mn-lt"/>
              </a:rPr>
              <a:t> предмета, </a:t>
            </a:r>
            <a:r>
              <a:rPr lang="ru-RU" sz="8800" b="1" dirty="0" err="1">
                <a:latin typeface="+mn-lt"/>
              </a:rPr>
              <a:t>який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викладає</a:t>
            </a:r>
            <a:r>
              <a:rPr lang="ru-RU" sz="8800" b="1" dirty="0">
                <a:latin typeface="+mn-lt"/>
              </a:rPr>
              <a:t> за </a:t>
            </a:r>
            <a:r>
              <a:rPr lang="ru-RU" sz="8800" b="1" dirty="0" err="1">
                <a:latin typeface="+mn-lt"/>
              </a:rPr>
              <a:t>спеціальністю</a:t>
            </a:r>
            <a:r>
              <a:rPr lang="ru-RU" sz="8800" b="1" dirty="0">
                <a:latin typeface="+mn-lt"/>
              </a:rPr>
              <a:t>. </a:t>
            </a:r>
            <a:r>
              <a:rPr lang="ru-RU" sz="8800" b="1" dirty="0" err="1">
                <a:latin typeface="+mn-lt"/>
              </a:rPr>
              <a:t>Присвоєна</a:t>
            </a:r>
            <a:r>
              <a:rPr lang="ru-RU" sz="8800" b="1" dirty="0">
                <a:latin typeface="+mn-lt"/>
              </a:rPr>
              <a:t> за результатами </a:t>
            </a:r>
            <a:r>
              <a:rPr lang="ru-RU" sz="8800" b="1" dirty="0" err="1">
                <a:latin typeface="+mn-lt"/>
              </a:rPr>
              <a:t>атестації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кваліфікаційна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категорія</a:t>
            </a:r>
            <a:r>
              <a:rPr lang="ru-RU" sz="8800" b="1" dirty="0">
                <a:latin typeface="+mn-lt"/>
              </a:rPr>
              <a:t> буде </a:t>
            </a:r>
            <a:r>
              <a:rPr lang="ru-RU" sz="8800" b="1" dirty="0" err="1">
                <a:latin typeface="+mn-lt"/>
              </a:rPr>
              <a:t>поширюватися</a:t>
            </a:r>
            <a:r>
              <a:rPr lang="ru-RU" sz="8800" b="1" dirty="0">
                <a:latin typeface="+mn-lt"/>
              </a:rPr>
              <a:t> на все </a:t>
            </a:r>
            <a:r>
              <a:rPr lang="ru-RU" sz="8800" b="1" dirty="0" err="1">
                <a:latin typeface="+mn-lt"/>
              </a:rPr>
              <a:t>педагогічне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навантаження</a:t>
            </a:r>
            <a:r>
              <a:rPr lang="ru-RU" sz="8800" b="1" dirty="0">
                <a:latin typeface="+mn-lt"/>
              </a:rPr>
              <a:t>, </a:t>
            </a:r>
            <a:r>
              <a:rPr lang="ru-RU" sz="8800" b="1" dirty="0" err="1">
                <a:latin typeface="+mn-lt"/>
              </a:rPr>
              <a:t>якщо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вчитель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пройшов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курси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підвищення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кваліфікації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з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предметів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інваріантної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складової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змісту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загальної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середньої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освіти</a:t>
            </a:r>
            <a:r>
              <a:rPr lang="ru-RU" sz="8800" b="1" dirty="0">
                <a:latin typeface="+mn-lt"/>
              </a:rPr>
              <a:t>, </a:t>
            </a:r>
            <a:r>
              <a:rPr lang="ru-RU" sz="8800" b="1" dirty="0" err="1">
                <a:latin typeface="+mn-lt"/>
              </a:rPr>
              <a:t>які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він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викладає</a:t>
            </a:r>
            <a:r>
              <a:rPr lang="ru-RU" sz="8800" b="1" dirty="0">
                <a:latin typeface="+mn-lt"/>
              </a:rPr>
              <a:t> (п.3.25). </a:t>
            </a:r>
            <a:br>
              <a:rPr lang="ru-RU" sz="8800" b="1" dirty="0">
                <a:latin typeface="+mn-lt"/>
              </a:rPr>
            </a:br>
            <a:r>
              <a:rPr lang="ru-RU" sz="8800" b="1" dirty="0">
                <a:latin typeface="+mn-lt"/>
              </a:rPr>
              <a:t>	</a:t>
            </a:r>
            <a:r>
              <a:rPr lang="ru-RU" sz="8800" b="1" dirty="0" err="1">
                <a:latin typeface="+mn-lt"/>
              </a:rPr>
              <a:t>Якщо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вчитель</a:t>
            </a:r>
            <a:r>
              <a:rPr lang="ru-RU" sz="8800" b="1" dirty="0">
                <a:latin typeface="+mn-lt"/>
              </a:rPr>
              <a:t>, </a:t>
            </a:r>
            <a:r>
              <a:rPr lang="ru-RU" sz="8800" b="1" dirty="0" err="1">
                <a:latin typeface="+mn-lt"/>
              </a:rPr>
              <a:t>окрім</a:t>
            </a:r>
            <a:r>
              <a:rPr lang="ru-RU" sz="8800" b="1" dirty="0">
                <a:latin typeface="+mn-lt"/>
              </a:rPr>
              <a:t> предмета за </a:t>
            </a:r>
            <a:r>
              <a:rPr lang="ru-RU" sz="8800" b="1" dirty="0" err="1">
                <a:latin typeface="+mn-lt"/>
              </a:rPr>
              <a:t>спеціальністю</a:t>
            </a:r>
            <a:r>
              <a:rPr lang="ru-RU" sz="8800" b="1" dirty="0">
                <a:latin typeface="+mn-lt"/>
              </a:rPr>
              <a:t>, </a:t>
            </a:r>
            <a:r>
              <a:rPr lang="ru-RU" sz="8800" b="1" dirty="0" err="1">
                <a:latin typeface="+mn-lt"/>
              </a:rPr>
              <a:t>викладає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навчальні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дисципліни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варіативної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складової</a:t>
            </a:r>
            <a:r>
              <a:rPr lang="ru-RU" sz="8800" b="1" dirty="0">
                <a:latin typeface="+mn-lt"/>
              </a:rPr>
              <a:t>, </a:t>
            </a:r>
            <a:r>
              <a:rPr lang="ru-RU" sz="8800" b="1" dirty="0" err="1">
                <a:latin typeface="+mn-lt"/>
              </a:rPr>
              <a:t>присвоєна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кваліфікаційна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категорія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також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поширюється</a:t>
            </a:r>
            <a:r>
              <a:rPr lang="ru-RU" sz="8800" b="1" dirty="0">
                <a:latin typeface="+mn-lt"/>
              </a:rPr>
              <a:t> на </a:t>
            </a:r>
            <a:r>
              <a:rPr lang="ru-RU" sz="8800" b="1" dirty="0" err="1">
                <a:latin typeface="+mn-lt"/>
              </a:rPr>
              <a:t>це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педагогічне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навантаження</a:t>
            </a:r>
            <a:r>
              <a:rPr lang="ru-RU" sz="8800" b="1" dirty="0">
                <a:latin typeface="+mn-lt"/>
              </a:rPr>
              <a:t> (</a:t>
            </a:r>
            <a:r>
              <a:rPr lang="ru-RU" sz="8800" b="1" dirty="0" err="1">
                <a:latin typeface="+mn-lt"/>
              </a:rPr>
              <a:t>вимоги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щодо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проходження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курсів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з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цих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навчальних</a:t>
            </a:r>
            <a:r>
              <a:rPr lang="ru-RU" sz="8800" b="1" dirty="0">
                <a:latin typeface="+mn-lt"/>
              </a:rPr>
              <a:t> </a:t>
            </a:r>
            <a:r>
              <a:rPr lang="ru-RU" sz="8800" b="1" dirty="0" err="1">
                <a:latin typeface="+mn-lt"/>
              </a:rPr>
              <a:t>дисциплін</a:t>
            </a:r>
            <a:r>
              <a:rPr lang="ru-RU" sz="8800" b="1" dirty="0">
                <a:latin typeface="+mn-lt"/>
              </a:rPr>
              <a:t> не </a:t>
            </a:r>
            <a:r>
              <a:rPr lang="ru-RU" sz="8800" b="1" dirty="0" err="1">
                <a:latin typeface="+mn-lt"/>
              </a:rPr>
              <a:t>пред’являються</a:t>
            </a:r>
            <a:r>
              <a:rPr lang="ru-RU" sz="8800" b="1" dirty="0">
                <a:latin typeface="+mn-lt"/>
              </a:rPr>
              <a:t>).</a:t>
            </a:r>
            <a:br>
              <a:rPr lang="ru-RU" sz="8800" b="1" dirty="0">
                <a:latin typeface="+mn-lt"/>
              </a:rPr>
            </a:br>
            <a:r>
              <a:rPr lang="ru-RU" sz="8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8800" b="1" dirty="0">
                <a:solidFill>
                  <a:schemeClr val="bg1"/>
                </a:solidFill>
                <a:latin typeface="+mn-lt"/>
              </a:rPr>
            </a:br>
            <a:endParaRPr lang="ru-RU" sz="8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1E58EF7-5FE4-4ADF-AAE3-4D8D4BA55AB1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Текст 2"/>
          <p:cNvSpPr>
            <a:spLocks noGrp="1"/>
          </p:cNvSpPr>
          <p:nvPr>
            <p:ph type="body" idx="2"/>
          </p:nvPr>
        </p:nvSpPr>
        <p:spPr>
          <a:xfrm>
            <a:off x="250825" y="1700213"/>
            <a:ext cx="2808288" cy="4897437"/>
          </a:xfrm>
          <a:ln>
            <a:headEnd/>
            <a:tailEnd/>
          </a:ln>
        </p:spPr>
        <p:txBody>
          <a:bodyPr/>
          <a:lstStyle/>
          <a:p>
            <a:pPr algn="r" eaLnBrk="1" hangingPunct="1"/>
            <a:r>
              <a:rPr lang="ru-RU" altLang="ru-RU" sz="3200" b="1" smtClean="0">
                <a:solidFill>
                  <a:srgbClr val="FFFFFF"/>
                </a:solidFill>
              </a:rPr>
              <a:t>	</a:t>
            </a:r>
          </a:p>
          <a:p>
            <a:pPr algn="r" eaLnBrk="1" hangingPunct="1"/>
            <a:r>
              <a:rPr lang="ru-RU" altLang="ru-RU" sz="3200" b="1" smtClean="0">
                <a:solidFill>
                  <a:srgbClr val="FFFFFF"/>
                </a:solidFill>
              </a:rPr>
              <a:t>Чи може педагогічний працівник відмовитися від чергової атестації?</a:t>
            </a:r>
            <a:br>
              <a:rPr lang="ru-RU" altLang="ru-RU" sz="3200" b="1" smtClean="0">
                <a:solidFill>
                  <a:srgbClr val="FFFFFF"/>
                </a:solidFill>
              </a:rPr>
            </a:br>
            <a:r>
              <a:rPr lang="ru-RU" altLang="ru-RU" smtClean="0">
                <a:solidFill>
                  <a:srgbClr val="FFFFFF"/>
                </a:solidFill>
              </a:rPr>
              <a:t/>
            </a:r>
            <a:br>
              <a:rPr lang="ru-RU" altLang="ru-RU" smtClean="0">
                <a:solidFill>
                  <a:srgbClr val="FFFFFF"/>
                </a:solidFill>
              </a:rPr>
            </a:b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 випадки атестації педагогічних працівників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7DE7143-8726-4398-80EA-10123E35189B}" type="slidenum">
              <a:rPr lang="ru-RU"/>
              <a:pPr>
                <a:defRPr/>
              </a:pPr>
              <a:t>26</a:t>
            </a:fld>
            <a:endParaRPr lang="ru-RU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781300"/>
            <a:ext cx="3405187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139952" y="1772816"/>
            <a:ext cx="916735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10" name="Прямоугольник 9"/>
          <p:cNvSpPr/>
          <p:nvPr/>
        </p:nvSpPr>
        <p:spPr>
          <a:xfrm rot="768891">
            <a:off x="6363537" y="1641977"/>
            <a:ext cx="916735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11" name="Прямоугольник 10"/>
          <p:cNvSpPr/>
          <p:nvPr/>
        </p:nvSpPr>
        <p:spPr>
          <a:xfrm rot="2115495">
            <a:off x="7606206" y="3068155"/>
            <a:ext cx="916735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Текст 2"/>
          <p:cNvSpPr>
            <a:spLocks noGrp="1"/>
          </p:cNvSpPr>
          <p:nvPr>
            <p:ph type="body" idx="2"/>
          </p:nvPr>
        </p:nvSpPr>
        <p:spPr>
          <a:xfrm>
            <a:off x="250825" y="1700213"/>
            <a:ext cx="2808288" cy="4897437"/>
          </a:xfrm>
          <a:ln>
            <a:headEnd/>
            <a:tailEnd/>
          </a:ln>
        </p:spPr>
        <p:txBody>
          <a:bodyPr/>
          <a:lstStyle/>
          <a:p>
            <a:pPr algn="r" eaLnBrk="1" hangingPunct="1"/>
            <a:r>
              <a:rPr lang="ru-RU" altLang="ru-RU" sz="3200" b="1" smtClean="0">
                <a:solidFill>
                  <a:srgbClr val="FFFFFF"/>
                </a:solidFill>
              </a:rPr>
              <a:t>	</a:t>
            </a:r>
          </a:p>
          <a:p>
            <a:pPr algn="r" eaLnBrk="1" hangingPunct="1"/>
            <a:r>
              <a:rPr lang="ru-RU" altLang="ru-RU" sz="3200" b="1" smtClean="0">
                <a:solidFill>
                  <a:srgbClr val="FFFFFF"/>
                </a:solidFill>
              </a:rPr>
              <a:t>Чи може педагогічний працівник відмовитися від чергової атестації?</a:t>
            </a:r>
            <a:br>
              <a:rPr lang="ru-RU" altLang="ru-RU" sz="3200" b="1" smtClean="0">
                <a:solidFill>
                  <a:srgbClr val="FFFFFF"/>
                </a:solidFill>
              </a:rPr>
            </a:br>
            <a:r>
              <a:rPr lang="ru-RU" altLang="ru-RU" smtClean="0">
                <a:solidFill>
                  <a:srgbClr val="FFFFFF"/>
                </a:solidFill>
              </a:rPr>
              <a:t/>
            </a:r>
            <a:br>
              <a:rPr lang="ru-RU" altLang="ru-RU" smtClean="0">
                <a:solidFill>
                  <a:srgbClr val="FFFFFF"/>
                </a:solidFill>
              </a:rPr>
            </a:b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 випадки атестації педагогічних працівників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122E87-5BFA-4E33-8049-8754AD2F96B8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34821" name="Текст 2"/>
          <p:cNvSpPr txBox="1">
            <a:spLocks/>
          </p:cNvSpPr>
          <p:nvPr/>
        </p:nvSpPr>
        <p:spPr bwMode="auto">
          <a:xfrm>
            <a:off x="3203575" y="1700213"/>
            <a:ext cx="5761038" cy="4897437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latin typeface="Times New Roman" pitchFamily="18" charset="0"/>
              </a:rPr>
              <a:t>Згода педагогічного працівника для чергової атестації не потрібна. </a:t>
            </a:r>
          </a:p>
          <a:p>
            <a:pPr eaLnBrk="1" hangingPunct="1"/>
            <a:r>
              <a:rPr lang="ru-RU" altLang="ru-RU" sz="2400" b="1">
                <a:latin typeface="Times New Roman" pitchFamily="18" charset="0"/>
              </a:rPr>
              <a:t>Ст. 27 Закону України "Про загальну середню освіту" встановлено, що атестація педагогічних працівників є обов’язковою і здійснюється один раз на п’ять років. Такі ж вимоги щодо обов’язковості атестації містяться в п.1.5 Типового положення: «</a:t>
            </a:r>
            <a:r>
              <a:rPr lang="uk-UA" altLang="ru-RU" sz="2400" b="1">
                <a:latin typeface="Times New Roman" pitchFamily="18" charset="0"/>
                <a:cs typeface="Times New Roman" pitchFamily="18" charset="0"/>
              </a:rPr>
              <a:t>Атестація педагогічних працівників навчальних та інших закладів є обов’язковою”.</a:t>
            </a: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accent2"/>
              </a:buClr>
              <a:buSzPct val="60000"/>
            </a:pPr>
            <a:r>
              <a:rPr lang="ru-RU" altLang="ru-RU" sz="2400">
                <a:latin typeface="Times New Roman" pitchFamily="18" charset="0"/>
              </a:rPr>
              <a:t/>
            </a:r>
            <a:br>
              <a:rPr lang="ru-RU" altLang="ru-RU" sz="2400">
                <a:latin typeface="Times New Roman" pitchFamily="18" charset="0"/>
              </a:rPr>
            </a:br>
            <a:endParaRPr lang="ru-RU" alt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DF6B6F3-397A-4409-8F11-342ED5F56D99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35843" name="Текст 3"/>
          <p:cNvSpPr>
            <a:spLocks noGrp="1"/>
          </p:cNvSpPr>
          <p:nvPr>
            <p:ph type="body" idx="2"/>
          </p:nvPr>
        </p:nvSpPr>
        <p:spPr>
          <a:xfrm>
            <a:off x="250825" y="1773238"/>
            <a:ext cx="2522538" cy="4824412"/>
          </a:xfrm>
          <a:ln>
            <a:headEnd/>
            <a:tailEnd/>
          </a:ln>
        </p:spPr>
        <p:txBody>
          <a:bodyPr/>
          <a:lstStyle/>
          <a:p>
            <a:pPr algn="r" eaLnBrk="1" hangingPunct="1"/>
            <a:endParaRPr lang="uk-UA" altLang="ru-RU" sz="2800" smtClean="0">
              <a:solidFill>
                <a:srgbClr val="FFFFFF"/>
              </a:solidFill>
            </a:endParaRPr>
          </a:p>
          <a:p>
            <a:pPr algn="r" eaLnBrk="1" hangingPunct="1"/>
            <a:r>
              <a:rPr lang="uk-UA" altLang="ru-RU" sz="2800" b="1" smtClean="0">
                <a:solidFill>
                  <a:srgbClr val="FFFFFF"/>
                </a:solidFill>
              </a:rPr>
              <a:t>Що є обов'язковою умовою чергової атестації  педагогічних працівників?</a:t>
            </a:r>
            <a:endParaRPr lang="ru-RU" altLang="ru-RU" sz="2800" b="1" smtClean="0">
              <a:solidFill>
                <a:srgbClr val="FFFFFF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 випадки атестації педагогічних працівників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5" name="Picture 2" descr="D:\картинки атестаціяя\ма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349500"/>
            <a:ext cx="3455987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56E634D-8A4F-40D7-B39C-777870D3B0E7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36867" name="Текст 3"/>
          <p:cNvSpPr>
            <a:spLocks noGrp="1"/>
          </p:cNvSpPr>
          <p:nvPr>
            <p:ph type="body" idx="2"/>
          </p:nvPr>
        </p:nvSpPr>
        <p:spPr>
          <a:xfrm>
            <a:off x="250825" y="1773238"/>
            <a:ext cx="2522538" cy="4824412"/>
          </a:xfrm>
          <a:ln>
            <a:headEnd/>
            <a:tailEnd/>
          </a:ln>
        </p:spPr>
        <p:txBody>
          <a:bodyPr/>
          <a:lstStyle/>
          <a:p>
            <a:pPr algn="r" eaLnBrk="1" hangingPunct="1"/>
            <a:endParaRPr lang="uk-UA" altLang="ru-RU" sz="2800" smtClean="0">
              <a:solidFill>
                <a:srgbClr val="FFFFFF"/>
              </a:solidFill>
            </a:endParaRPr>
          </a:p>
          <a:p>
            <a:pPr algn="r" eaLnBrk="1" hangingPunct="1"/>
            <a:r>
              <a:rPr lang="uk-UA" altLang="ru-RU" sz="2800" b="1" smtClean="0">
                <a:solidFill>
                  <a:srgbClr val="FFFFFF"/>
                </a:solidFill>
              </a:rPr>
              <a:t>Що є обов'язковою умовою чергової атестації  педагогічних працівників?</a:t>
            </a:r>
            <a:endParaRPr lang="ru-RU" altLang="ru-RU" sz="2800" b="1" smtClean="0">
              <a:solidFill>
                <a:srgbClr val="FFFFFF"/>
              </a:solidFill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2987675" y="1773238"/>
            <a:ext cx="5905500" cy="4824412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lIns="137160" tIns="182880" rIns="137160" bIns="91440"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600" b="1" dirty="0">
                <a:latin typeface="+mn-lt"/>
              </a:rPr>
              <a:t>	Умовою чергової атестації педагогічних працівників є обов’язкове проходження не рідше одного разу на п’ять років підвищення кваліфікації … (п.1.8 Типового положення).</a:t>
            </a:r>
            <a:endParaRPr lang="ru-RU" sz="2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600" b="1" dirty="0">
                <a:latin typeface="+mn-lt"/>
              </a:rPr>
              <a:t>	Ця вимога не розповсюджується на педагогічних працівників, які працюють перші п’ять років після закінчення ВНЗ.</a:t>
            </a:r>
            <a:r>
              <a:rPr lang="uk-UA" sz="2600" dirty="0">
                <a:latin typeface="+mn-lt"/>
              </a:rPr>
              <a:t> 	</a:t>
            </a:r>
            <a:r>
              <a:rPr lang="uk-UA" sz="2600" b="1" dirty="0">
                <a:latin typeface="+mn-lt"/>
              </a:rPr>
              <a:t>Педагогічні працівники, яким у </a:t>
            </a:r>
            <a:r>
              <a:rPr lang="uk-UA" sz="2600" b="1" dirty="0" err="1">
                <a:latin typeface="+mn-lt"/>
              </a:rPr>
              <a:t>міжатестаційний</a:t>
            </a:r>
            <a:r>
              <a:rPr lang="uk-UA" sz="2600" b="1" dirty="0">
                <a:latin typeface="+mn-lt"/>
              </a:rPr>
              <a:t> період присуджено наукові ступені або присвоєно вчені звання, атестуються без попереднього проходження підвищення кваліфікації, якщо їх діяльність за профілем збігається з присудженим науковим ступенем або присвоєним вченим званням (п. 3.28 Т.п.). </a:t>
            </a:r>
            <a:endParaRPr lang="ru-RU" sz="2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>
              <a:latin typeface="+mn-lt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 випадки атестації педагогічних працівників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роботи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B009100-2097-4B4C-AA22-F853BBBD9C23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1268" name="Содержимое 4"/>
          <p:cNvSpPr>
            <a:spLocks noGrp="1"/>
          </p:cNvSpPr>
          <p:nvPr>
            <p:ph sz="quarter" idx="1"/>
          </p:nvPr>
        </p:nvSpPr>
        <p:spPr>
          <a:xfrm>
            <a:off x="827088" y="1844675"/>
            <a:ext cx="7935912" cy="4968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 b="1" smtClean="0"/>
              <a:t>Стимулювання цілеспрямованого безперервного підвищення рівня професійної компетентності педагогічних працівників засобами атестації. 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 b="1" i="1" smtClean="0"/>
              <a:t>                   І.Божок, заступник директора ДО ВМР</a:t>
            </a:r>
            <a:endParaRPr lang="ru-RU" altLang="ru-RU" sz="2400" b="1" smtClean="0"/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sz="2400" b="1" smtClean="0"/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smtClean="0"/>
              <a:t>Атестація керівних кадрів.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smtClean="0"/>
              <a:t>                  </a:t>
            </a:r>
            <a:r>
              <a:rPr lang="uk-UA" altLang="ru-RU" sz="2400" b="1" i="1" smtClean="0"/>
              <a:t>Т.Дрозд, головний спеціаліст відділу виховання 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i="1" smtClean="0"/>
              <a:t>                  та позашкільної роботи ДО ВМР</a:t>
            </a:r>
            <a:endParaRPr lang="uk-UA" altLang="ru-RU" sz="2400" b="1" smtClean="0"/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altLang="ru-RU" sz="2400" b="1" smtClean="0"/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smtClean="0"/>
              <a:t>Забезпечення методичного супроводу атестації педагогічних працівників. 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i="1" smtClean="0"/>
              <a:t>                 Н.Москальчук, завідувач ММК</a:t>
            </a:r>
            <a:endParaRPr lang="uk-UA" altLang="ru-RU" sz="2400" b="1" smtClean="0"/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altLang="ru-RU" sz="2400" b="1" smtClean="0"/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smtClean="0"/>
              <a:t>Алгоритм дій атестаційної комісії І рівня. Порядок оформлення атестаційних матеріалів. 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altLang="ru-RU" sz="2400" b="1" i="1" smtClean="0"/>
              <a:t>               С.Вдовиченко, методист ММК ДО ВМР</a:t>
            </a:r>
            <a:endParaRPr lang="uk-UA" altLang="ru-RU" sz="2400" b="1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sz="2400" b="1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sz="2400" b="1" smtClean="0"/>
          </a:p>
        </p:txBody>
      </p:sp>
      <p:sp>
        <p:nvSpPr>
          <p:cNvPr id="8" name="Блок-схема: узел 7"/>
          <p:cNvSpPr/>
          <p:nvPr/>
        </p:nvSpPr>
        <p:spPr>
          <a:xfrm>
            <a:off x="179388" y="206057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/>
              <a:t>1</a:t>
            </a:r>
            <a:endParaRPr lang="ru-RU" sz="2400" b="1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179388" y="32131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/>
              <a:t>2</a:t>
            </a:r>
            <a:endParaRPr lang="ru-RU" sz="2400" b="1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179388" y="455612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/>
              <a:t>3</a:t>
            </a:r>
            <a:endParaRPr lang="ru-RU" sz="2400" b="1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179388" y="57800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/>
              <a:t>4</a:t>
            </a:r>
            <a:endParaRPr lang="ru-RU" sz="2400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618B7C5-35FE-4AAE-9646-5D954D719B46}" type="slidenum">
              <a:rPr lang="ru-RU"/>
              <a:pPr>
                <a:defRPr/>
              </a:pPr>
              <a:t>30</a:t>
            </a:fld>
            <a:endParaRPr lang="ru-RU"/>
          </a:p>
        </p:txBody>
      </p:sp>
      <p:sp>
        <p:nvSpPr>
          <p:cNvPr id="37891" name="Текст 3"/>
          <p:cNvSpPr>
            <a:spLocks noGrp="1"/>
          </p:cNvSpPr>
          <p:nvPr>
            <p:ph type="body" idx="2"/>
          </p:nvPr>
        </p:nvSpPr>
        <p:spPr>
          <a:xfrm>
            <a:off x="250825" y="1752600"/>
            <a:ext cx="2665413" cy="4845050"/>
          </a:xfrm>
          <a:ln>
            <a:headEnd/>
            <a:tailEnd/>
          </a:ln>
        </p:spPr>
        <p:txBody>
          <a:bodyPr/>
          <a:lstStyle/>
          <a:p>
            <a:pPr algn="r" eaLnBrk="1" hangingPunct="1"/>
            <a:r>
              <a:rPr lang="uk-UA" altLang="ru-RU" sz="2000" b="1" smtClean="0">
                <a:solidFill>
                  <a:srgbClr val="FFFFFF"/>
                </a:solidFill>
              </a:rPr>
              <a:t>Чи може позачергово атестуватися педагогічний працівник, якому за результатами попередньої атестації присвоєно кваліфікаційну категорію “спеціаліст вищої категорії” та педагогічне звання “вчитель-методист”?</a:t>
            </a:r>
            <a:endParaRPr lang="ru-RU" altLang="ru-RU" sz="2000" b="1" smtClean="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 випадки атестації педагогічних працівників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893" name="Picture 2" descr="D:\картинки атестаціяя\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81300"/>
            <a:ext cx="4418012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84332E5-B8A3-455D-90D0-E75403B6A67F}" type="slidenum">
              <a:rPr lang="ru-RU"/>
              <a:pPr>
                <a:defRPr/>
              </a:pPr>
              <a:t>31</a:t>
            </a:fld>
            <a:endParaRPr lang="ru-RU"/>
          </a:p>
        </p:txBody>
      </p:sp>
      <p:sp>
        <p:nvSpPr>
          <p:cNvPr id="38915" name="Текст 3"/>
          <p:cNvSpPr>
            <a:spLocks noGrp="1"/>
          </p:cNvSpPr>
          <p:nvPr>
            <p:ph type="body" idx="2"/>
          </p:nvPr>
        </p:nvSpPr>
        <p:spPr>
          <a:xfrm>
            <a:off x="250825" y="1752600"/>
            <a:ext cx="2665413" cy="4845050"/>
          </a:xfrm>
          <a:ln>
            <a:headEnd/>
            <a:tailEnd/>
          </a:ln>
        </p:spPr>
        <p:txBody>
          <a:bodyPr/>
          <a:lstStyle/>
          <a:p>
            <a:pPr algn="r" eaLnBrk="1" hangingPunct="1"/>
            <a:r>
              <a:rPr lang="uk-UA" altLang="ru-RU" sz="2000" b="1" smtClean="0">
                <a:solidFill>
                  <a:srgbClr val="FFFFFF"/>
                </a:solidFill>
              </a:rPr>
              <a:t>Чи може позачергово атестуватися педагогічний працівник, якому за результатами попередньої атестації присвоєно кваліфікаційну категорію “спеціаліст вищої категорії” та педагогічне звання “вчитель-методист”?</a:t>
            </a:r>
            <a:endParaRPr lang="ru-RU" altLang="ru-RU" sz="2000" b="1" smtClean="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 випадки атестації педагогічних працівників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17" name="Текст 3"/>
          <p:cNvSpPr txBox="1">
            <a:spLocks/>
          </p:cNvSpPr>
          <p:nvPr/>
        </p:nvSpPr>
        <p:spPr bwMode="auto">
          <a:xfrm>
            <a:off x="3132138" y="1773238"/>
            <a:ext cx="5761037" cy="484505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ru-RU" sz="2400" b="1">
                <a:latin typeface="Times New Roman" pitchFamily="18" charset="0"/>
              </a:rPr>
              <a:t>	</a:t>
            </a:r>
            <a:r>
              <a:rPr lang="uk-UA" altLang="ru-RU" sz="2300" b="1">
                <a:latin typeface="Times New Roman" pitchFamily="18" charset="0"/>
              </a:rPr>
              <a:t>Залежно від обставин (п. 1.9 Типового положення): “Позачергова атестація  проводиться за заявою працівника з метою підвищення кваліфікаційної категорії (тарифного розряду) або за поданням керівника, педагогічної ради навчального закладу чи відповідного органу управління освітою з метою присвоєння працівнику кваліфікаційної категорії, педагогічного звання та у разі зниження ним рівня професійної діяльності”. </a:t>
            </a:r>
            <a:endParaRPr lang="ru-RU" altLang="ru-RU" sz="23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E7B05D2-0B23-45A4-88A9-F8970AD41AB5}" type="slidenum">
              <a:rPr lang="ru-RU"/>
              <a:pPr>
                <a:defRPr/>
              </a:pPr>
              <a:t>32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0825" y="3860800"/>
            <a:ext cx="1368425" cy="739775"/>
          </a:xfrm>
          <a:ln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ru-RU" sz="2200" b="1" smtClean="0">
                <a:solidFill>
                  <a:schemeClr val="tx1"/>
                </a:solidFill>
              </a:rPr>
              <a:t>До 10 жовтня</a:t>
            </a:r>
            <a:endParaRPr lang="ru-RU" altLang="ru-RU" sz="2200" b="1" smtClean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Установіть відповідність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 датами та змістом дій: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 bwMode="auto">
          <a:xfrm>
            <a:off x="250825" y="5784850"/>
            <a:ext cx="1368425" cy="73977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uk-UA" altLang="ru-RU" sz="2200" b="1">
                <a:latin typeface="Times New Roman" pitchFamily="18" charset="0"/>
              </a:rPr>
              <a:t>До 20 </a:t>
            </a:r>
          </a:p>
          <a:p>
            <a:pPr algn="ctr" eaLnBrk="1" hangingPunct="1">
              <a:lnSpc>
                <a:spcPct val="70000"/>
              </a:lnSpc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uk-UA" altLang="ru-RU" sz="2200" b="1">
                <a:latin typeface="Times New Roman" pitchFamily="18" charset="0"/>
              </a:rPr>
              <a:t>жовтня</a:t>
            </a:r>
            <a:endParaRPr lang="ru-RU" altLang="ru-RU" sz="2200" b="1">
              <a:latin typeface="Times New Roman" pitchFamily="18" charset="0"/>
            </a:endParaRPr>
          </a:p>
        </p:txBody>
      </p:sp>
      <p:sp>
        <p:nvSpPr>
          <p:cNvPr id="17" name="Текст 3"/>
          <p:cNvSpPr txBox="1">
            <a:spLocks/>
          </p:cNvSpPr>
          <p:nvPr/>
        </p:nvSpPr>
        <p:spPr bwMode="auto">
          <a:xfrm>
            <a:off x="250825" y="1897063"/>
            <a:ext cx="1368425" cy="73977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uk-UA" altLang="ru-RU" sz="2200" b="1">
                <a:latin typeface="Times New Roman" pitchFamily="18" charset="0"/>
              </a:rPr>
              <a:t>До 20 </a:t>
            </a:r>
          </a:p>
          <a:p>
            <a:pPr algn="ctr" eaLnBrk="1" hangingPunct="1">
              <a:lnSpc>
                <a:spcPct val="70000"/>
              </a:lnSpc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uk-UA" altLang="ru-RU" sz="2200" b="1">
                <a:latin typeface="Times New Roman" pitchFamily="18" charset="0"/>
              </a:rPr>
              <a:t>вересня</a:t>
            </a:r>
            <a:endParaRPr lang="ru-RU" altLang="ru-RU" sz="2200" b="1">
              <a:latin typeface="Times New Roman" pitchFamily="18" charset="0"/>
            </a:endParaRPr>
          </a:p>
        </p:txBody>
      </p:sp>
      <p:sp>
        <p:nvSpPr>
          <p:cNvPr id="24" name="Текст 3"/>
          <p:cNvSpPr txBox="1">
            <a:spLocks/>
          </p:cNvSpPr>
          <p:nvPr/>
        </p:nvSpPr>
        <p:spPr bwMode="auto">
          <a:xfrm>
            <a:off x="1835150" y="5137150"/>
            <a:ext cx="7058025" cy="138747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70000"/>
              </a:lnSpc>
              <a:buClr>
                <a:schemeClr val="accent2"/>
              </a:buClr>
              <a:buSzPct val="60000"/>
            </a:pPr>
            <a:r>
              <a:rPr lang="ru-RU" altLang="ru-RU" sz="2400" b="1">
                <a:latin typeface="Times New Roman" pitchFamily="18" charset="0"/>
              </a:rPr>
              <a:t>	</a:t>
            </a:r>
            <a:r>
              <a:rPr lang="ru-RU" altLang="ru-RU" sz="2300" b="1">
                <a:latin typeface="Times New Roman" pitchFamily="18" charset="0"/>
              </a:rPr>
              <a:t>Для організації та проведення атестації педпрацівників у навчальних та інших закладах, органах управління освітою створюються АК  І, ІІ і ІІІ рівнів (п. 2.1 Типового положення)</a:t>
            </a:r>
            <a:endParaRPr lang="ru-RU" altLang="ru-RU" sz="23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5" name="Текст 3"/>
          <p:cNvSpPr txBox="1">
            <a:spLocks/>
          </p:cNvSpPr>
          <p:nvPr/>
        </p:nvSpPr>
        <p:spPr bwMode="auto">
          <a:xfrm>
            <a:off x="1835150" y="3573463"/>
            <a:ext cx="7058025" cy="136842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70000"/>
              </a:lnSpc>
              <a:buClr>
                <a:schemeClr val="accent2"/>
              </a:buClr>
              <a:buSzPct val="60000"/>
            </a:pPr>
            <a:r>
              <a:rPr lang="uk-UA" altLang="ru-RU" sz="2400" b="1">
                <a:latin typeface="Times New Roman" pitchFamily="18" charset="0"/>
              </a:rPr>
              <a:t>	АК затверджує списки педагогічних працівників, які атестуються, графік роботи АК, приймає рішення щодо перенесення строку чергової атестації (п. 3.2 Типового положення)</a:t>
            </a:r>
            <a:endParaRPr lang="ru-RU" altLang="ru-RU" sz="24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6" name="Текст 3"/>
          <p:cNvSpPr txBox="1">
            <a:spLocks/>
          </p:cNvSpPr>
          <p:nvPr/>
        </p:nvSpPr>
        <p:spPr bwMode="auto">
          <a:xfrm>
            <a:off x="1835150" y="1916113"/>
            <a:ext cx="7058025" cy="136842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</a:pPr>
            <a:r>
              <a:rPr lang="ru-RU" altLang="ru-RU" sz="2400" b="1">
                <a:latin typeface="Times New Roman" pitchFamily="18" charset="0"/>
              </a:rPr>
              <a:t>	Керівники закладів подають до відповідних АК списки педагогічних працівників, які підлягають черговій атестації (п. 3.1 Типового положення)</a:t>
            </a:r>
            <a:endParaRPr lang="ru-RU" altLang="ru-RU" sz="24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684213" y="2789238"/>
            <a:ext cx="484187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684213" y="4724400"/>
            <a:ext cx="484187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F9559B4-EF14-4E5A-812D-DF002E21A064}" type="slidenum">
              <a:rPr lang="ru-RU"/>
              <a:pPr>
                <a:defRPr/>
              </a:pPr>
              <a:t>33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0825" y="3860800"/>
            <a:ext cx="1368425" cy="739775"/>
          </a:xfrm>
          <a:ln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ru-RU" sz="2200" b="1" smtClean="0">
                <a:solidFill>
                  <a:schemeClr val="tx1"/>
                </a:solidFill>
              </a:rPr>
              <a:t>До 15 березня</a:t>
            </a:r>
            <a:endParaRPr lang="ru-RU" altLang="ru-RU" sz="2200" b="1" smtClean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Установіть відповідність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 датами та змістом дій: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 bwMode="auto">
          <a:xfrm>
            <a:off x="250825" y="5784850"/>
            <a:ext cx="1368425" cy="73977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uk-UA" altLang="ru-RU" sz="2200" b="1">
                <a:latin typeface="Times New Roman" pitchFamily="18" charset="0"/>
              </a:rPr>
              <a:t>До 1 квітня</a:t>
            </a:r>
            <a:endParaRPr lang="ru-RU" altLang="ru-RU" sz="2200" b="1">
              <a:latin typeface="Times New Roman" pitchFamily="18" charset="0"/>
            </a:endParaRPr>
          </a:p>
        </p:txBody>
      </p:sp>
      <p:sp>
        <p:nvSpPr>
          <p:cNvPr id="17" name="Текст 3"/>
          <p:cNvSpPr txBox="1">
            <a:spLocks/>
          </p:cNvSpPr>
          <p:nvPr/>
        </p:nvSpPr>
        <p:spPr bwMode="auto">
          <a:xfrm>
            <a:off x="250825" y="1897063"/>
            <a:ext cx="1368425" cy="73977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uk-UA" altLang="ru-RU" sz="2200" b="1">
                <a:latin typeface="Times New Roman" pitchFamily="18" charset="0"/>
              </a:rPr>
              <a:t>До 1 березня</a:t>
            </a:r>
            <a:endParaRPr lang="ru-RU" altLang="ru-RU" sz="2200" b="1">
              <a:latin typeface="Times New Roman" pitchFamily="18" charset="0"/>
            </a:endParaRPr>
          </a:p>
        </p:txBody>
      </p:sp>
      <p:sp>
        <p:nvSpPr>
          <p:cNvPr id="24" name="Текст 3"/>
          <p:cNvSpPr txBox="1">
            <a:spLocks/>
          </p:cNvSpPr>
          <p:nvPr/>
        </p:nvSpPr>
        <p:spPr bwMode="auto">
          <a:xfrm>
            <a:off x="1835150" y="5137150"/>
            <a:ext cx="7058025" cy="138747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70000"/>
              </a:lnSpc>
              <a:buClr>
                <a:schemeClr val="accent2"/>
              </a:buClr>
              <a:buSzPct val="60000"/>
            </a:pPr>
            <a:r>
              <a:rPr lang="ru-RU" altLang="ru-RU" sz="2400" b="1">
                <a:latin typeface="Times New Roman" pitchFamily="18" charset="0"/>
              </a:rPr>
              <a:t>	</a:t>
            </a:r>
            <a:r>
              <a:rPr lang="ru-RU" altLang="ru-RU" sz="2300" b="1">
                <a:latin typeface="Times New Roman" pitchFamily="18" charset="0"/>
              </a:rPr>
              <a:t> Керівник закладу подає до атестаційної комісії характеристику діяльності педагогічного працівника в міжатестаційний період (п. 3.5 Типового положення)</a:t>
            </a:r>
            <a:endParaRPr lang="ru-RU" altLang="ru-RU" sz="23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5" name="Текст 3"/>
          <p:cNvSpPr txBox="1">
            <a:spLocks/>
          </p:cNvSpPr>
          <p:nvPr/>
        </p:nvSpPr>
        <p:spPr bwMode="auto">
          <a:xfrm>
            <a:off x="1835150" y="3500438"/>
            <a:ext cx="7058025" cy="136842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70000"/>
              </a:lnSpc>
              <a:buClr>
                <a:schemeClr val="accent2"/>
              </a:buClr>
              <a:buSzPct val="60000"/>
            </a:pPr>
            <a:r>
              <a:rPr lang="uk-UA" altLang="ru-RU" sz="2400" b="1">
                <a:latin typeface="Times New Roman" pitchFamily="18" charset="0"/>
              </a:rPr>
              <a:t>	 Здійснюється атестація педагогічних працівників атестаційною комісією І рівня </a:t>
            </a:r>
          </a:p>
          <a:p>
            <a:pPr algn="just" eaLnBrk="1" hangingPunct="1">
              <a:lnSpc>
                <a:spcPct val="70000"/>
              </a:lnSpc>
              <a:buClr>
                <a:schemeClr val="accent2"/>
              </a:buClr>
              <a:buSzPct val="60000"/>
            </a:pPr>
            <a:r>
              <a:rPr lang="uk-UA" altLang="ru-RU" sz="2400" b="1">
                <a:latin typeface="Times New Roman" pitchFamily="18" charset="0"/>
              </a:rPr>
              <a:t>(п. 3.8 Типового положення)</a:t>
            </a:r>
            <a:endParaRPr lang="ru-RU" altLang="ru-RU" sz="24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6" name="Текст 3"/>
          <p:cNvSpPr txBox="1">
            <a:spLocks/>
          </p:cNvSpPr>
          <p:nvPr/>
        </p:nvSpPr>
        <p:spPr bwMode="auto">
          <a:xfrm>
            <a:off x="1835150" y="1916113"/>
            <a:ext cx="7058025" cy="1368425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miter lim="800000"/>
            <a:headEnd/>
            <a:tailEnd/>
          </a:ln>
        </p:spPr>
        <p:txBody>
          <a:bodyPr lIns="137160" tIns="182880" rIns="137160" bIns="9144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</a:pPr>
            <a:r>
              <a:rPr lang="ru-RU" altLang="ru-RU" sz="2400" b="1">
                <a:latin typeface="Times New Roman" pitchFamily="18" charset="0"/>
              </a:rPr>
              <a:t>	 Атестаційна комісія відповідно до затвердженого графіка роботи вивчає педагогічну діяльність осіб, які атестуються (п. 3.3 Типового положення)</a:t>
            </a:r>
            <a:endParaRPr lang="ru-RU" altLang="ru-RU" sz="24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684213" y="2789238"/>
            <a:ext cx="484187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684213" y="4724400"/>
            <a:ext cx="484187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F8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F8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F8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F8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088" y="3068638"/>
            <a:ext cx="7489825" cy="3455987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/>
              <a:t>	</a:t>
            </a:r>
            <a:r>
              <a:rPr lang="uk-UA" sz="4000" b="1" i="1" dirty="0" smtClean="0"/>
              <a:t>Позачергова атестація з метою підвищення кваліфікаційної категорії може проводитися не раніш як через три роки після присвоєння попередньої (1.9).</a:t>
            </a:r>
            <a:endParaRPr lang="ru-RU" sz="4000" b="1" i="1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Атестація: міф чи реальність?</a:t>
            </a:r>
            <a:endParaRPr lang="ru-RU" b="1" dirty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5F6D86-92AD-4B68-B101-44FB8CD5605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ru-RU"/>
          </a:p>
        </p:txBody>
      </p:sp>
      <p:sp>
        <p:nvSpPr>
          <p:cNvPr id="5" name="Багетная рамка 4"/>
          <p:cNvSpPr/>
          <p:nvPr/>
        </p:nvSpPr>
        <p:spPr>
          <a:xfrm>
            <a:off x="1042988" y="549275"/>
            <a:ext cx="3168650" cy="863600"/>
          </a:xfrm>
          <a:prstGeom prst="bevel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/>
              <a:t>МІФ</a:t>
            </a:r>
            <a:endParaRPr lang="ru-RU" sz="3600" b="1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4787900" y="549275"/>
            <a:ext cx="3240088" cy="863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/>
              <a:t>РЕАЛЬНІСТЬ</a:t>
            </a:r>
            <a:endParaRPr lang="ru-RU" sz="3200" b="1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4356100" y="115888"/>
            <a:ext cx="914400" cy="914400"/>
          </a:xfrm>
          <a:prstGeom prst="smileyFac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539750" y="188913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403350" y="5445125"/>
            <a:ext cx="1152525" cy="3603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20611923">
            <a:off x="1275010" y="5003154"/>
            <a:ext cx="105670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rgbClr val="FF0000"/>
                </a:solidFill>
                <a:latin typeface="+mn-lt"/>
              </a:rPr>
              <a:t>два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Текст 2"/>
          <p:cNvSpPr>
            <a:spLocks noGrp="1"/>
          </p:cNvSpPr>
          <p:nvPr>
            <p:ph type="body" idx="1"/>
          </p:nvPr>
        </p:nvSpPr>
        <p:spPr>
          <a:xfrm>
            <a:off x="827088" y="3068638"/>
            <a:ext cx="7489825" cy="345598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uk-UA" altLang="ru-RU" smtClean="0"/>
              <a:t>	</a:t>
            </a:r>
            <a:r>
              <a:rPr lang="uk-UA" altLang="ru-RU" sz="4000" smtClean="0"/>
              <a:t> </a:t>
            </a:r>
            <a:r>
              <a:rPr lang="ru-RU" altLang="ru-RU" sz="4000" b="1" i="1" smtClean="0"/>
              <a:t>Атестаційні комісії усіх рівнів створюються на один рік до формування нового складу атестаційної комісії (2.8). </a:t>
            </a:r>
            <a:endParaRPr lang="ru-RU" altLang="ru-RU" b="1" i="1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Атестація: міф чи реальність?</a:t>
            </a:r>
            <a:endParaRPr lang="ru-RU" b="1" dirty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47189D-6999-4CDF-B424-D2D55B1E58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ru-RU"/>
          </a:p>
        </p:txBody>
      </p:sp>
      <p:sp>
        <p:nvSpPr>
          <p:cNvPr id="5" name="Багетная рамка 4"/>
          <p:cNvSpPr/>
          <p:nvPr/>
        </p:nvSpPr>
        <p:spPr>
          <a:xfrm>
            <a:off x="1042988" y="549275"/>
            <a:ext cx="3168650" cy="863600"/>
          </a:xfrm>
          <a:prstGeom prst="bevel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/>
              <a:t>МІФ</a:t>
            </a:r>
            <a:endParaRPr lang="ru-RU" sz="3600" b="1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4787900" y="549275"/>
            <a:ext cx="3240088" cy="863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/>
              <a:t>РЕАЛЬНІСТЬ</a:t>
            </a:r>
            <a:endParaRPr lang="ru-RU" sz="3200" b="1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4356100" y="115888"/>
            <a:ext cx="914400" cy="914400"/>
          </a:xfrm>
          <a:prstGeom prst="smileyFac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539750" y="188913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088" y="3068638"/>
            <a:ext cx="7489825" cy="3455987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/>
              <a:t>	</a:t>
            </a:r>
            <a:r>
              <a:rPr lang="uk-UA" sz="4000" dirty="0" smtClean="0"/>
              <a:t> </a:t>
            </a:r>
            <a:r>
              <a:rPr lang="uk-UA" sz="4000" b="1" i="1" dirty="0" smtClean="0"/>
              <a:t>Якщо кількість педагогічних працівників закладу становить менш як 15 осіб, їх атестація проводиться АК І рівня, визначеними відповідним органом управління освітою, або АК ІІ рівня </a:t>
            </a:r>
            <a:r>
              <a:rPr lang="ru-RU" sz="4000" b="1" i="1" dirty="0" smtClean="0"/>
              <a:t>(2.10). </a:t>
            </a:r>
            <a:endParaRPr lang="ru-RU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Атестація: міф чи реальність?</a:t>
            </a:r>
            <a:endParaRPr lang="ru-RU" b="1" dirty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D5B579-E517-401B-BEB8-0B489023CD7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ru-RU"/>
          </a:p>
        </p:txBody>
      </p:sp>
      <p:sp>
        <p:nvSpPr>
          <p:cNvPr id="5" name="Багетная рамка 4"/>
          <p:cNvSpPr/>
          <p:nvPr/>
        </p:nvSpPr>
        <p:spPr>
          <a:xfrm>
            <a:off x="1042988" y="549275"/>
            <a:ext cx="3168650" cy="863600"/>
          </a:xfrm>
          <a:prstGeom prst="bevel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/>
              <a:t>МІФ</a:t>
            </a:r>
            <a:endParaRPr lang="ru-RU" sz="3600" b="1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4787900" y="549275"/>
            <a:ext cx="3240088" cy="863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/>
              <a:t>РЕАЛЬНІСТЬ</a:t>
            </a:r>
            <a:endParaRPr lang="ru-RU" sz="3200" b="1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4356100" y="115888"/>
            <a:ext cx="914400" cy="914400"/>
          </a:xfrm>
          <a:prstGeom prst="smileyFac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539750" y="188913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Текст 2"/>
          <p:cNvSpPr>
            <a:spLocks noGrp="1"/>
          </p:cNvSpPr>
          <p:nvPr>
            <p:ph type="body" idx="1"/>
          </p:nvPr>
        </p:nvSpPr>
        <p:spPr>
          <a:xfrm>
            <a:off x="827088" y="3068638"/>
            <a:ext cx="7489825" cy="345598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uk-UA" altLang="ru-RU" smtClean="0"/>
              <a:t>	</a:t>
            </a:r>
            <a:r>
              <a:rPr lang="uk-UA" altLang="ru-RU" sz="4000" smtClean="0"/>
              <a:t> </a:t>
            </a:r>
            <a:r>
              <a:rPr lang="uk-UA" altLang="ru-RU" sz="4000" b="1" i="1" smtClean="0"/>
              <a:t>Кількість членів атестаційної комісії не може бути меншою трьох осіб (2.6).</a:t>
            </a:r>
            <a:endParaRPr lang="ru-RU" altLang="ru-RU" b="1" i="1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Атестація: міф чи реальність?</a:t>
            </a:r>
            <a:endParaRPr lang="ru-RU" b="1" dirty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5C925-0F45-4B58-80A8-D0F9D57142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ru-RU"/>
          </a:p>
        </p:txBody>
      </p:sp>
      <p:sp>
        <p:nvSpPr>
          <p:cNvPr id="5" name="Багетная рамка 4"/>
          <p:cNvSpPr/>
          <p:nvPr/>
        </p:nvSpPr>
        <p:spPr>
          <a:xfrm>
            <a:off x="1042988" y="549275"/>
            <a:ext cx="3168650" cy="863600"/>
          </a:xfrm>
          <a:prstGeom prst="bevel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/>
              <a:t>МІФ</a:t>
            </a:r>
            <a:endParaRPr lang="ru-RU" sz="3600" b="1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4787900" y="549275"/>
            <a:ext cx="3240088" cy="863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/>
              <a:t>РЕАЛЬНІСТЬ</a:t>
            </a:r>
            <a:endParaRPr lang="ru-RU" sz="3200" b="1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4356100" y="115888"/>
            <a:ext cx="914400" cy="914400"/>
          </a:xfrm>
          <a:prstGeom prst="smileyFac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539750" y="188913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4356100" y="4581525"/>
            <a:ext cx="1439863" cy="3603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20688285">
            <a:off x="4140728" y="4129938"/>
            <a:ext cx="160492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п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’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яти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213100"/>
            <a:ext cx="8280400" cy="2520950"/>
          </a:xfrm>
        </p:spPr>
        <p:txBody>
          <a:bodyPr/>
          <a:lstStyle/>
          <a:p>
            <a:pPr algn="ctr"/>
            <a:r>
              <a:rPr lang="uk-UA" altLang="ru-RU" sz="8800" b="1" smtClean="0"/>
              <a:t>Дякую </a:t>
            </a:r>
            <a:br>
              <a:rPr lang="uk-UA" altLang="ru-RU" sz="8800" b="1" smtClean="0"/>
            </a:br>
            <a:r>
              <a:rPr lang="uk-UA" altLang="ru-RU" sz="8800" b="1" smtClean="0"/>
              <a:t>за увагу!</a:t>
            </a:r>
            <a:endParaRPr lang="ru-RU" altLang="ru-RU" sz="8800" b="1" smtClean="0"/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333375"/>
            <a:ext cx="574675" cy="619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ABD32-5B19-4B41-9565-02E04299DD2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6375" y="333375"/>
            <a:ext cx="7056438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uk-UA" sz="36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Внутрішньошкільний</a:t>
            </a:r>
            <a:r>
              <a:rPr lang="uk-UA" sz="36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контроль за професійною діяльністю </a:t>
            </a:r>
          </a:p>
          <a:p>
            <a:pPr algn="ctr">
              <a:defRPr/>
            </a:pPr>
            <a:r>
              <a:rPr lang="uk-UA" sz="36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педпрацівників </a:t>
            </a:r>
          </a:p>
          <a:p>
            <a:pPr algn="ctr">
              <a:defRPr/>
            </a:pPr>
            <a:r>
              <a:rPr lang="uk-UA" sz="36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є однією із важливих складових освітнього менеджменту, </a:t>
            </a:r>
          </a:p>
          <a:p>
            <a:pPr algn="ctr">
              <a:defRPr/>
            </a:pPr>
            <a:r>
              <a:rPr lang="uk-UA" sz="36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від правильної організації якого </a:t>
            </a:r>
          </a:p>
          <a:p>
            <a:pPr algn="ctr">
              <a:defRPr/>
            </a:pPr>
            <a:r>
              <a:rPr lang="uk-UA" sz="36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багато в чому залежить об'єктивність рішень атестаційної комісії школи. </a:t>
            </a:r>
            <a:endParaRPr lang="uk-UA" sz="3600" b="1" dirty="0">
              <a:latin typeface="+mj-lt"/>
            </a:endParaRPr>
          </a:p>
          <a:p>
            <a:pPr eaLnBrk="0" hangingPunct="0">
              <a:defRPr/>
            </a:pPr>
            <a:r>
              <a:rPr lang="uk-UA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Arial" pitchFamily="34" charset="0"/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2359025" y="5589588"/>
            <a:ext cx="6503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uk-UA" altLang="ru-RU" sz="2000" b="1" i="1">
                <a:latin typeface="Times New Roman" pitchFamily="18" charset="0"/>
              </a:rPr>
              <a:t>Із збірника О.Малишевої </a:t>
            </a:r>
          </a:p>
          <a:p>
            <a:pPr algn="r" eaLnBrk="1" hangingPunct="1"/>
            <a:r>
              <a:rPr lang="uk-UA" altLang="ru-RU" sz="2000" b="1" i="1">
                <a:latin typeface="Times New Roman" pitchFamily="18" charset="0"/>
              </a:rPr>
              <a:t>“Нові стандарти атестації педагогічних працівників” </a:t>
            </a:r>
            <a:endParaRPr lang="ru-RU" altLang="ru-RU" sz="2000" b="1" i="1">
              <a:latin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Нормативна база атестації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708275"/>
            <a:ext cx="8713787" cy="3889375"/>
          </a:xfrm>
        </p:spPr>
        <p:txBody>
          <a:bodyPr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Типове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положення</a:t>
            </a:r>
            <a:r>
              <a:rPr lang="ru-RU" sz="2400" b="1" dirty="0" smtClean="0">
                <a:solidFill>
                  <a:schemeClr val="tx1"/>
                </a:solidFill>
              </a:rPr>
              <a:t> про </a:t>
            </a:r>
            <a:r>
              <a:rPr lang="ru-RU" sz="2400" b="1" dirty="0" err="1" smtClean="0">
                <a:solidFill>
                  <a:schemeClr val="tx1"/>
                </a:solidFill>
              </a:rPr>
              <a:t>атестацію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педагогічних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працівників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</a:rPr>
              <a:t>затверджене</a:t>
            </a:r>
            <a:r>
              <a:rPr lang="ru-RU" sz="2400" b="1" dirty="0" smtClean="0">
                <a:solidFill>
                  <a:schemeClr val="tx1"/>
                </a:solidFill>
              </a:rPr>
              <a:t> Наказом </a:t>
            </a:r>
            <a:r>
              <a:rPr lang="ru-RU" sz="2400" b="1" dirty="0">
                <a:solidFill>
                  <a:schemeClr val="tx1"/>
                </a:solidFill>
              </a:rPr>
              <a:t>МОН </a:t>
            </a:r>
            <a:r>
              <a:rPr lang="ru-RU" sz="2400" b="1" dirty="0" err="1">
                <a:solidFill>
                  <a:schemeClr val="tx1"/>
                </a:solidFill>
              </a:rPr>
              <a:t>України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від</a:t>
            </a:r>
            <a:r>
              <a:rPr lang="ru-RU" sz="2400" b="1" dirty="0">
                <a:solidFill>
                  <a:schemeClr val="tx1"/>
                </a:solidFill>
              </a:rPr>
              <a:t> 06.10.2010 №</a:t>
            </a:r>
            <a:r>
              <a:rPr lang="ru-RU" sz="2400" b="1" dirty="0" smtClean="0">
                <a:solidFill>
                  <a:schemeClr val="tx1"/>
                </a:solidFill>
              </a:rPr>
              <a:t>930.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Зміни</a:t>
            </a:r>
            <a:r>
              <a:rPr lang="ru-RU" sz="2400" b="1" dirty="0" smtClean="0">
                <a:solidFill>
                  <a:schemeClr val="tx1"/>
                </a:solidFill>
              </a:rPr>
              <a:t> до Типового </a:t>
            </a:r>
            <a:r>
              <a:rPr lang="ru-RU" sz="2400" b="1" dirty="0" err="1" smtClean="0">
                <a:solidFill>
                  <a:schemeClr val="tx1"/>
                </a:solidFill>
              </a:rPr>
              <a:t>положення</a:t>
            </a:r>
            <a:r>
              <a:rPr lang="ru-RU" sz="2400" b="1" dirty="0" smtClean="0">
                <a:solidFill>
                  <a:schemeClr val="tx1"/>
                </a:solidFill>
              </a:rPr>
              <a:t> про </a:t>
            </a:r>
            <a:r>
              <a:rPr lang="ru-RU" sz="2400" b="1" dirty="0" err="1" smtClean="0">
                <a:solidFill>
                  <a:schemeClr val="tx1"/>
                </a:solidFill>
              </a:rPr>
              <a:t>атестацію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педагогічних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працівників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-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затверджені</a:t>
            </a:r>
            <a:r>
              <a:rPr lang="ru-RU" sz="2400" b="1" i="1" dirty="0" smtClean="0">
                <a:solidFill>
                  <a:schemeClr val="tx1"/>
                </a:solidFill>
              </a:rPr>
              <a:t> Наказом </a:t>
            </a:r>
            <a:r>
              <a:rPr lang="ru-RU" sz="2400" b="1" i="1" dirty="0" err="1">
                <a:solidFill>
                  <a:schemeClr val="tx1"/>
                </a:solidFill>
              </a:rPr>
              <a:t>МОНмолодьспорту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України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від</a:t>
            </a:r>
            <a:r>
              <a:rPr lang="ru-RU" sz="2400" b="1" i="1" dirty="0">
                <a:solidFill>
                  <a:schemeClr val="tx1"/>
                </a:solidFill>
              </a:rPr>
              <a:t> 20.12.2011     № </a:t>
            </a:r>
            <a:r>
              <a:rPr lang="ru-RU" sz="2400" b="1" i="1" dirty="0" smtClean="0">
                <a:solidFill>
                  <a:schemeClr val="tx1"/>
                </a:solidFill>
              </a:rPr>
              <a:t>1473</a:t>
            </a:r>
            <a:r>
              <a:rPr lang="ru-RU" sz="2400" b="1" dirty="0" smtClean="0">
                <a:solidFill>
                  <a:schemeClr val="tx1"/>
                </a:solidFill>
              </a:rPr>
              <a:t>;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-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затверджені</a:t>
            </a:r>
            <a:r>
              <a:rPr lang="ru-RU" sz="2400" b="1" i="1" dirty="0" smtClean="0">
                <a:solidFill>
                  <a:schemeClr val="tx1"/>
                </a:solidFill>
              </a:rPr>
              <a:t> Наказом </a:t>
            </a:r>
            <a:r>
              <a:rPr lang="ru-RU" sz="2400" b="1" i="1" dirty="0">
                <a:solidFill>
                  <a:schemeClr val="tx1"/>
                </a:solidFill>
              </a:rPr>
              <a:t>МОН </a:t>
            </a:r>
            <a:r>
              <a:rPr lang="ru-RU" sz="2400" b="1" i="1" dirty="0" err="1">
                <a:solidFill>
                  <a:schemeClr val="tx1"/>
                </a:solidFill>
              </a:rPr>
              <a:t>України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від</a:t>
            </a:r>
            <a:r>
              <a:rPr lang="ru-RU" sz="2400" b="1" i="1" dirty="0">
                <a:solidFill>
                  <a:schemeClr val="tx1"/>
                </a:solidFill>
              </a:rPr>
              <a:t> 08.08.2013 №</a:t>
            </a:r>
            <a:r>
              <a:rPr lang="ru-RU" sz="2400" b="1" i="1" dirty="0" smtClean="0">
                <a:solidFill>
                  <a:schemeClr val="tx1"/>
                </a:solidFill>
              </a:rPr>
              <a:t>1135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316" name="Прямоугольник 5"/>
          <p:cNvSpPr>
            <a:spLocks noChangeArrowheads="1"/>
          </p:cNvSpPr>
          <p:nvPr/>
        </p:nvSpPr>
        <p:spPr bwMode="auto">
          <a:xfrm>
            <a:off x="179388" y="333375"/>
            <a:ext cx="8713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uk-UA" altLang="ru-RU" sz="24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uk-UA" altLang="ru-RU" sz="2400" b="1">
                <a:latin typeface="Times New Roman" pitchFamily="18" charset="0"/>
              </a:rPr>
              <a:t>Наказ ДО ВМР №526 від 05.09.2014 “Про атестацію керівних кадрів та педагогічних працівників закладів і установ освіти м. Вінниці в 2014-2015 н.р.”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8436" name="Номер слайда 6"/>
          <p:cNvSpPr>
            <a:spLocks noGrp="1"/>
          </p:cNvSpPr>
          <p:nvPr>
            <p:ph type="sldNum" sz="quarter" idx="11"/>
          </p:nvPr>
        </p:nvSpPr>
        <p:spPr bwMode="auto">
          <a:xfrm>
            <a:off x="0" y="1773238"/>
            <a:ext cx="1295400" cy="7016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B3FEDB-85F9-402A-8229-4C53550971E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152525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ko-K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</a:t>
            </a:r>
            <a:r>
              <a:rPr lang="ru-RU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ko-K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altLang="ko-K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атестацію</a:t>
            </a:r>
            <a:r>
              <a:rPr lang="ru-RU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ko-K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педагогічних</a:t>
            </a:r>
            <a:r>
              <a:rPr lang="ru-RU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ko-K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працівників</a:t>
            </a:r>
            <a:r>
              <a:rPr lang="ru-RU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ko-K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Текст 2"/>
          <p:cNvSpPr>
            <a:spLocks noGrp="1"/>
          </p:cNvSpPr>
          <p:nvPr>
            <p:ph type="body" idx="2"/>
          </p:nvPr>
        </p:nvSpPr>
        <p:spPr>
          <a:xfrm>
            <a:off x="611188" y="3573463"/>
            <a:ext cx="1600200" cy="792162"/>
          </a:xfrm>
          <a:ln>
            <a:headEnd/>
            <a:tailEnd/>
          </a:ln>
        </p:spPr>
        <p:txBody>
          <a:bodyPr/>
          <a:lstStyle/>
          <a:p>
            <a:pPr algn="ctr" eaLnBrk="1" hangingPunct="1"/>
            <a:r>
              <a:rPr lang="uk-UA" altLang="ru-RU" sz="2800" b="1" smtClean="0">
                <a:solidFill>
                  <a:srgbClr val="FFFFFF"/>
                </a:solidFill>
              </a:rPr>
              <a:t>П.1.2</a:t>
            </a:r>
            <a:endParaRPr lang="ru-RU" altLang="ru-RU" sz="2800" b="1" smtClean="0">
              <a:solidFill>
                <a:srgbClr val="FFFFFF"/>
              </a:solidFill>
            </a:endParaRPr>
          </a:p>
        </p:txBody>
      </p:sp>
      <p:sp>
        <p:nvSpPr>
          <p:cNvPr id="14340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339975" y="1773238"/>
            <a:ext cx="6400800" cy="4718050"/>
          </a:xfrm>
        </p:spPr>
        <p:txBody>
          <a:bodyPr>
            <a:spAutoFit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ko-KR" sz="3200" smtClean="0">
                <a:solidFill>
                  <a:schemeClr val="tx2"/>
                </a:solidFill>
              </a:rPr>
              <a:t>	</a:t>
            </a:r>
            <a:r>
              <a:rPr lang="ru-RU" altLang="ko-KR" sz="3000" b="1" i="1" smtClean="0"/>
              <a:t>Атестація педагогічних працівників – це система заходів, спрямована на  всебічне комплексне оцінювання їх педагогічної  діяльності, за якою визначаються відповідність педагогічного працівника займаній посаді, рівень його кваліфікації, присвоюється кваліфікаційна категорія, педагогічне звання.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ko-KR" sz="1600" b="1" smtClean="0">
                <a:solidFill>
                  <a:schemeClr val="tx2"/>
                </a:solidFill>
              </a:rPr>
              <a:t/>
            </a:r>
            <a:br>
              <a:rPr lang="ru-RU" altLang="ko-KR" sz="1600" b="1" smtClean="0">
                <a:solidFill>
                  <a:schemeClr val="tx2"/>
                </a:solidFill>
              </a:rPr>
            </a:br>
            <a:endParaRPr lang="ru-RU" altLang="ru-RU" sz="1600" b="1" smtClean="0">
              <a:solidFill>
                <a:schemeClr val="tx2"/>
              </a:solidFill>
            </a:endParaRPr>
          </a:p>
        </p:txBody>
      </p:sp>
      <p:sp>
        <p:nvSpPr>
          <p:cNvPr id="19460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550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56EA27-3F3A-42F3-9CE3-B9F18E35294E}" type="slidenum">
              <a:rPr lang="ru-RU" sz="20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z="20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73050"/>
            <a:ext cx="8569325" cy="86995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атестаційної комісії І рівня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07950" y="1628775"/>
            <a:ext cx="8856663" cy="489585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defRPr/>
            </a:pPr>
            <a:r>
              <a:rPr lang="uk-UA" sz="2100" b="1" dirty="0" smtClean="0"/>
              <a:t>Атестувати педагогічних працівників на відповідність займаній посаді </a:t>
            </a:r>
            <a:r>
              <a:rPr lang="uk-UA" sz="2100" b="1" i="1" dirty="0" smtClean="0"/>
              <a:t>(п. 2.12)</a:t>
            </a:r>
            <a:endParaRPr lang="ru-RU" sz="2100" b="1" dirty="0" smtClean="0"/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uk-UA" sz="2100" b="1" dirty="0" smtClean="0"/>
              <a:t>Присвоювати кваліфікаційні категорії «спеціаліст», «</a:t>
            </a:r>
            <a:r>
              <a:rPr lang="uk-UA" sz="2100" b="1" dirty="0" err="1" smtClean="0"/>
              <a:t>спеціаліст</a:t>
            </a:r>
            <a:r>
              <a:rPr lang="uk-UA" sz="2100" b="1" dirty="0" smtClean="0"/>
              <a:t> другої категорії», «спеціаліст першої категорії» (атестувати на відповідність раніше присвоєним названим кваліфікаційним категоріям) </a:t>
            </a:r>
            <a:r>
              <a:rPr lang="uk-UA" sz="2100" b="1" i="1" dirty="0" smtClean="0"/>
              <a:t>(п. 2.12)</a:t>
            </a:r>
            <a:endParaRPr lang="ru-RU" sz="2100" b="1" dirty="0" smtClean="0"/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uk-UA" sz="2100" b="1" dirty="0" smtClean="0"/>
              <a:t>Порушувати клопотання перед атестаційною комісією вищого рівня про присвоєння педагогічним працівникам кваліфікаційної категорії «спеціаліст вищої категорії» (про відповідність раніше присвоєній кваліфікаційній категорії «спеціаліст вищої категорії») та про присвоєння педагогічних звань </a:t>
            </a:r>
            <a:r>
              <a:rPr lang="uk-UA" sz="2100" b="1" i="1" dirty="0" smtClean="0"/>
              <a:t>(п. 2.12)</a:t>
            </a:r>
            <a:endParaRPr lang="ru-RU" sz="2100" b="1" dirty="0" smtClean="0"/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uk-UA" sz="2100" b="1" dirty="0" smtClean="0"/>
              <a:t>Ухвалювати рішення про відповідність працівника займаній посаді за умови виконання ним заходів, визначених атестаційною комісією, у разі виявлення окремих недоліків у роботі педагогічного працівника, які не вплинули на якість навчально-виховного процесу </a:t>
            </a:r>
            <a:r>
              <a:rPr lang="uk-UA" sz="2100" b="1" i="1" dirty="0" smtClean="0"/>
              <a:t>(п. 3.12)</a:t>
            </a:r>
            <a:endParaRPr lang="ru-RU" sz="2100" b="1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AD5F25D-FA5D-4C2A-979D-2136754A831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73050"/>
            <a:ext cx="8569325" cy="86995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атестаційної комісії І рівня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(продовження)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07950" y="1628775"/>
            <a:ext cx="8856663" cy="496887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defRPr/>
            </a:pPr>
            <a:r>
              <a:rPr lang="uk-UA" sz="2200" b="1" dirty="0" smtClean="0"/>
              <a:t>Установлювати термін проведення повторної атестації педагогічних працівників, які атестовані на відповідність займаній посаді за умови виконання певних заходів, спрямованих на усунення виявлених недоліків </a:t>
            </a:r>
            <a:r>
              <a:rPr lang="uk-UA" sz="2200" b="1" i="1" dirty="0" smtClean="0"/>
              <a:t>(п. 6.2)</a:t>
            </a:r>
            <a:endParaRPr lang="ru-RU" sz="2200" b="1" dirty="0" smtClean="0"/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uk-UA" sz="2200" b="1" dirty="0" smtClean="0"/>
              <a:t>Ухвалювати рішення про невідповідність педагогічного працівника займаній посаді </a:t>
            </a:r>
            <a:r>
              <a:rPr lang="uk-UA" sz="2200" b="1" i="1" dirty="0" smtClean="0"/>
              <a:t>(п. 6.3)</a:t>
            </a:r>
            <a:endParaRPr lang="ru-RU" sz="2200" b="1" dirty="0" smtClean="0"/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uk-UA" sz="2200" b="1" dirty="0" smtClean="0"/>
              <a:t>Проводити повторну атестацію педагогічних працівників, які атестовані на відповідність займаній посаді за умови виконання певних заходів, з метою перевірки виконання визначених атестаційною комісією заходів та ухвалювати рішення про відповідність або невідповідність працівника займаній посаді </a:t>
            </a:r>
            <a:r>
              <a:rPr lang="uk-UA" sz="2200" b="1" i="1" dirty="0" smtClean="0"/>
              <a:t>(п. 6.2)</a:t>
            </a:r>
            <a:endParaRPr lang="ru-RU" sz="2200" b="1" dirty="0" smtClean="0"/>
          </a:p>
          <a:p>
            <a:pPr marL="0" indent="0" algn="just" eaLnBrk="1" hangingPunct="1">
              <a:spcBef>
                <a:spcPts val="0"/>
              </a:spcBef>
              <a:defRPr/>
            </a:pPr>
            <a:r>
              <a:rPr lang="uk-UA" sz="2200" b="1" dirty="0" smtClean="0"/>
              <a:t>Створювати експертні групи для об’єктивного оцінювання професійної діяльності педагогічних працівників </a:t>
            </a:r>
            <a:r>
              <a:rPr lang="uk-UA" sz="2200" b="1" i="1" dirty="0" smtClean="0"/>
              <a:t>(п. 2.15)</a:t>
            </a:r>
            <a:endParaRPr lang="ru-RU" sz="2200" b="1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ED35FE0-8F2F-40C2-9DC7-55FEF08743D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23850" y="273050"/>
            <a:ext cx="8640763" cy="869950"/>
          </a:xfrm>
        </p:spPr>
        <p:txBody>
          <a:bodyPr/>
          <a:lstStyle/>
          <a:p>
            <a:pPr algn="ctr" eaLnBrk="1" hangingPunct="1"/>
            <a:r>
              <a:rPr lang="uk-UA" altLang="ru-RU" sz="3600" b="1" smtClean="0"/>
              <a:t>Атестаційна комісія І рівня зобов'язана </a:t>
            </a:r>
            <a:endParaRPr lang="ru-RU" altLang="ru-RU" sz="3600" b="1" smtClean="0"/>
          </a:p>
        </p:txBody>
      </p:sp>
      <p:sp>
        <p:nvSpPr>
          <p:cNvPr id="17411" name="Содержимое 3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12175" cy="5040312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</a:pPr>
            <a:r>
              <a:rPr lang="uk-UA" altLang="ru-RU" sz="2200" b="1" smtClean="0"/>
              <a:t>До 20 жовтня затвердити список педагогічних працівників, які атестуються, та графік роботи атестаційної комісії; ухвалити рішення щодо перенесення терміну чергової атестації певних працівників (якщо є відповідні заяви) </a:t>
            </a:r>
            <a:r>
              <a:rPr lang="uk-UA" altLang="ru-RU" sz="2200" b="1" i="1" smtClean="0"/>
              <a:t>(п. 3.2)</a:t>
            </a:r>
            <a:endParaRPr lang="ru-RU" altLang="ru-RU" sz="2200" b="1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uk-UA" altLang="ru-RU" sz="2200" b="1" smtClean="0"/>
              <a:t>Ознайомити працівників, які атестуються, з графіком проведення атестації (під підпис) </a:t>
            </a:r>
            <a:r>
              <a:rPr lang="uk-UA" altLang="ru-RU" sz="2200" b="1" i="1" smtClean="0"/>
              <a:t>(п. 3.2)</a:t>
            </a:r>
            <a:endParaRPr lang="ru-RU" altLang="ru-RU" sz="2200" b="1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uk-UA" altLang="ru-RU" sz="2200" b="1" smtClean="0"/>
              <a:t>До 15 березня відповідно до затвердженого графіка вивчити педагогічну діяльність осіб, які атестуються, шляхом відвідування уроків та позаурочних заходів педагогічних працівників, які атестуються, вивчення рівня навчальних досягнень учнів з відповідних предметів; ознайомлення з даними про участь педагогічних працівників у роботі методичних об’єднань, фахових конкурсах та інших заходах, пов’язаних з організацією навчально-виховної роботи, тощо </a:t>
            </a:r>
            <a:r>
              <a:rPr lang="uk-UA" altLang="ru-RU" sz="2200" b="1" i="1" smtClean="0"/>
              <a:t>(п. 3.3)</a:t>
            </a:r>
            <a:endParaRPr lang="ru-RU" altLang="ru-RU" sz="2200" b="1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B862EBE-BA01-424A-8873-26AE929F4A3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blinds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1952</TotalTime>
  <Words>1987</Words>
  <Application>Microsoft Office PowerPoint</Application>
  <PresentationFormat>Экран (4:3)</PresentationFormat>
  <Paragraphs>268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Times New Roman</vt:lpstr>
      <vt:lpstr>Wingdings</vt:lpstr>
      <vt:lpstr>Wingdings 2</vt:lpstr>
      <vt:lpstr>Calibri</vt:lpstr>
      <vt:lpstr>Обычная</vt:lpstr>
      <vt:lpstr>Презентация PowerPoint</vt:lpstr>
      <vt:lpstr>Мета семінару</vt:lpstr>
      <vt:lpstr>План роботи</vt:lpstr>
      <vt:lpstr>Презентация PowerPoint</vt:lpstr>
      <vt:lpstr>Нормативна база атестації</vt:lpstr>
      <vt:lpstr>Типове положення про атестацію  педагогічних працівників України</vt:lpstr>
      <vt:lpstr>Права атестаційної комісії І рівня</vt:lpstr>
      <vt:lpstr>Права атестаційної комісії І рівня (продовження)</vt:lpstr>
      <vt:lpstr>Атестаційна комісія І рівня зобов'язана </vt:lpstr>
      <vt:lpstr>Атестаційна комісія І рівня зобов'язана </vt:lpstr>
      <vt:lpstr>Етапи атестаційного періоду</vt:lpstr>
      <vt:lpstr>Етапи атестаційного періоду</vt:lpstr>
      <vt:lpstr>Етапи атестаційного періоду</vt:lpstr>
      <vt:lpstr>Алгоритм дій АК І рівня</vt:lpstr>
      <vt:lpstr>Алгоритм дій АК І рівня</vt:lpstr>
      <vt:lpstr>Алгоритм дій АК І рівня</vt:lpstr>
      <vt:lpstr>Алгоритм дій АК І рівня</vt:lpstr>
      <vt:lpstr>Алгоритм дій АК І рівня</vt:lpstr>
      <vt:lpstr>Алгоритм дій АК І рівня</vt:lpstr>
      <vt:lpstr>Можливі рішення АК І рівня</vt:lpstr>
      <vt:lpstr>Можливі рішення АК І рівня (продовження)</vt:lpstr>
      <vt:lpstr>Перелік атестаційних матеріалів</vt:lpstr>
      <vt:lpstr>Запитання - відповідь</vt:lpstr>
      <vt:lpstr>Особливі випадки атестації педагогічних працівників</vt:lpstr>
      <vt:lpstr>Особливі випадки атестації педагогічних працівників</vt:lpstr>
      <vt:lpstr>Особливі випадки атестації педагогічних працівників</vt:lpstr>
      <vt:lpstr>Особливі випадки атестації педагогічних працівників</vt:lpstr>
      <vt:lpstr>Особливі випадки атестації педагогічних працівників</vt:lpstr>
      <vt:lpstr>Особливі випадки атестації педагогічних працівників</vt:lpstr>
      <vt:lpstr>Особливі випадки атестації педагогічних працівників</vt:lpstr>
      <vt:lpstr>Особливі випадки атестації педагогічних працівників</vt:lpstr>
      <vt:lpstr>Установіть відповідність  між датами та змістом дій:</vt:lpstr>
      <vt:lpstr>Установіть відповідність  між датами та змістом дій:</vt:lpstr>
      <vt:lpstr>Атестація: міф чи реальність?</vt:lpstr>
      <vt:lpstr>Атестація: міф чи реальність?</vt:lpstr>
      <vt:lpstr>Атестація: міф чи реальність?</vt:lpstr>
      <vt:lpstr>Атестація: міф чи реальність?</vt:lpstr>
      <vt:lpstr>Дякую  за увагу!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159</cp:revision>
  <dcterms:created xsi:type="dcterms:W3CDTF">2015-02-04T10:00:19Z</dcterms:created>
  <dcterms:modified xsi:type="dcterms:W3CDTF">2015-02-13T08:29:41Z</dcterms:modified>
</cp:coreProperties>
</file>