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57" r:id="rId14"/>
    <p:sldId id="268" r:id="rId15"/>
    <p:sldId id="277" r:id="rId16"/>
    <p:sldId id="278" r:id="rId17"/>
    <p:sldId id="271" r:id="rId18"/>
    <p:sldId id="270" r:id="rId19"/>
    <p:sldId id="272" r:id="rId20"/>
    <p:sldId id="273" r:id="rId21"/>
    <p:sldId id="274" r:id="rId22"/>
    <p:sldId id="27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876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F38F3C6-1B2B-48CD-9870-BD277E44498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271E3C4-F28C-464A-AD17-363564DE97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F3C6-1B2B-48CD-9870-BD277E44498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E3C4-F28C-464A-AD17-363564DE97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F3C6-1B2B-48CD-9870-BD277E44498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E3C4-F28C-464A-AD17-363564DE97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F3C6-1B2B-48CD-9870-BD277E44498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E3C4-F28C-464A-AD17-363564DE97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F3C6-1B2B-48CD-9870-BD277E44498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E3C4-F28C-464A-AD17-363564DE97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F3C6-1B2B-48CD-9870-BD277E44498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E3C4-F28C-464A-AD17-363564DE97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38F3C6-1B2B-48CD-9870-BD277E44498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71E3C4-F28C-464A-AD17-363564DE97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F38F3C6-1B2B-48CD-9870-BD277E44498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271E3C4-F28C-464A-AD17-363564DE97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F3C6-1B2B-48CD-9870-BD277E44498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E3C4-F28C-464A-AD17-363564DE97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F3C6-1B2B-48CD-9870-BD277E44498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E3C4-F28C-464A-AD17-363564DE97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F3C6-1B2B-48CD-9870-BD277E44498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E3C4-F28C-464A-AD17-363564DE97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F38F3C6-1B2B-48CD-9870-BD277E444980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271E3C4-F28C-464A-AD17-363564DE97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642918"/>
            <a:ext cx="8286808" cy="285752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Оформлення документів </a:t>
            </a:r>
          </a:p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щодо відзначення </a:t>
            </a:r>
          </a:p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педагогічних працівників </a:t>
            </a:r>
          </a:p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відомчими відзнаками </a:t>
            </a:r>
          </a:p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Міністерства освіти і науки України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4876" y="5929330"/>
            <a:ext cx="42636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/>
              <a:t>С.І.Вдовиченко</a:t>
            </a:r>
            <a:r>
              <a:rPr lang="uk-UA" sz="2000" dirty="0" smtClean="0"/>
              <a:t>, </a:t>
            </a:r>
          </a:p>
          <a:p>
            <a:r>
              <a:rPr lang="uk-UA" sz="2000" dirty="0" smtClean="0"/>
              <a:t>методист з навчальних дисциплін</a:t>
            </a:r>
            <a:endParaRPr lang="ru-RU" sz="2000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42919"/>
            <a:ext cx="8715436" cy="1071570"/>
          </a:xfrm>
        </p:spPr>
        <p:txBody>
          <a:bodyPr/>
          <a:lstStyle/>
          <a:p>
            <a:pPr algn="ctr"/>
            <a:r>
              <a:rPr lang="ru-RU" sz="3200" dirty="0" err="1" smtClean="0">
                <a:solidFill>
                  <a:schemeClr val="accent2"/>
                </a:solidFill>
              </a:rPr>
              <a:t>Нагрудний</a:t>
            </a:r>
            <a:r>
              <a:rPr lang="ru-RU" sz="3200" dirty="0" smtClean="0">
                <a:solidFill>
                  <a:schemeClr val="accent2"/>
                </a:solidFill>
              </a:rPr>
              <a:t> знак МОН </a:t>
            </a:r>
            <a:r>
              <a:rPr lang="ru-RU" sz="3200" dirty="0" err="1" smtClean="0">
                <a:solidFill>
                  <a:schemeClr val="accent2"/>
                </a:solidFill>
              </a:rPr>
              <a:t>України</a:t>
            </a:r>
            <a:r>
              <a:rPr lang="ru-RU" sz="3200" dirty="0" smtClean="0">
                <a:solidFill>
                  <a:schemeClr val="accent2"/>
                </a:solidFill>
              </a:rPr>
              <a:t> «Василь </a:t>
            </a:r>
            <a:r>
              <a:rPr lang="ru-RU" sz="3200" dirty="0" err="1" smtClean="0">
                <a:solidFill>
                  <a:schemeClr val="accent2"/>
                </a:solidFill>
              </a:rPr>
              <a:t>Сухомлинський</a:t>
            </a:r>
            <a:r>
              <a:rPr lang="ru-RU" sz="3200" dirty="0" smtClean="0">
                <a:solidFill>
                  <a:schemeClr val="accent2"/>
                </a:solidFill>
              </a:rPr>
              <a:t>» </a:t>
            </a:r>
            <a:r>
              <a:rPr lang="ru-RU" sz="2400" i="1" dirty="0" smtClean="0">
                <a:solidFill>
                  <a:schemeClr val="accent2"/>
                </a:solidFill>
              </a:rPr>
              <a:t>(п.І.14 </a:t>
            </a:r>
            <a:r>
              <a:rPr lang="ru-RU" sz="2400" i="1" dirty="0" err="1" smtClean="0">
                <a:solidFill>
                  <a:schemeClr val="accent2"/>
                </a:solidFill>
              </a:rPr>
              <a:t>Положення</a:t>
            </a:r>
            <a:r>
              <a:rPr lang="ru-RU" sz="2400" i="1" dirty="0" smtClean="0">
                <a:solidFill>
                  <a:schemeClr val="accent2"/>
                </a:solidFill>
              </a:rPr>
              <a:t>)</a:t>
            </a:r>
            <a:endParaRPr lang="ru-RU" sz="3200" i="1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785926"/>
            <a:ext cx="8715436" cy="507207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smtClean="0"/>
              <a:t>	</a:t>
            </a:r>
            <a:r>
              <a:rPr lang="ru-RU" sz="2300" b="1" dirty="0" err="1" smtClean="0"/>
              <a:t>Відзначаються</a:t>
            </a:r>
            <a:r>
              <a:rPr lang="ru-RU" sz="2300" b="1" dirty="0" smtClean="0"/>
              <a:t> </a:t>
            </a:r>
            <a:r>
              <a:rPr lang="ru-RU" sz="2300" b="1" dirty="0" err="1" smtClean="0">
                <a:solidFill>
                  <a:schemeClr val="accent2"/>
                </a:solidFill>
              </a:rPr>
              <a:t>педагогічні</a:t>
            </a:r>
            <a:r>
              <a:rPr lang="ru-RU" sz="2300" b="1" dirty="0" smtClean="0"/>
              <a:t> та </a:t>
            </a:r>
            <a:r>
              <a:rPr lang="ru-RU" sz="2300" b="1" dirty="0" err="1" smtClean="0"/>
              <a:t>науково-педагогічні</a:t>
            </a:r>
            <a:r>
              <a:rPr lang="ru-RU" sz="2300" b="1" dirty="0" smtClean="0"/>
              <a:t> </a:t>
            </a:r>
            <a:r>
              <a:rPr lang="ru-RU" sz="2300" b="1" dirty="0" err="1" smtClean="0"/>
              <a:t>працівники</a:t>
            </a:r>
            <a:r>
              <a:rPr lang="ru-RU" sz="2300" b="1" dirty="0" smtClean="0"/>
              <a:t>, </a:t>
            </a:r>
            <a:r>
              <a:rPr lang="ru-RU" sz="2300" b="1" dirty="0" err="1" smtClean="0"/>
              <a:t>державні</a:t>
            </a:r>
            <a:r>
              <a:rPr lang="ru-RU" sz="2300" b="1" dirty="0" smtClean="0"/>
              <a:t> </a:t>
            </a:r>
            <a:r>
              <a:rPr lang="ru-RU" sz="2300" b="1" dirty="0" err="1" smtClean="0"/>
              <a:t>службовці</a:t>
            </a:r>
            <a:r>
              <a:rPr lang="ru-RU" sz="2300" b="1" dirty="0" smtClean="0"/>
              <a:t>, </a:t>
            </a:r>
            <a:r>
              <a:rPr lang="ru-RU" sz="2300" b="1" dirty="0" err="1" smtClean="0"/>
              <a:t>інші</a:t>
            </a:r>
            <a:r>
              <a:rPr lang="ru-RU" sz="2300" b="1" dirty="0" smtClean="0"/>
              <a:t> </a:t>
            </a:r>
            <a:r>
              <a:rPr lang="ru-RU" sz="2300" b="1" dirty="0" err="1" smtClean="0"/>
              <a:t>працівники</a:t>
            </a:r>
            <a:r>
              <a:rPr lang="ru-RU" sz="2300" b="1" dirty="0" smtClean="0"/>
              <a:t> </a:t>
            </a:r>
            <a:r>
              <a:rPr lang="ru-RU" sz="2300" b="1" dirty="0" err="1" smtClean="0"/>
              <a:t>сфери</a:t>
            </a:r>
            <a:r>
              <a:rPr lang="ru-RU" sz="2300" b="1" dirty="0" smtClean="0"/>
              <a:t> </a:t>
            </a:r>
            <a:r>
              <a:rPr lang="ru-RU" sz="2300" b="1" dirty="0" err="1" smtClean="0"/>
              <a:t>освіти</a:t>
            </a:r>
            <a:r>
              <a:rPr lang="ru-RU" sz="2300" b="1" dirty="0" smtClean="0"/>
              <a:t>, </a:t>
            </a:r>
            <a:r>
              <a:rPr lang="ru-RU" sz="2300" b="1" dirty="0" err="1" smtClean="0"/>
              <a:t>які</a:t>
            </a:r>
            <a:r>
              <a:rPr lang="ru-RU" sz="2300" b="1" dirty="0" smtClean="0"/>
              <a:t> </a:t>
            </a:r>
            <a:r>
              <a:rPr lang="ru-RU" sz="2300" b="1" dirty="0" err="1" smtClean="0"/>
              <a:t>зробили</a:t>
            </a:r>
            <a:r>
              <a:rPr lang="ru-RU" sz="2300" b="1" dirty="0" smtClean="0"/>
              <a:t> </a:t>
            </a:r>
            <a:r>
              <a:rPr lang="ru-RU" sz="2300" b="1" dirty="0" err="1" smtClean="0">
                <a:solidFill>
                  <a:schemeClr val="accent2"/>
                </a:solidFill>
              </a:rPr>
              <a:t>вагомий</a:t>
            </a:r>
            <a:r>
              <a:rPr lang="ru-RU" sz="2300" b="1" dirty="0" smtClean="0">
                <a:solidFill>
                  <a:schemeClr val="accent2"/>
                </a:solidFill>
              </a:rPr>
              <a:t> </a:t>
            </a:r>
            <a:r>
              <a:rPr lang="ru-RU" sz="2300" b="1" dirty="0" err="1" smtClean="0">
                <a:solidFill>
                  <a:schemeClr val="accent2"/>
                </a:solidFill>
              </a:rPr>
              <a:t>внесок</a:t>
            </a:r>
            <a:r>
              <a:rPr lang="ru-RU" sz="2300" b="1" dirty="0" smtClean="0">
                <a:solidFill>
                  <a:schemeClr val="accent2"/>
                </a:solidFill>
              </a:rPr>
              <a:t> у </a:t>
            </a:r>
            <a:r>
              <a:rPr lang="ru-RU" sz="2300" b="1" dirty="0" err="1" smtClean="0">
                <a:solidFill>
                  <a:schemeClr val="accent2"/>
                </a:solidFill>
              </a:rPr>
              <a:t>розвиток</a:t>
            </a:r>
            <a:r>
              <a:rPr lang="ru-RU" sz="2300" b="1" dirty="0" smtClean="0">
                <a:solidFill>
                  <a:schemeClr val="accent2"/>
                </a:solidFill>
              </a:rPr>
              <a:t> </a:t>
            </a:r>
            <a:r>
              <a:rPr lang="ru-RU" sz="2300" b="1" dirty="0" err="1" smtClean="0">
                <a:solidFill>
                  <a:schemeClr val="accent2"/>
                </a:solidFill>
              </a:rPr>
              <a:t>сфери</a:t>
            </a:r>
            <a:r>
              <a:rPr lang="ru-RU" sz="2300" b="1" dirty="0" smtClean="0">
                <a:solidFill>
                  <a:schemeClr val="accent2"/>
                </a:solidFill>
              </a:rPr>
              <a:t> </a:t>
            </a:r>
            <a:r>
              <a:rPr lang="ru-RU" sz="2300" b="1" dirty="0" err="1" smtClean="0">
                <a:solidFill>
                  <a:schemeClr val="accent2"/>
                </a:solidFill>
              </a:rPr>
              <a:t>освіти</a:t>
            </a:r>
            <a:r>
              <a:rPr lang="ru-RU" sz="2300" b="1" dirty="0" smtClean="0">
                <a:solidFill>
                  <a:schemeClr val="accent2"/>
                </a:solidFill>
              </a:rPr>
              <a:t> </a:t>
            </a:r>
            <a:r>
              <a:rPr lang="ru-RU" sz="2300" b="1" dirty="0" err="1" smtClean="0">
                <a:solidFill>
                  <a:schemeClr val="accent2"/>
                </a:solidFill>
              </a:rPr>
              <a:t>і</a:t>
            </a:r>
            <a:r>
              <a:rPr lang="ru-RU" sz="2300" b="1" dirty="0" smtClean="0">
                <a:solidFill>
                  <a:schemeClr val="accent2"/>
                </a:solidFill>
              </a:rPr>
              <a:t> науки, </a:t>
            </a:r>
            <a:r>
              <a:rPr lang="ru-RU" sz="2300" b="1" dirty="0" err="1" smtClean="0">
                <a:solidFill>
                  <a:schemeClr val="accent2"/>
                </a:solidFill>
              </a:rPr>
              <a:t>мають</a:t>
            </a:r>
            <a:r>
              <a:rPr lang="ru-RU" sz="2300" b="1" dirty="0" smtClean="0">
                <a:solidFill>
                  <a:schemeClr val="accent2"/>
                </a:solidFill>
              </a:rPr>
              <a:t> стаж </a:t>
            </a:r>
            <a:r>
              <a:rPr lang="ru-RU" sz="2300" b="1" dirty="0" err="1" smtClean="0">
                <a:solidFill>
                  <a:schemeClr val="accent2"/>
                </a:solidFill>
              </a:rPr>
              <a:t>роботи</a:t>
            </a:r>
            <a:r>
              <a:rPr lang="ru-RU" sz="2300" b="1" dirty="0" smtClean="0">
                <a:solidFill>
                  <a:schemeClr val="accent2"/>
                </a:solidFill>
              </a:rPr>
              <a:t> у </a:t>
            </a:r>
            <a:r>
              <a:rPr lang="ru-RU" sz="2300" b="1" dirty="0" err="1" smtClean="0">
                <a:solidFill>
                  <a:schemeClr val="accent2"/>
                </a:solidFill>
              </a:rPr>
              <a:t>зазначеній</a:t>
            </a:r>
            <a:r>
              <a:rPr lang="ru-RU" sz="2300" b="1" dirty="0" smtClean="0">
                <a:solidFill>
                  <a:schemeClr val="accent2"/>
                </a:solidFill>
              </a:rPr>
              <a:t> </a:t>
            </a:r>
            <a:r>
              <a:rPr lang="ru-RU" sz="2300" b="1" dirty="0" err="1" smtClean="0">
                <a:solidFill>
                  <a:schemeClr val="accent2"/>
                </a:solidFill>
              </a:rPr>
              <a:t>сфері</a:t>
            </a:r>
            <a:r>
              <a:rPr lang="ru-RU" sz="2300" b="1" dirty="0" smtClean="0">
                <a:solidFill>
                  <a:schemeClr val="accent2"/>
                </a:solidFill>
              </a:rPr>
              <a:t> </a:t>
            </a:r>
            <a:r>
              <a:rPr lang="ru-RU" sz="2300" b="1" dirty="0" err="1" smtClean="0">
                <a:solidFill>
                  <a:schemeClr val="accent2"/>
                </a:solidFill>
              </a:rPr>
              <a:t>освіти</a:t>
            </a:r>
            <a:r>
              <a:rPr lang="ru-RU" sz="2300" b="1" dirty="0" smtClean="0">
                <a:solidFill>
                  <a:schemeClr val="accent2"/>
                </a:solidFill>
              </a:rPr>
              <a:t> не </a:t>
            </a:r>
            <a:r>
              <a:rPr lang="ru-RU" sz="2300" b="1" dirty="0" err="1" smtClean="0">
                <a:solidFill>
                  <a:schemeClr val="accent2"/>
                </a:solidFill>
              </a:rPr>
              <a:t>менше</a:t>
            </a:r>
            <a:r>
              <a:rPr lang="ru-RU" sz="2300" b="1" dirty="0" smtClean="0">
                <a:solidFill>
                  <a:schemeClr val="accent2"/>
                </a:solidFill>
              </a:rPr>
              <a:t> десяти </a:t>
            </a:r>
            <a:r>
              <a:rPr lang="ru-RU" sz="2300" b="1" dirty="0" err="1" smtClean="0">
                <a:solidFill>
                  <a:schemeClr val="accent2"/>
                </a:solidFill>
              </a:rPr>
              <a:t>років</a:t>
            </a:r>
            <a:r>
              <a:rPr lang="ru-RU" sz="2300" b="1" dirty="0" smtClean="0">
                <a:solidFill>
                  <a:schemeClr val="accent2"/>
                </a:solidFill>
              </a:rPr>
              <a:t> та </a:t>
            </a:r>
            <a:r>
              <a:rPr lang="ru-RU" sz="2300" b="1" dirty="0" err="1" smtClean="0">
                <a:solidFill>
                  <a:schemeClr val="accent2"/>
                </a:solidFill>
              </a:rPr>
              <a:t>вже</a:t>
            </a:r>
            <a:r>
              <a:rPr lang="ru-RU" sz="2300" b="1" dirty="0" smtClean="0">
                <a:solidFill>
                  <a:schemeClr val="accent2"/>
                </a:solidFill>
              </a:rPr>
              <a:t> </a:t>
            </a:r>
            <a:r>
              <a:rPr lang="ru-RU" sz="2300" b="1" dirty="0" err="1" smtClean="0">
                <a:solidFill>
                  <a:schemeClr val="accent2"/>
                </a:solidFill>
              </a:rPr>
              <a:t>нагороджені</a:t>
            </a:r>
            <a:r>
              <a:rPr lang="ru-RU" sz="2300" b="1" dirty="0" smtClean="0">
                <a:solidFill>
                  <a:schemeClr val="accent2"/>
                </a:solidFill>
              </a:rPr>
              <a:t> </a:t>
            </a:r>
            <a:r>
              <a:rPr lang="ru-RU" sz="2300" b="1" dirty="0" err="1" smtClean="0">
                <a:solidFill>
                  <a:schemeClr val="accent2"/>
                </a:solidFill>
              </a:rPr>
              <a:t>нагрудним</a:t>
            </a:r>
            <a:r>
              <a:rPr lang="ru-RU" sz="2300" b="1" dirty="0" smtClean="0">
                <a:solidFill>
                  <a:schemeClr val="accent2"/>
                </a:solidFill>
              </a:rPr>
              <a:t> знаком "</a:t>
            </a:r>
            <a:r>
              <a:rPr lang="ru-RU" sz="2300" b="1" dirty="0" err="1" smtClean="0">
                <a:solidFill>
                  <a:schemeClr val="accent2"/>
                </a:solidFill>
              </a:rPr>
              <a:t>Відмінник</a:t>
            </a:r>
            <a:r>
              <a:rPr lang="ru-RU" sz="2300" b="1" dirty="0" smtClean="0">
                <a:solidFill>
                  <a:schemeClr val="accent2"/>
                </a:solidFill>
              </a:rPr>
              <a:t> </a:t>
            </a:r>
            <a:r>
              <a:rPr lang="ru-RU" sz="2300" b="1" dirty="0" err="1" smtClean="0">
                <a:solidFill>
                  <a:schemeClr val="accent2"/>
                </a:solidFill>
              </a:rPr>
              <a:t>освіти</a:t>
            </a:r>
            <a:r>
              <a:rPr lang="ru-RU" sz="2300" b="1" dirty="0" smtClean="0">
                <a:solidFill>
                  <a:schemeClr val="accent2"/>
                </a:solidFill>
              </a:rPr>
              <a:t>"</a:t>
            </a:r>
            <a:r>
              <a:rPr lang="ru-RU" sz="2300" b="1" dirty="0" smtClean="0"/>
              <a:t>,</a:t>
            </a:r>
            <a:r>
              <a:rPr lang="ru-RU" sz="2300" b="1" dirty="0" smtClean="0">
                <a:solidFill>
                  <a:schemeClr val="accent2"/>
                </a:solidFill>
              </a:rPr>
              <a:t> </a:t>
            </a:r>
            <a:r>
              <a:rPr lang="ru-RU" sz="2300" b="1" i="1" dirty="0" err="1" smtClean="0"/>
              <a:t>досягли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визначних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успіхів</a:t>
            </a:r>
            <a:r>
              <a:rPr lang="ru-RU" sz="2300" b="1" i="1" dirty="0" smtClean="0"/>
              <a:t> у </a:t>
            </a:r>
            <a:r>
              <a:rPr lang="ru-RU" sz="2300" b="1" i="1" dirty="0" err="1" smtClean="0"/>
              <a:t>виховній</a:t>
            </a:r>
            <a:r>
              <a:rPr lang="ru-RU" sz="2300" b="1" i="1" dirty="0" smtClean="0"/>
              <a:t>, </a:t>
            </a:r>
            <a:r>
              <a:rPr lang="ru-RU" sz="2300" b="1" i="1" dirty="0" err="1" smtClean="0"/>
              <a:t>навчальній</a:t>
            </a:r>
            <a:r>
              <a:rPr lang="ru-RU" sz="2300" b="1" i="1" dirty="0" smtClean="0"/>
              <a:t>, </a:t>
            </a:r>
            <a:r>
              <a:rPr lang="ru-RU" sz="2300" b="1" i="1" dirty="0" err="1" smtClean="0"/>
              <a:t>навчально-виховній</a:t>
            </a:r>
            <a:r>
              <a:rPr lang="ru-RU" sz="2300" b="1" i="1" dirty="0" smtClean="0"/>
              <a:t>, </a:t>
            </a:r>
            <a:r>
              <a:rPr lang="ru-RU" sz="2300" b="1" i="1" dirty="0" err="1" smtClean="0"/>
              <a:t>навчально-виробничій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роботі</a:t>
            </a:r>
            <a:r>
              <a:rPr lang="ru-RU" sz="2300" b="1" i="1" dirty="0" smtClean="0"/>
              <a:t>, </a:t>
            </a:r>
            <a:r>
              <a:rPr lang="ru-RU" sz="2300" b="1" i="1" dirty="0" err="1" smtClean="0"/>
              <a:t>навчально-методичному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забезпеченні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загальної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середньої</a:t>
            </a:r>
            <a:r>
              <a:rPr lang="ru-RU" sz="2300" b="1" i="1" dirty="0" smtClean="0"/>
              <a:t> та </a:t>
            </a:r>
            <a:r>
              <a:rPr lang="ru-RU" sz="2300" b="1" i="1" dirty="0" err="1" smtClean="0"/>
              <a:t>професійно-технічної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освіти</a:t>
            </a:r>
            <a:r>
              <a:rPr lang="ru-RU" sz="2300" b="1" i="1" dirty="0" smtClean="0"/>
              <a:t>, </a:t>
            </a:r>
            <a:r>
              <a:rPr lang="ru-RU" sz="2300" b="1" i="1" dirty="0" err="1" smtClean="0"/>
              <a:t>розробці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програм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розвитку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загальної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середньої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та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професійно-технічної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освіти</a:t>
            </a:r>
            <a:r>
              <a:rPr lang="ru-RU" sz="2300" b="1" i="1" dirty="0" smtClean="0"/>
              <a:t>, </a:t>
            </a:r>
            <a:r>
              <a:rPr lang="ru-RU" sz="2300" b="1" i="1" dirty="0" err="1" smtClean="0"/>
              <a:t>організації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навчально-методичної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та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науково-методичної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роботи</a:t>
            </a:r>
            <a:r>
              <a:rPr lang="ru-RU" sz="2300" b="1" i="1" dirty="0" smtClean="0"/>
              <a:t>, </a:t>
            </a:r>
            <a:r>
              <a:rPr lang="ru-RU" sz="2300" b="1" i="1" dirty="0" err="1" smtClean="0"/>
              <a:t>підготовці</a:t>
            </a:r>
            <a:r>
              <a:rPr lang="ru-RU" sz="2300" b="1" i="1" dirty="0" smtClean="0"/>
              <a:t>, </a:t>
            </a:r>
            <a:r>
              <a:rPr lang="ru-RU" sz="2300" b="1" i="1" dirty="0" err="1" smtClean="0"/>
              <a:t>перепідготовці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та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підвищенні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кваліфікації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педагогічних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кадрів</a:t>
            </a:r>
            <a:r>
              <a:rPr lang="ru-RU" sz="2300" b="1" i="1" dirty="0" smtClean="0"/>
              <a:t>, </a:t>
            </a:r>
            <a:r>
              <a:rPr lang="ru-RU" sz="2300" b="1" i="1" dirty="0" err="1" smtClean="0"/>
              <a:t>розвитку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педагогічної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освіти</a:t>
            </a:r>
            <a:r>
              <a:rPr lang="ru-RU" sz="2300" b="1" i="1" dirty="0" smtClean="0"/>
              <a:t>, </a:t>
            </a:r>
            <a:r>
              <a:rPr lang="ru-RU" sz="2300" b="1" i="1" dirty="0" err="1" smtClean="0"/>
              <a:t>створенні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високоякісних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підручників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і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навчальних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посібників</a:t>
            </a:r>
            <a:r>
              <a:rPr lang="ru-RU" sz="2300" b="1" i="1" dirty="0" smtClean="0"/>
              <a:t>, </a:t>
            </a:r>
            <a:r>
              <a:rPr lang="ru-RU" sz="2300" b="1" i="1" dirty="0" err="1" smtClean="0"/>
              <a:t>впровадженні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сучасних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методів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теорії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і</a:t>
            </a:r>
            <a:r>
              <a:rPr lang="ru-RU" sz="2300" b="1" i="1" dirty="0" smtClean="0"/>
              <a:t> практики </a:t>
            </a:r>
            <a:r>
              <a:rPr lang="ru-RU" sz="2300" b="1" i="1" dirty="0" err="1" smtClean="0"/>
              <a:t>навчання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і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виховання</a:t>
            </a:r>
            <a:r>
              <a:rPr lang="ru-RU" sz="2300" b="1" i="1" dirty="0" smtClean="0"/>
              <a:t>, </a:t>
            </a:r>
            <a:r>
              <a:rPr lang="ru-RU" sz="2300" b="1" i="1" dirty="0" err="1" smtClean="0"/>
              <a:t>визначенні</a:t>
            </a:r>
            <a:r>
              <a:rPr lang="ru-RU" sz="2300" b="1" i="1" dirty="0" smtClean="0"/>
              <a:t> перспектив та </a:t>
            </a:r>
            <a:r>
              <a:rPr lang="ru-RU" sz="2300" b="1" i="1" dirty="0" err="1" smtClean="0"/>
              <a:t>напрямів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розвитку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загальної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середньої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та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професійно-технічної</a:t>
            </a:r>
            <a:r>
              <a:rPr lang="ru-RU" sz="2300" b="1" i="1" dirty="0" smtClean="0"/>
              <a:t> </a:t>
            </a:r>
            <a:r>
              <a:rPr lang="ru-RU" sz="2300" b="1" i="1" dirty="0" err="1" smtClean="0"/>
              <a:t>освіти</a:t>
            </a:r>
            <a:r>
              <a:rPr lang="ru-RU" sz="2300" b="1" i="1" dirty="0" smtClean="0"/>
              <a:t>.</a:t>
            </a:r>
            <a:endParaRPr lang="ru-RU" sz="2300" b="1" i="1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42919"/>
            <a:ext cx="8715436" cy="1000132"/>
          </a:xfrm>
        </p:spPr>
        <p:txBody>
          <a:bodyPr/>
          <a:lstStyle/>
          <a:p>
            <a:pPr algn="ctr"/>
            <a:r>
              <a:rPr lang="ru-RU" sz="3200" dirty="0" err="1" smtClean="0">
                <a:solidFill>
                  <a:schemeClr val="accent2"/>
                </a:solidFill>
              </a:rPr>
              <a:t>Нагрудний</a:t>
            </a:r>
            <a:r>
              <a:rPr lang="ru-RU" sz="3200" dirty="0" smtClean="0">
                <a:solidFill>
                  <a:schemeClr val="accent2"/>
                </a:solidFill>
              </a:rPr>
              <a:t> знак МОН </a:t>
            </a:r>
            <a:r>
              <a:rPr lang="ru-RU" sz="3200" dirty="0" err="1" smtClean="0">
                <a:solidFill>
                  <a:schemeClr val="accent2"/>
                </a:solidFill>
              </a:rPr>
              <a:t>України</a:t>
            </a:r>
            <a:r>
              <a:rPr lang="ru-RU" sz="3200" dirty="0" smtClean="0">
                <a:solidFill>
                  <a:schemeClr val="accent2"/>
                </a:solidFill>
              </a:rPr>
              <a:t> «За </a:t>
            </a:r>
            <a:r>
              <a:rPr lang="ru-RU" sz="3200" dirty="0" err="1" smtClean="0">
                <a:solidFill>
                  <a:schemeClr val="accent2"/>
                </a:solidFill>
              </a:rPr>
              <a:t>освітні</a:t>
            </a:r>
            <a:r>
              <a:rPr lang="ru-RU" sz="3200" dirty="0" smtClean="0">
                <a:solidFill>
                  <a:schemeClr val="accent2"/>
                </a:solidFill>
              </a:rPr>
              <a:t> та </a:t>
            </a:r>
            <a:r>
              <a:rPr lang="ru-RU" sz="3200" dirty="0" err="1" smtClean="0">
                <a:solidFill>
                  <a:schemeClr val="accent2"/>
                </a:solidFill>
              </a:rPr>
              <a:t>наукові</a:t>
            </a:r>
            <a:r>
              <a:rPr lang="ru-RU" sz="3200" dirty="0" smtClean="0">
                <a:solidFill>
                  <a:schemeClr val="accent2"/>
                </a:solidFill>
              </a:rPr>
              <a:t> </a:t>
            </a:r>
            <a:r>
              <a:rPr lang="ru-RU" sz="3200" dirty="0" err="1" smtClean="0">
                <a:solidFill>
                  <a:schemeClr val="accent2"/>
                </a:solidFill>
              </a:rPr>
              <a:t>досягнення</a:t>
            </a:r>
            <a:r>
              <a:rPr lang="ru-RU" sz="3200" dirty="0" smtClean="0">
                <a:solidFill>
                  <a:schemeClr val="accent2"/>
                </a:solidFill>
              </a:rPr>
              <a:t>» </a:t>
            </a:r>
            <a:r>
              <a:rPr lang="ru-RU" sz="2400" i="1" dirty="0" smtClean="0">
                <a:solidFill>
                  <a:schemeClr val="accent2"/>
                </a:solidFill>
              </a:rPr>
              <a:t>(п.І.15 </a:t>
            </a:r>
            <a:r>
              <a:rPr lang="ru-RU" sz="2400" i="1" dirty="0" err="1" smtClean="0">
                <a:solidFill>
                  <a:schemeClr val="accent2"/>
                </a:solidFill>
              </a:rPr>
              <a:t>Положення</a:t>
            </a:r>
            <a:r>
              <a:rPr lang="ru-RU" sz="2400" i="1" dirty="0" smtClean="0">
                <a:solidFill>
                  <a:schemeClr val="accent2"/>
                </a:solidFill>
              </a:rPr>
              <a:t>)</a:t>
            </a:r>
            <a:endParaRPr lang="ru-RU" sz="3200" i="1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714488"/>
            <a:ext cx="8715436" cy="514351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smtClean="0"/>
              <a:t>	</a:t>
            </a:r>
            <a:r>
              <a:rPr lang="ru-RU" b="1" dirty="0" err="1" smtClean="0"/>
              <a:t>Відзначаються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наукові</a:t>
            </a:r>
            <a:r>
              <a:rPr lang="ru-RU" b="1" dirty="0" smtClean="0">
                <a:solidFill>
                  <a:schemeClr val="accent2"/>
                </a:solidFill>
              </a:rPr>
              <a:t>, </a:t>
            </a:r>
            <a:r>
              <a:rPr lang="ru-RU" b="1" dirty="0" err="1" smtClean="0">
                <a:solidFill>
                  <a:schemeClr val="accent2"/>
                </a:solidFill>
              </a:rPr>
              <a:t>науково-педагогічні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працівники</a:t>
            </a:r>
            <a:r>
              <a:rPr lang="ru-RU" b="1" dirty="0" smtClean="0">
                <a:solidFill>
                  <a:schemeClr val="accent2"/>
                </a:solidFill>
              </a:rPr>
              <a:t>, </a:t>
            </a:r>
            <a:r>
              <a:rPr lang="ru-RU" b="1" dirty="0" err="1" smtClean="0">
                <a:solidFill>
                  <a:schemeClr val="accent2"/>
                </a:solidFill>
              </a:rPr>
              <a:t>державні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службовці</a:t>
            </a:r>
            <a:r>
              <a:rPr lang="ru-RU" b="1" dirty="0" smtClean="0">
                <a:solidFill>
                  <a:schemeClr val="accent2"/>
                </a:solidFill>
              </a:rPr>
              <a:t>, </a:t>
            </a:r>
            <a:r>
              <a:rPr lang="ru-RU" b="1" dirty="0" err="1" smtClean="0">
                <a:solidFill>
                  <a:schemeClr val="accent2"/>
                </a:solidFill>
              </a:rPr>
              <a:t>інші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працівники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сфери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освіти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зробили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вагомий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внесок</a:t>
            </a:r>
            <a:r>
              <a:rPr lang="ru-RU" b="1" dirty="0" smtClean="0">
                <a:solidFill>
                  <a:schemeClr val="accent2"/>
                </a:solidFill>
              </a:rPr>
              <a:t> у </a:t>
            </a:r>
            <a:r>
              <a:rPr lang="ru-RU" b="1" dirty="0" err="1" smtClean="0">
                <a:solidFill>
                  <a:schemeClr val="accent2"/>
                </a:solidFill>
              </a:rPr>
              <a:t>розвиток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зазначеної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сфери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освіти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і</a:t>
            </a:r>
            <a:r>
              <a:rPr lang="ru-RU" b="1" dirty="0" smtClean="0">
                <a:solidFill>
                  <a:schemeClr val="accent2"/>
                </a:solidFill>
              </a:rPr>
              <a:t> науки, </a:t>
            </a:r>
            <a:r>
              <a:rPr lang="ru-RU" b="1" dirty="0" err="1" smtClean="0">
                <a:solidFill>
                  <a:schemeClr val="accent2"/>
                </a:solidFill>
              </a:rPr>
              <a:t>мають</a:t>
            </a:r>
            <a:r>
              <a:rPr lang="ru-RU" b="1" dirty="0" smtClean="0">
                <a:solidFill>
                  <a:schemeClr val="accent2"/>
                </a:solidFill>
              </a:rPr>
              <a:t> стаж </a:t>
            </a:r>
            <a:r>
              <a:rPr lang="ru-RU" b="1" dirty="0" err="1" smtClean="0">
                <a:solidFill>
                  <a:schemeClr val="accent2"/>
                </a:solidFill>
              </a:rPr>
              <a:t>роботи</a:t>
            </a:r>
            <a:r>
              <a:rPr lang="ru-RU" b="1" dirty="0" smtClean="0">
                <a:solidFill>
                  <a:schemeClr val="accent2"/>
                </a:solidFill>
              </a:rPr>
              <a:t> у </a:t>
            </a:r>
            <a:r>
              <a:rPr lang="ru-RU" b="1" dirty="0" err="1" smtClean="0">
                <a:solidFill>
                  <a:schemeClr val="accent2"/>
                </a:solidFill>
              </a:rPr>
              <a:t>сфері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освіти</a:t>
            </a:r>
            <a:r>
              <a:rPr lang="ru-RU" b="1" dirty="0" smtClean="0">
                <a:solidFill>
                  <a:schemeClr val="accent2"/>
                </a:solidFill>
              </a:rPr>
              <a:t> не </a:t>
            </a:r>
            <a:r>
              <a:rPr lang="ru-RU" b="1" dirty="0" err="1" smtClean="0">
                <a:solidFill>
                  <a:schemeClr val="accent2"/>
                </a:solidFill>
              </a:rPr>
              <a:t>менше</a:t>
            </a:r>
            <a:r>
              <a:rPr lang="ru-RU" b="1" dirty="0" smtClean="0">
                <a:solidFill>
                  <a:schemeClr val="accent2"/>
                </a:solidFill>
              </a:rPr>
              <a:t> десяти </a:t>
            </a:r>
            <a:r>
              <a:rPr lang="ru-RU" b="1" dirty="0" err="1" smtClean="0">
                <a:solidFill>
                  <a:schemeClr val="accent2"/>
                </a:solidFill>
              </a:rPr>
              <a:t>років</a:t>
            </a:r>
            <a:r>
              <a:rPr lang="ru-RU" b="1" dirty="0" smtClean="0">
                <a:solidFill>
                  <a:schemeClr val="accent2"/>
                </a:solidFill>
              </a:rPr>
              <a:t> та </a:t>
            </a:r>
            <a:r>
              <a:rPr lang="ru-RU" b="1" dirty="0" err="1" smtClean="0">
                <a:solidFill>
                  <a:schemeClr val="accent2"/>
                </a:solidFill>
              </a:rPr>
              <a:t>вже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нагороджені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нагрудним</a:t>
            </a:r>
            <a:r>
              <a:rPr lang="ru-RU" b="1" dirty="0" smtClean="0">
                <a:solidFill>
                  <a:schemeClr val="accent2"/>
                </a:solidFill>
              </a:rPr>
              <a:t> знаком "</a:t>
            </a:r>
            <a:r>
              <a:rPr lang="ru-RU" b="1" dirty="0" err="1" smtClean="0">
                <a:solidFill>
                  <a:schemeClr val="accent2"/>
                </a:solidFill>
              </a:rPr>
              <a:t>Відмінник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освіти</a:t>
            </a:r>
            <a:r>
              <a:rPr lang="ru-RU" b="1" dirty="0" smtClean="0">
                <a:solidFill>
                  <a:schemeClr val="accent2"/>
                </a:solidFill>
              </a:rPr>
              <a:t>"</a:t>
            </a:r>
            <a:r>
              <a:rPr lang="ru-RU" b="1" dirty="0" smtClean="0"/>
              <a:t>, </a:t>
            </a:r>
            <a:r>
              <a:rPr lang="ru-RU" b="1" i="1" dirty="0" smtClean="0"/>
              <a:t>за </a:t>
            </a:r>
            <a:r>
              <a:rPr lang="ru-RU" b="1" i="1" dirty="0" err="1" smtClean="0"/>
              <a:t>бездоганну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працю</a:t>
            </a:r>
            <a:r>
              <a:rPr lang="ru-RU" b="1" i="1" dirty="0" smtClean="0"/>
              <a:t> та </a:t>
            </a:r>
            <a:r>
              <a:rPr lang="ru-RU" b="1" i="1" dirty="0" err="1" smtClean="0"/>
              <a:t>особисті</a:t>
            </a:r>
            <a:r>
              <a:rPr lang="ru-RU" b="1" i="1" dirty="0" smtClean="0"/>
              <a:t> заслуги </a:t>
            </a:r>
            <a:r>
              <a:rPr lang="ru-RU" b="1" i="1" dirty="0" err="1" smtClean="0"/>
              <a:t>під</a:t>
            </a:r>
            <a:r>
              <a:rPr lang="ru-RU" b="1" i="1" dirty="0" smtClean="0"/>
              <a:t> час </a:t>
            </a:r>
            <a:r>
              <a:rPr lang="ru-RU" b="1" i="1" dirty="0" err="1" smtClean="0"/>
              <a:t>виконання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службових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обов’язків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пов’язаних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з</a:t>
            </a:r>
            <a:r>
              <a:rPr lang="ru-RU" b="1" i="1" dirty="0" smtClean="0"/>
              <a:t> </a:t>
            </a:r>
            <a:r>
              <a:rPr lang="ru-RU" b="1" i="1" dirty="0" err="1" smtClean="0"/>
              <a:t>формуванням</a:t>
            </a:r>
            <a:r>
              <a:rPr lang="ru-RU" b="1" i="1" dirty="0" smtClean="0"/>
              <a:t> та </a:t>
            </a:r>
            <a:r>
              <a:rPr lang="ru-RU" b="1" i="1" dirty="0" err="1" smtClean="0"/>
              <a:t>забезпеченням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реалізації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державної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політики</a:t>
            </a:r>
            <a:r>
              <a:rPr lang="ru-RU" b="1" i="1" dirty="0" smtClean="0"/>
              <a:t> у </a:t>
            </a:r>
            <a:r>
              <a:rPr lang="ru-RU" b="1" i="1" dirty="0" err="1" smtClean="0"/>
              <a:t>сфері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освіти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науки, </a:t>
            </a:r>
            <a:r>
              <a:rPr lang="ru-RU" b="1" i="1" dirty="0" err="1" smtClean="0"/>
              <a:t>досягли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визначних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успіхів</a:t>
            </a:r>
            <a:r>
              <a:rPr lang="ru-RU" b="1" i="1" dirty="0" smtClean="0"/>
              <a:t> у </a:t>
            </a:r>
            <a:r>
              <a:rPr lang="ru-RU" b="1" i="1" dirty="0" err="1" smtClean="0"/>
              <a:t>науковій</a:t>
            </a:r>
            <a:r>
              <a:rPr lang="ru-RU" b="1" i="1" dirty="0" smtClean="0"/>
              <a:t> та </a:t>
            </a:r>
            <a:r>
              <a:rPr lang="ru-RU" b="1" i="1" dirty="0" err="1" smtClean="0"/>
              <a:t>науково-педагогічній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діяльності</a:t>
            </a:r>
            <a:r>
              <a:rPr lang="ru-RU" b="1" i="1" dirty="0" smtClean="0"/>
              <a:t>, </a:t>
            </a:r>
            <a:r>
              <a:rPr lang="ru-RU" b="1" i="1" dirty="0" err="1" smtClean="0"/>
              <a:t>науково-методичному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забезпеченні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вищої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освіти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здійсненні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аналітично-прогностичної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діяльності</a:t>
            </a:r>
            <a:r>
              <a:rPr lang="ru-RU" b="1" i="1" dirty="0" smtClean="0"/>
              <a:t>, </a:t>
            </a:r>
            <a:r>
              <a:rPr lang="ru-RU" b="1" i="1" dirty="0" err="1" smtClean="0"/>
              <a:t>визначенні</a:t>
            </a:r>
            <a:r>
              <a:rPr lang="ru-RU" b="1" i="1" dirty="0" smtClean="0"/>
              <a:t> перспектив та </a:t>
            </a:r>
            <a:r>
              <a:rPr lang="ru-RU" b="1" i="1" dirty="0" err="1" smtClean="0"/>
              <a:t>напрямів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розвитку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вищої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освіти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розробці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програм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розвитку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вищої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освіти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проведенні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моніторингу</a:t>
            </a:r>
            <a:r>
              <a:rPr lang="ru-RU" b="1" i="1" dirty="0" smtClean="0"/>
              <a:t> </a:t>
            </a:r>
            <a:r>
              <a:rPr lang="ru-RU" b="1" i="1" dirty="0" err="1" smtClean="0"/>
              <a:t>якості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освіти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підготовці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кадрів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вищої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кваліфікації</a:t>
            </a:r>
            <a:r>
              <a:rPr lang="ru-RU" b="1" i="1" dirty="0" smtClean="0"/>
              <a:t>; </a:t>
            </a:r>
            <a:r>
              <a:rPr lang="ru-RU" b="1" i="1" dirty="0" err="1" smtClean="0"/>
              <a:t>організації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координації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наукової</a:t>
            </a:r>
            <a:r>
              <a:rPr lang="ru-RU" b="1" i="1" dirty="0" smtClean="0"/>
              <a:t>, </a:t>
            </a:r>
            <a:r>
              <a:rPr lang="ru-RU" b="1" i="1" dirty="0" err="1" smtClean="0"/>
              <a:t>науково-методичної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науково-дослідної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роботи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підготовці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перепідготовці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підвищенні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кваліфікації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наукових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науково-педагогічних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кадрів</a:t>
            </a:r>
            <a:r>
              <a:rPr lang="ru-RU" b="1" i="1" dirty="0" smtClean="0"/>
              <a:t>.</a:t>
            </a:r>
            <a:endParaRPr lang="ru-RU" b="1" i="1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85795"/>
            <a:ext cx="8715436" cy="1071570"/>
          </a:xfrm>
        </p:spPr>
        <p:txBody>
          <a:bodyPr/>
          <a:lstStyle/>
          <a:p>
            <a:pPr algn="ctr"/>
            <a:r>
              <a:rPr lang="uk-UA" sz="3600" dirty="0" smtClean="0">
                <a:solidFill>
                  <a:schemeClr val="accent2"/>
                </a:solidFill>
              </a:rPr>
              <a:t>Порядок представлення </a:t>
            </a:r>
            <a:br>
              <a:rPr lang="uk-UA" sz="3600" dirty="0" smtClean="0">
                <a:solidFill>
                  <a:schemeClr val="accent2"/>
                </a:solidFill>
              </a:rPr>
            </a:br>
            <a:r>
              <a:rPr lang="uk-UA" sz="3600" dirty="0" smtClean="0">
                <a:solidFill>
                  <a:schemeClr val="accent2"/>
                </a:solidFill>
              </a:rPr>
              <a:t>до нагородження  </a:t>
            </a:r>
            <a:r>
              <a:rPr lang="uk-UA" sz="2800" i="1" dirty="0" smtClean="0">
                <a:solidFill>
                  <a:schemeClr val="accent2"/>
                </a:solidFill>
              </a:rPr>
              <a:t>(п.ІІ.1 Положення)</a:t>
            </a:r>
            <a:endParaRPr lang="ru-RU" sz="2800" i="1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2500306"/>
            <a:ext cx="8501122" cy="342902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800" b="1" dirty="0" err="1" smtClean="0"/>
              <a:t>Висунення</a:t>
            </a:r>
            <a:r>
              <a:rPr lang="ru-RU" sz="2800" b="1" dirty="0" smtClean="0"/>
              <a:t> кандидатур, </a:t>
            </a:r>
            <a:r>
              <a:rPr lang="ru-RU" sz="2800" b="1" dirty="0" err="1" smtClean="0"/>
              <a:t>які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представляються</a:t>
            </a:r>
            <a:r>
              <a:rPr lang="ru-RU" sz="2800" b="1" dirty="0" smtClean="0"/>
              <a:t> до </a:t>
            </a:r>
            <a:r>
              <a:rPr lang="ru-RU" sz="2800" b="1" dirty="0" err="1" smtClean="0"/>
              <a:t>заохочення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відомчими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відзнаками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здійснюється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відкрито</a:t>
            </a:r>
            <a:r>
              <a:rPr lang="ru-RU" sz="2800" b="1" dirty="0" smtClean="0"/>
              <a:t> за </a:t>
            </a:r>
            <a:r>
              <a:rPr lang="ru-RU" sz="2800" b="1" dirty="0" err="1" smtClean="0">
                <a:solidFill>
                  <a:schemeClr val="accent2"/>
                </a:solidFill>
              </a:rPr>
              <a:t>основним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місцем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роботи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/>
              <a:t>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оформляється</a:t>
            </a:r>
            <a:r>
              <a:rPr lang="ru-RU" sz="2800" b="1" dirty="0" smtClean="0"/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поданням</a:t>
            </a:r>
            <a:r>
              <a:rPr lang="ru-RU" sz="2800" b="1" dirty="0" smtClean="0"/>
              <a:t> про </a:t>
            </a:r>
            <a:r>
              <a:rPr lang="ru-RU" sz="2800" b="1" dirty="0" err="1" smtClean="0"/>
              <a:t>нагородження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що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має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містити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інформацію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підстави</a:t>
            </a:r>
            <a:r>
              <a:rPr lang="ru-RU" sz="2800" b="1" dirty="0" smtClean="0"/>
              <a:t> для </a:t>
            </a:r>
            <a:r>
              <a:rPr lang="ru-RU" sz="2800" b="1" dirty="0" err="1" smtClean="0"/>
              <a:t>порушення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клопотання</a:t>
            </a:r>
            <a:r>
              <a:rPr lang="ru-RU" sz="2800" b="1" dirty="0" smtClean="0"/>
              <a:t> про </a:t>
            </a:r>
            <a:r>
              <a:rPr lang="ru-RU" sz="2800" b="1" dirty="0" err="1" smtClean="0"/>
              <a:t>нагородження</a:t>
            </a:r>
            <a:r>
              <a:rPr lang="ru-RU" sz="2800" b="1" dirty="0" smtClean="0"/>
              <a:t> (</a:t>
            </a:r>
            <a:r>
              <a:rPr lang="ru-RU" sz="2800" b="1" dirty="0" err="1" smtClean="0"/>
              <a:t>далі</a:t>
            </a:r>
            <a:r>
              <a:rPr lang="ru-RU" sz="2800" b="1" dirty="0" smtClean="0"/>
              <a:t> - </a:t>
            </a:r>
            <a:r>
              <a:rPr lang="ru-RU" sz="2800" b="1" dirty="0" err="1" smtClean="0"/>
              <a:t>подання</a:t>
            </a:r>
            <a:r>
              <a:rPr lang="ru-RU" sz="2800" b="1" dirty="0" smtClean="0"/>
              <a:t>).</a:t>
            </a:r>
            <a:endParaRPr lang="ru-RU" sz="2800" b="1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42919"/>
            <a:ext cx="8715436" cy="1214445"/>
          </a:xfrm>
        </p:spPr>
        <p:txBody>
          <a:bodyPr/>
          <a:lstStyle/>
          <a:p>
            <a:pPr algn="ctr"/>
            <a:r>
              <a:rPr lang="uk-UA" sz="2800" dirty="0" smtClean="0">
                <a:solidFill>
                  <a:schemeClr val="accent2"/>
                </a:solidFill>
              </a:rPr>
              <a:t>Перелік матеріалів щодо нагородження заохочувальними відзнаками МОН України </a:t>
            </a:r>
            <a:br>
              <a:rPr lang="uk-UA" sz="2800" dirty="0" smtClean="0">
                <a:solidFill>
                  <a:schemeClr val="accent2"/>
                </a:solidFill>
              </a:rPr>
            </a:br>
            <a:r>
              <a:rPr lang="uk-UA" sz="2800" i="1" dirty="0" smtClean="0">
                <a:solidFill>
                  <a:schemeClr val="accent2"/>
                </a:solidFill>
              </a:rPr>
              <a:t>(п.ІІ.5 Положення) </a:t>
            </a:r>
            <a:endParaRPr lang="ru-RU" sz="3200" i="1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688" y="5857892"/>
            <a:ext cx="8644030" cy="804882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000" b="1" i="1" dirty="0" smtClean="0"/>
              <a:t>Копії документів завіряє керівник закладу освіти. Всі копії </a:t>
            </a:r>
            <a:r>
              <a:rPr lang="uk-UA" sz="2000" b="1" i="1" u="sng" dirty="0" smtClean="0"/>
              <a:t>розміщуються на обох сторінках аркушів.</a:t>
            </a:r>
            <a:endParaRPr lang="ru-RU" sz="2400" b="1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1785926"/>
            <a:ext cx="90011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spcBef>
                <a:spcPts val="0"/>
              </a:spcBef>
              <a:buFont typeface="Wingdings" pitchFamily="2" charset="2"/>
              <a:buChar char="Ø"/>
            </a:pPr>
            <a:r>
              <a:rPr lang="uk-UA" sz="2400" dirty="0" smtClean="0"/>
              <a:t>нагородний лист;</a:t>
            </a:r>
            <a:endParaRPr lang="ru-RU" sz="2400" dirty="0" smtClean="0"/>
          </a:p>
          <a:p>
            <a:pPr marL="0" lvl="1" indent="0">
              <a:spcBef>
                <a:spcPts val="0"/>
              </a:spcBef>
              <a:buFont typeface="Wingdings" pitchFamily="2" charset="2"/>
              <a:buChar char="Ø"/>
            </a:pPr>
            <a:r>
              <a:rPr lang="uk-UA" sz="2400" dirty="0" smtClean="0"/>
              <a:t>копії документів, що засвідчують нагородження відомчими та іншим відзнаками;</a:t>
            </a:r>
            <a:endParaRPr lang="ru-RU" sz="2400" dirty="0" smtClean="0"/>
          </a:p>
          <a:p>
            <a:pPr marL="0" lvl="1" indent="0">
              <a:spcBef>
                <a:spcPts val="0"/>
              </a:spcBef>
              <a:buFont typeface="Wingdings" pitchFamily="2" charset="2"/>
              <a:buChar char="Ø"/>
            </a:pPr>
            <a:r>
              <a:rPr lang="uk-UA" sz="2400" dirty="0" smtClean="0"/>
              <a:t>копія першої сторінки паспорта;</a:t>
            </a:r>
            <a:endParaRPr lang="ru-RU" sz="2400" dirty="0" smtClean="0"/>
          </a:p>
          <a:p>
            <a:pPr marL="0" lvl="1" indent="0">
              <a:spcBef>
                <a:spcPts val="0"/>
              </a:spcBef>
              <a:buFont typeface="Wingdings" pitchFamily="2" charset="2"/>
              <a:buChar char="Ø"/>
            </a:pPr>
            <a:r>
              <a:rPr lang="uk-UA" sz="2400" dirty="0" smtClean="0"/>
              <a:t>копії відповідних сторінок трудової книжки, де внесено дані про заохочення;</a:t>
            </a:r>
            <a:endParaRPr lang="ru-RU" sz="2400" dirty="0" smtClean="0"/>
          </a:p>
          <a:p>
            <a:pPr marL="0" lvl="1" indent="0">
              <a:spcBef>
                <a:spcPts val="0"/>
              </a:spcBef>
              <a:buFont typeface="Wingdings" pitchFamily="2" charset="2"/>
              <a:buChar char="Ø"/>
            </a:pPr>
            <a:r>
              <a:rPr lang="uk-UA" sz="2400" dirty="0" smtClean="0"/>
              <a:t>довідка про економічну ефективність та результативність показників фінансово-господарської діяльності установи, якщо до нагородження представляється її керівник;</a:t>
            </a:r>
            <a:endParaRPr lang="ru-RU" sz="2400" dirty="0" smtClean="0"/>
          </a:p>
          <a:p>
            <a:pPr marL="0" lvl="1" indent="0">
              <a:spcBef>
                <a:spcPts val="0"/>
              </a:spcBef>
              <a:buFont typeface="Wingdings" pitchFamily="2" charset="2"/>
              <a:buChar char="Ø"/>
            </a:pPr>
            <a:r>
              <a:rPr lang="uk-UA" sz="2400" dirty="0" smtClean="0"/>
              <a:t>згода осіб, які представляються до заохочення відомчими відзнаками, на обробку їх персональних даних.</a:t>
            </a:r>
            <a:endParaRPr lang="ru-RU" sz="2400" dirty="0" smtClean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85794"/>
            <a:ext cx="8643998" cy="1000132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chemeClr val="accent2"/>
                </a:solidFill>
              </a:rPr>
              <a:t>Нагородний</a:t>
            </a:r>
            <a:r>
              <a:rPr lang="ru-RU" dirty="0" smtClean="0">
                <a:solidFill>
                  <a:schemeClr val="accent2"/>
                </a:solidFill>
              </a:rPr>
              <a:t> лист </a:t>
            </a:r>
            <a:br>
              <a:rPr lang="ru-RU" dirty="0" smtClean="0">
                <a:solidFill>
                  <a:schemeClr val="accent2"/>
                </a:solidFill>
              </a:rPr>
            </a:br>
            <a:r>
              <a:rPr lang="ru-RU" sz="2800" i="1" dirty="0" smtClean="0">
                <a:solidFill>
                  <a:schemeClr val="accent2"/>
                </a:solidFill>
              </a:rPr>
              <a:t>(п.ІІ.5 </a:t>
            </a:r>
            <a:r>
              <a:rPr lang="ru-RU" sz="2800" i="1" dirty="0" err="1" smtClean="0">
                <a:solidFill>
                  <a:schemeClr val="accent2"/>
                </a:solidFill>
              </a:rPr>
              <a:t>Положення</a:t>
            </a:r>
            <a:r>
              <a:rPr lang="ru-RU" sz="2800" i="1" dirty="0" smtClean="0">
                <a:solidFill>
                  <a:schemeClr val="accent2"/>
                </a:solidFill>
              </a:rPr>
              <a:t>, </a:t>
            </a:r>
            <a:r>
              <a:rPr lang="ru-RU" sz="2800" i="1" dirty="0" err="1" smtClean="0">
                <a:solidFill>
                  <a:schemeClr val="accent2"/>
                </a:solidFill>
              </a:rPr>
              <a:t>додаток</a:t>
            </a:r>
            <a:r>
              <a:rPr lang="ru-RU" sz="2800" i="1" dirty="0" smtClean="0">
                <a:solidFill>
                  <a:schemeClr val="accent2"/>
                </a:solidFill>
              </a:rPr>
              <a:t> 19)</a:t>
            </a:r>
            <a:endParaRPr lang="ru-RU" i="1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857364"/>
            <a:ext cx="8643998" cy="5000636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400" b="1" dirty="0" err="1" smtClean="0"/>
              <a:t>Визначаються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конкретні</a:t>
            </a:r>
            <a:r>
              <a:rPr lang="ru-RU" sz="2400" b="1" dirty="0" smtClean="0"/>
              <a:t> заслуги особи, </a:t>
            </a:r>
            <a:r>
              <a:rPr lang="ru-RU" sz="2400" b="1" dirty="0" err="1" smtClean="0"/>
              <a:t>що</a:t>
            </a:r>
            <a:r>
              <a:rPr lang="ru-RU" sz="2400" b="1" dirty="0" smtClean="0"/>
              <a:t> стали </a:t>
            </a:r>
            <a:r>
              <a:rPr lang="ru-RU" sz="2400" b="1" dirty="0" err="1" smtClean="0"/>
              <a:t>підставою</a:t>
            </a:r>
            <a:r>
              <a:rPr lang="ru-RU" sz="2400" b="1" dirty="0" smtClean="0"/>
              <a:t> для </a:t>
            </a:r>
            <a:r>
              <a:rPr lang="ru-RU" sz="2400" b="1" dirty="0" err="1" smtClean="0"/>
              <a:t>порушення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клопотання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із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зазначенням</a:t>
            </a:r>
            <a:r>
              <a:rPr lang="ru-RU" sz="2400" b="1" dirty="0" smtClean="0"/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назв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нагород</a:t>
            </a:r>
            <a:r>
              <a:rPr lang="ru-RU" sz="2400" b="1" dirty="0" smtClean="0">
                <a:solidFill>
                  <a:schemeClr val="accent2"/>
                </a:solidFill>
              </a:rPr>
              <a:t> та </a:t>
            </a:r>
            <a:r>
              <a:rPr lang="ru-RU" sz="2400" b="1" dirty="0" err="1" smtClean="0">
                <a:solidFill>
                  <a:schemeClr val="accent2"/>
                </a:solidFill>
              </a:rPr>
              <a:t>відзнак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якими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було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відзначено</a:t>
            </a:r>
            <a:r>
              <a:rPr lang="ru-RU" sz="2400" b="1" dirty="0" smtClean="0"/>
              <a:t> претендента на </a:t>
            </a:r>
            <a:r>
              <a:rPr lang="ru-RU" sz="2400" b="1" dirty="0" err="1" smtClean="0"/>
              <a:t>відомчу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відзнаку</a:t>
            </a:r>
            <a:r>
              <a:rPr lang="ru-RU" sz="2400" b="1" dirty="0" smtClean="0"/>
              <a:t>, </a:t>
            </a:r>
            <a:r>
              <a:rPr lang="ru-RU" sz="2400" b="1" dirty="0" err="1" smtClean="0">
                <a:solidFill>
                  <a:schemeClr val="accent2"/>
                </a:solidFill>
              </a:rPr>
              <a:t>дати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й</a:t>
            </a:r>
            <a:r>
              <a:rPr lang="ru-RU" sz="2400" b="1" dirty="0" smtClean="0">
                <a:solidFill>
                  <a:schemeClr val="accent2"/>
                </a:solidFill>
              </a:rPr>
              <a:t> номера </a:t>
            </a:r>
            <a:r>
              <a:rPr lang="ru-RU" sz="2400" b="1" dirty="0" smtClean="0"/>
              <a:t>документа, </a:t>
            </a:r>
            <a:r>
              <a:rPr lang="ru-RU" sz="2400" b="1" dirty="0" err="1" smtClean="0"/>
              <a:t>що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підтверджує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нагородження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Нагородний</a:t>
            </a:r>
            <a:r>
              <a:rPr lang="ru-RU" sz="2400" b="1" dirty="0" smtClean="0"/>
              <a:t> лист на </a:t>
            </a:r>
            <a:r>
              <a:rPr lang="ru-RU" sz="2400" b="1" dirty="0" err="1" smtClean="0"/>
              <a:t>кожну</a:t>
            </a:r>
            <a:r>
              <a:rPr lang="ru-RU" sz="2400" b="1" dirty="0" smtClean="0"/>
              <a:t> особу </a:t>
            </a:r>
            <a:r>
              <a:rPr lang="ru-RU" sz="2400" b="1" dirty="0" err="1" smtClean="0"/>
              <a:t>готується</a:t>
            </a: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chemeClr val="accent2"/>
                </a:solidFill>
              </a:rPr>
              <a:t>за </a:t>
            </a:r>
            <a:r>
              <a:rPr lang="ru-RU" sz="2400" b="1" dirty="0" err="1" smtClean="0">
                <a:solidFill>
                  <a:schemeClr val="accent2"/>
                </a:solidFill>
              </a:rPr>
              <a:t>основним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місцем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роботи</a:t>
            </a:r>
            <a:r>
              <a:rPr lang="ru-RU" sz="2400" b="1" dirty="0" smtClean="0"/>
              <a:t> в одному </a:t>
            </a:r>
            <a:r>
              <a:rPr lang="ru-RU" sz="2400" b="1" dirty="0" err="1" smtClean="0"/>
              <a:t>примірнику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оформлюється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друкованим</a:t>
            </a:r>
            <a:r>
              <a:rPr lang="ru-RU" sz="2400" b="1" dirty="0" smtClean="0"/>
              <a:t> текстом на </a:t>
            </a:r>
            <a:r>
              <a:rPr lang="ru-RU" sz="2400" b="1" dirty="0" err="1" smtClean="0"/>
              <a:t>аркушах</a:t>
            </a:r>
            <a:r>
              <a:rPr lang="ru-RU" sz="2400" b="1" dirty="0" smtClean="0"/>
              <a:t> </a:t>
            </a:r>
            <a:r>
              <a:rPr lang="en-US" sz="2400" b="1" dirty="0" smtClean="0">
                <a:solidFill>
                  <a:schemeClr val="accent2"/>
                </a:solidFill>
              </a:rPr>
              <a:t>[</a:t>
            </a:r>
            <a:r>
              <a:rPr lang="uk-UA" sz="2400" b="1" dirty="0" smtClean="0">
                <a:solidFill>
                  <a:schemeClr val="accent2"/>
                </a:solidFill>
              </a:rPr>
              <a:t>аркуші</a:t>
            </a:r>
            <a:r>
              <a:rPr lang="en-US" sz="2400" b="1" dirty="0" smtClean="0">
                <a:solidFill>
                  <a:schemeClr val="accent2"/>
                </a:solidFill>
              </a:rPr>
              <a:t>]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smtClean="0"/>
              <a:t>формату А4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підписується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керівником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підприємства</a:t>
            </a:r>
            <a:r>
              <a:rPr lang="ru-RU" sz="2400" b="1" dirty="0" smtClean="0"/>
              <a:t>, установи, </a:t>
            </a:r>
            <a:r>
              <a:rPr lang="ru-RU" sz="2400" b="1" dirty="0" err="1" smtClean="0"/>
              <a:t>організації</a:t>
            </a:r>
            <a:r>
              <a:rPr lang="ru-RU" sz="2400" b="1" dirty="0" smtClean="0"/>
              <a:t> та головою ради (</a:t>
            </a:r>
            <a:r>
              <a:rPr lang="ru-RU" sz="2400" b="1" dirty="0" err="1" smtClean="0"/>
              <a:t>зборів</a:t>
            </a:r>
            <a:r>
              <a:rPr lang="ru-RU" sz="2400" b="1" dirty="0" smtClean="0"/>
              <a:t>) трудового </a:t>
            </a:r>
            <a:r>
              <a:rPr lang="ru-RU" sz="2400" b="1" dirty="0" err="1" smtClean="0"/>
              <a:t>колективу</a:t>
            </a:r>
            <a:r>
              <a:rPr lang="ru-RU" sz="2400" b="1" dirty="0" smtClean="0"/>
              <a:t> (у </a:t>
            </a:r>
            <a:r>
              <a:rPr lang="ru-RU" sz="2400" b="1" dirty="0" err="1" smtClean="0"/>
              <a:t>разі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їх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наявності</a:t>
            </a:r>
            <a:r>
              <a:rPr lang="ru-RU" sz="2400" b="1" dirty="0" smtClean="0"/>
              <a:t>). </a:t>
            </a:r>
            <a:r>
              <a:rPr lang="ru-RU" sz="2400" b="1" dirty="0" err="1" smtClean="0"/>
              <a:t>Підписи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затверджуються</a:t>
            </a:r>
            <a:r>
              <a:rPr lang="ru-RU" sz="2400" b="1" dirty="0" smtClean="0"/>
              <a:t> печаткою </a:t>
            </a:r>
            <a:r>
              <a:rPr lang="ru-RU" sz="2400" b="1" dirty="0" err="1" smtClean="0"/>
              <a:t>підприємства</a:t>
            </a:r>
            <a:r>
              <a:rPr lang="ru-RU" sz="2400" b="1" dirty="0" smtClean="0"/>
              <a:t>, установи, </a:t>
            </a:r>
            <a:r>
              <a:rPr lang="ru-RU" sz="2400" b="1" dirty="0" err="1" smtClean="0"/>
              <a:t>організації</a:t>
            </a:r>
            <a:r>
              <a:rPr lang="ru-RU" sz="2400" b="1" dirty="0" smtClean="0"/>
              <a:t>. </a:t>
            </a:r>
            <a:r>
              <a:rPr lang="ru-RU" sz="2400" b="1" dirty="0" err="1" smtClean="0">
                <a:solidFill>
                  <a:schemeClr val="accent2"/>
                </a:solidFill>
              </a:rPr>
              <a:t>Усі</a:t>
            </a:r>
            <a:r>
              <a:rPr lang="ru-RU" sz="2400" b="1" dirty="0" smtClean="0">
                <a:solidFill>
                  <a:schemeClr val="accent2"/>
                </a:solidFill>
              </a:rPr>
              <a:t> графи </a:t>
            </a:r>
            <a:r>
              <a:rPr lang="ru-RU" sz="2400" b="1" dirty="0" err="1" smtClean="0">
                <a:solidFill>
                  <a:schemeClr val="accent2"/>
                </a:solidFill>
              </a:rPr>
              <a:t>є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обов'язковими</a:t>
            </a:r>
            <a:r>
              <a:rPr lang="ru-RU" sz="2400" b="1" dirty="0" smtClean="0">
                <a:solidFill>
                  <a:schemeClr val="accent2"/>
                </a:solidFill>
              </a:rPr>
              <a:t> для </a:t>
            </a:r>
            <a:r>
              <a:rPr lang="ru-RU" sz="2400" b="1" dirty="0" err="1" smtClean="0">
                <a:solidFill>
                  <a:schemeClr val="accent2"/>
                </a:solidFill>
              </a:rPr>
              <a:t>заповнення</a:t>
            </a:r>
            <a:r>
              <a:rPr lang="ru-RU" sz="2400" b="1" dirty="0" smtClean="0">
                <a:solidFill>
                  <a:schemeClr val="accent2"/>
                </a:solidFill>
              </a:rPr>
              <a:t>. </a:t>
            </a:r>
            <a:endParaRPr lang="ru-RU" sz="24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86874" cy="6215082"/>
          </a:xfrm>
        </p:spPr>
        <p:txBody>
          <a:bodyPr>
            <a:noAutofit/>
          </a:bodyPr>
          <a:lstStyle/>
          <a:p>
            <a:r>
              <a:rPr lang="uk-UA" sz="2400" dirty="0" smtClean="0"/>
              <a:t>                                         НАГОРОДНИЙ ЛИСТ </a:t>
            </a:r>
            <a:br>
              <a:rPr lang="uk-UA" sz="2400" dirty="0" smtClean="0"/>
            </a:br>
            <a:r>
              <a:rPr lang="uk-UA" sz="2400" dirty="0" smtClean="0"/>
              <a:t>1. Прізвище, ім'я, по батькові _______________________________________ </a:t>
            </a:r>
            <a:br>
              <a:rPr lang="uk-UA" sz="2400" dirty="0" smtClean="0"/>
            </a:br>
            <a:r>
              <a:rPr lang="uk-UA" sz="2400" dirty="0" smtClean="0"/>
              <a:t>2. Посада і місце роботи, служби ____________________________________</a:t>
            </a:r>
            <a:br>
              <a:rPr lang="uk-UA" sz="2400" dirty="0" smtClean="0"/>
            </a:br>
            <a:r>
              <a:rPr lang="uk-UA" sz="2400" dirty="0" smtClean="0"/>
              <a:t>3. Число, місяць, рік і місце народження __________________________  </a:t>
            </a:r>
            <a:br>
              <a:rPr lang="uk-UA" sz="2400" dirty="0" smtClean="0"/>
            </a:br>
            <a:r>
              <a:rPr lang="uk-UA" sz="2400" dirty="0" smtClean="0"/>
              <a:t>4. Стать __________________________________________________________________</a:t>
            </a:r>
            <a:br>
              <a:rPr lang="uk-UA" sz="2400" dirty="0" smtClean="0"/>
            </a:br>
            <a:r>
              <a:rPr lang="uk-UA" sz="2400" dirty="0" smtClean="0"/>
              <a:t>5. Освіта ________________________________________________________________ </a:t>
            </a:r>
            <a:br>
              <a:rPr lang="uk-UA" sz="2400" dirty="0" smtClean="0"/>
            </a:br>
            <a:r>
              <a:rPr lang="uk-UA" sz="2400" dirty="0" smtClean="0"/>
              <a:t>6. Науковий ступінь, вчене звання _________________________________</a:t>
            </a:r>
            <a:br>
              <a:rPr lang="uk-UA" sz="2400" dirty="0" smtClean="0"/>
            </a:br>
            <a:r>
              <a:rPr lang="uk-UA" sz="2400" dirty="0" smtClean="0"/>
              <a:t>7. Які має державні та відомчі нагороди (дата та номер підтвердного документа) ____________________________________________</a:t>
            </a:r>
            <a:br>
              <a:rPr lang="uk-UA" sz="2400" dirty="0" smtClean="0"/>
            </a:br>
            <a:r>
              <a:rPr lang="uk-UA" sz="2400" dirty="0" smtClean="0"/>
              <a:t>8. Місце проживання __________________________________________________</a:t>
            </a:r>
            <a:br>
              <a:rPr lang="uk-UA" sz="2400" dirty="0" smtClean="0"/>
            </a:br>
            <a:r>
              <a:rPr lang="uk-UA" sz="2400" dirty="0" smtClean="0"/>
              <a:t>9. Загальний стаж роботи ____________________________________________</a:t>
            </a:r>
            <a:br>
              <a:rPr lang="uk-UA" sz="2400" dirty="0" smtClean="0"/>
            </a:br>
            <a:r>
              <a:rPr lang="uk-UA" sz="2400" dirty="0" smtClean="0"/>
              <a:t>10. Стаж роботи в даному колективі _______________________________</a:t>
            </a:r>
            <a:br>
              <a:rPr lang="uk-UA" sz="2400" dirty="0" smtClean="0"/>
            </a:br>
            <a:r>
              <a:rPr lang="uk-UA" sz="2400" dirty="0" smtClean="0"/>
              <a:t>11. Характеристика із зазначенням конкретних  особливих заслуг у сфері освіти та науки ________________________________________________________________________________________________________________________________________________________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 rot="21351257">
            <a:off x="2857488" y="6143644"/>
            <a:ext cx="33961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ХАРАКТЕРИСТИКА</a:t>
            </a:r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715436" cy="5786478"/>
          </a:xfrm>
        </p:spPr>
        <p:txBody>
          <a:bodyPr>
            <a:noAutofit/>
          </a:bodyPr>
          <a:lstStyle/>
          <a:p>
            <a:r>
              <a:rPr lang="uk-UA" sz="2400" dirty="0" smtClean="0"/>
              <a:t>_________________________________________________________________________________________________________________________________________________________________________________________________________________________________Кандидатура __________________________________________________________ рекомендована зборами (</a:t>
            </a:r>
            <a:r>
              <a:rPr lang="uk-UA" sz="2400" i="1" dirty="0" smtClean="0"/>
              <a:t>радою, правлінням</a:t>
            </a:r>
            <a:r>
              <a:rPr lang="uk-UA" sz="2400" dirty="0" smtClean="0"/>
              <a:t>) колективу (</a:t>
            </a:r>
            <a:r>
              <a:rPr lang="uk-UA" sz="2400" i="1" dirty="0" smtClean="0"/>
              <a:t>найменування підприємства,  установи, організації тощо, дата обговорення, номер протоколу</a:t>
            </a:r>
            <a:r>
              <a:rPr lang="uk-UA" sz="2400" dirty="0" smtClean="0"/>
              <a:t>) _____________________________</a:t>
            </a:r>
            <a:br>
              <a:rPr lang="uk-UA" sz="2400" dirty="0" smtClean="0"/>
            </a:br>
            <a:r>
              <a:rPr lang="uk-UA" sz="2400" dirty="0" smtClean="0"/>
              <a:t>Представляється до __________________________________________________</a:t>
            </a:r>
            <a:br>
              <a:rPr lang="uk-UA" sz="2400" dirty="0" smtClean="0"/>
            </a:br>
            <a:r>
              <a:rPr lang="uk-UA" sz="2400" dirty="0" smtClean="0"/>
              <a:t>                                                            </a:t>
            </a:r>
            <a:r>
              <a:rPr lang="uk-UA" sz="2400" i="1" dirty="0" smtClean="0"/>
              <a:t>(вид нагороди) 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Керівник підприємства,                                   Голова ради установи, організації                                    (зборів)колективу</a:t>
            </a:r>
            <a:br>
              <a:rPr lang="uk-UA" sz="2400" dirty="0" smtClean="0"/>
            </a:br>
            <a:r>
              <a:rPr lang="uk-UA" sz="2400" dirty="0" smtClean="0"/>
              <a:t>_____________________________                            _____________________________                          </a:t>
            </a:r>
            <a:r>
              <a:rPr lang="uk-UA" sz="2400" i="1" dirty="0" smtClean="0"/>
              <a:t>(ПІБ, посада)                                                     (ПІБ, посада) 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МП «___» _________ 20__ року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 rot="21351257">
            <a:off x="3014833" y="1479375"/>
            <a:ext cx="33961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ХАРАКТЕРИСТИКА</a:t>
            </a:r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715436" cy="700093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2"/>
                </a:solidFill>
              </a:rPr>
              <a:t>Копії документів: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428736"/>
            <a:ext cx="8643998" cy="235745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2400" b="1" dirty="0" err="1" smtClean="0"/>
              <a:t>копії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документів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що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засвідчують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нагородження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відомчими</a:t>
            </a:r>
            <a:r>
              <a:rPr lang="ru-RU" sz="2400" b="1" dirty="0" smtClean="0"/>
              <a:t> та </a:t>
            </a:r>
            <a:r>
              <a:rPr lang="ru-RU" sz="2400" b="1" dirty="0" err="1" smtClean="0"/>
              <a:t>іншими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відзнаками</a:t>
            </a:r>
            <a:r>
              <a:rPr lang="ru-RU" sz="2400" b="1" dirty="0" smtClean="0"/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b="1" dirty="0" err="1" smtClean="0"/>
              <a:t>копія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першої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сторінки</a:t>
            </a:r>
            <a:r>
              <a:rPr lang="ru-RU" sz="2400" b="1" dirty="0" smtClean="0"/>
              <a:t> паспорта, </a:t>
            </a:r>
            <a:r>
              <a:rPr lang="ru-RU" sz="2400" b="1" dirty="0" err="1" smtClean="0"/>
              <a:t>завірена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керівником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кадрової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служби</a:t>
            </a:r>
            <a:r>
              <a:rPr lang="ru-RU" sz="2400" b="1" dirty="0" smtClean="0"/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b="1" dirty="0" err="1" smtClean="0"/>
              <a:t>копії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відповідних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сторінок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трудової</a:t>
            </a:r>
            <a:r>
              <a:rPr lang="ru-RU" sz="2400" b="1" dirty="0" smtClean="0"/>
              <a:t> книжки, де внесено </a:t>
            </a:r>
            <a:r>
              <a:rPr lang="ru-RU" sz="2400" b="1" dirty="0" err="1" smtClean="0"/>
              <a:t>дані</a:t>
            </a:r>
            <a:r>
              <a:rPr lang="ru-RU" sz="2400" b="1" dirty="0" smtClean="0"/>
              <a:t> про </a:t>
            </a:r>
            <a:r>
              <a:rPr lang="ru-RU" sz="2400" b="1" dirty="0" err="1" smtClean="0"/>
              <a:t>заохочення</a:t>
            </a:r>
            <a:r>
              <a:rPr lang="ru-RU" sz="2400" b="1" dirty="0" smtClean="0"/>
              <a:t>.</a:t>
            </a:r>
          </a:p>
          <a:p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4000504"/>
            <a:ext cx="850112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accent2"/>
                </a:solidFill>
              </a:rPr>
              <a:t>	</a:t>
            </a:r>
            <a:r>
              <a:rPr lang="ru-RU" sz="2800" b="1" dirty="0" err="1" smtClean="0">
                <a:solidFill>
                  <a:schemeClr val="accent2"/>
                </a:solidFill>
              </a:rPr>
              <a:t>Усі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документи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подаються</a:t>
            </a:r>
            <a:r>
              <a:rPr lang="ru-RU" sz="2800" b="1" dirty="0" smtClean="0">
                <a:solidFill>
                  <a:schemeClr val="accent2"/>
                </a:solidFill>
              </a:rPr>
              <a:t> в одному </a:t>
            </a:r>
            <a:r>
              <a:rPr lang="ru-RU" sz="2800" b="1" dirty="0" err="1" smtClean="0">
                <a:solidFill>
                  <a:schemeClr val="accent2"/>
                </a:solidFill>
              </a:rPr>
              <a:t>примірнику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i="1" u="sng" dirty="0">
                <a:solidFill>
                  <a:schemeClr val="tx2"/>
                </a:solidFill>
              </a:rPr>
              <a:t>[</a:t>
            </a:r>
            <a:r>
              <a:rPr lang="ru-RU" sz="2800" b="1" i="1" u="sng" dirty="0" smtClean="0">
                <a:solidFill>
                  <a:schemeClr val="tx2"/>
                </a:solidFill>
              </a:rPr>
              <a:t>на </a:t>
            </a:r>
            <a:r>
              <a:rPr lang="ru-RU" sz="2800" b="1" i="1" u="sng" dirty="0" err="1" smtClean="0">
                <a:solidFill>
                  <a:schemeClr val="tx2"/>
                </a:solidFill>
              </a:rPr>
              <a:t>обох</a:t>
            </a:r>
            <a:r>
              <a:rPr lang="ru-RU" sz="2800" b="1" i="1" u="sng" dirty="0" smtClean="0">
                <a:solidFill>
                  <a:schemeClr val="tx2"/>
                </a:solidFill>
              </a:rPr>
              <a:t> </a:t>
            </a:r>
            <a:r>
              <a:rPr lang="ru-RU" sz="2800" b="1" i="1" u="sng" dirty="0" err="1" smtClean="0">
                <a:solidFill>
                  <a:schemeClr val="tx2"/>
                </a:solidFill>
              </a:rPr>
              <a:t>сторінках</a:t>
            </a:r>
            <a:r>
              <a:rPr lang="ru-RU" sz="2800" b="1" i="1" u="sng" dirty="0" smtClean="0">
                <a:solidFill>
                  <a:schemeClr val="tx2"/>
                </a:solidFill>
              </a:rPr>
              <a:t> </a:t>
            </a:r>
            <a:r>
              <a:rPr lang="ru-RU" sz="2800" b="1" i="1" u="sng" dirty="0" err="1" smtClean="0">
                <a:solidFill>
                  <a:schemeClr val="tx2"/>
                </a:solidFill>
              </a:rPr>
              <a:t>аркуша</a:t>
            </a:r>
            <a:r>
              <a:rPr lang="ru-RU" sz="2800" b="1" i="1" u="sng" dirty="0" smtClean="0">
                <a:solidFill>
                  <a:schemeClr val="tx2"/>
                </a:solidFill>
              </a:rPr>
              <a:t>, </a:t>
            </a:r>
            <a:r>
              <a:rPr lang="ru-RU" sz="2800" b="1" i="1" u="sng" dirty="0" err="1" smtClean="0">
                <a:solidFill>
                  <a:schemeClr val="tx2"/>
                </a:solidFill>
              </a:rPr>
              <a:t>завірені</a:t>
            </a:r>
            <a:r>
              <a:rPr lang="ru-RU" sz="2800" b="1" i="1" u="sng" dirty="0" smtClean="0">
                <a:solidFill>
                  <a:schemeClr val="tx2"/>
                </a:solidFill>
              </a:rPr>
              <a:t> </a:t>
            </a:r>
            <a:r>
              <a:rPr lang="ru-RU" sz="2800" b="1" i="1" u="sng" dirty="0" err="1" smtClean="0">
                <a:solidFill>
                  <a:schemeClr val="tx2"/>
                </a:solidFill>
              </a:rPr>
              <a:t>керівником</a:t>
            </a:r>
            <a:r>
              <a:rPr lang="ru-RU" sz="2800" b="1" i="1" u="sng" dirty="0" smtClean="0">
                <a:solidFill>
                  <a:schemeClr val="tx2"/>
                </a:solidFill>
              </a:rPr>
              <a:t> закладу</a:t>
            </a:r>
            <a:r>
              <a:rPr lang="en-US" sz="2800" b="1" i="1" u="sng" dirty="0" smtClean="0">
                <a:solidFill>
                  <a:schemeClr val="tx2"/>
                </a:solidFill>
              </a:rPr>
              <a:t>]</a:t>
            </a:r>
            <a:r>
              <a:rPr lang="ru-RU" sz="2800" b="1" dirty="0" smtClean="0">
                <a:solidFill>
                  <a:schemeClr val="accent2"/>
                </a:solidFill>
              </a:rPr>
              <a:t>, а </a:t>
            </a:r>
            <a:r>
              <a:rPr lang="ru-RU" sz="2800" b="1" dirty="0" err="1" smtClean="0">
                <a:solidFill>
                  <a:schemeClr val="accent2"/>
                </a:solidFill>
              </a:rPr>
              <a:t>подання</a:t>
            </a:r>
            <a:r>
              <a:rPr lang="ru-RU" sz="2800" b="1" dirty="0" smtClean="0">
                <a:solidFill>
                  <a:schemeClr val="accent2"/>
                </a:solidFill>
              </a:rPr>
              <a:t> та </a:t>
            </a:r>
            <a:r>
              <a:rPr lang="ru-RU" sz="2800" b="1" dirty="0" err="1" smtClean="0">
                <a:solidFill>
                  <a:schemeClr val="accent2"/>
                </a:solidFill>
              </a:rPr>
              <a:t>нагородний</a:t>
            </a:r>
            <a:r>
              <a:rPr lang="ru-RU" sz="2800" b="1" dirty="0" smtClean="0">
                <a:solidFill>
                  <a:schemeClr val="accent2"/>
                </a:solidFill>
              </a:rPr>
              <a:t> лист </a:t>
            </a:r>
            <a:r>
              <a:rPr lang="ru-RU" sz="2800" b="1" dirty="0" err="1" smtClean="0">
                <a:solidFill>
                  <a:schemeClr val="accent2"/>
                </a:solidFill>
              </a:rPr>
              <a:t>також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додаються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і</a:t>
            </a:r>
            <a:r>
              <a:rPr lang="ru-RU" sz="2800" b="1" dirty="0" smtClean="0">
                <a:solidFill>
                  <a:schemeClr val="accent2"/>
                </a:solidFill>
              </a:rPr>
              <a:t> на </a:t>
            </a:r>
            <a:r>
              <a:rPr lang="ru-RU" sz="2800" b="1" dirty="0" err="1" smtClean="0">
                <a:solidFill>
                  <a:schemeClr val="accent2"/>
                </a:solidFill>
              </a:rPr>
              <a:t>електронних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носіях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400" b="1" i="1" dirty="0" smtClean="0">
                <a:solidFill>
                  <a:schemeClr val="accent2"/>
                </a:solidFill>
              </a:rPr>
              <a:t>(п.ІІ.5 </a:t>
            </a:r>
            <a:r>
              <a:rPr lang="ru-RU" sz="2400" b="1" i="1" dirty="0" err="1" smtClean="0">
                <a:solidFill>
                  <a:schemeClr val="accent2"/>
                </a:solidFill>
              </a:rPr>
              <a:t>Положення</a:t>
            </a:r>
            <a:r>
              <a:rPr lang="ru-RU" sz="2400" b="1" i="1" dirty="0" smtClean="0">
                <a:solidFill>
                  <a:schemeClr val="accent2"/>
                </a:solidFill>
              </a:rPr>
              <a:t>). </a:t>
            </a:r>
            <a:endParaRPr lang="ru-RU" sz="2400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357"/>
            <a:ext cx="8643998" cy="642941"/>
          </a:xfrm>
        </p:spPr>
        <p:txBody>
          <a:bodyPr/>
          <a:lstStyle/>
          <a:p>
            <a:pPr algn="ctr"/>
            <a:r>
              <a:rPr lang="ru-RU" sz="2600" dirty="0" err="1" smtClean="0">
                <a:solidFill>
                  <a:schemeClr val="accent2"/>
                </a:solidFill>
              </a:rPr>
              <a:t>Згода</a:t>
            </a:r>
            <a:r>
              <a:rPr lang="ru-RU" sz="2600" dirty="0" smtClean="0">
                <a:solidFill>
                  <a:schemeClr val="accent2"/>
                </a:solidFill>
              </a:rPr>
              <a:t> </a:t>
            </a:r>
            <a:r>
              <a:rPr lang="ru-RU" sz="2600" dirty="0" err="1" smtClean="0">
                <a:solidFill>
                  <a:schemeClr val="accent2"/>
                </a:solidFill>
              </a:rPr>
              <a:t>осіб</a:t>
            </a:r>
            <a:r>
              <a:rPr lang="ru-RU" sz="2600" dirty="0" smtClean="0">
                <a:solidFill>
                  <a:schemeClr val="accent2"/>
                </a:solidFill>
              </a:rPr>
              <a:t> на </a:t>
            </a:r>
            <a:r>
              <a:rPr lang="ru-RU" sz="2600" dirty="0" err="1" smtClean="0">
                <a:solidFill>
                  <a:schemeClr val="accent2"/>
                </a:solidFill>
              </a:rPr>
              <a:t>збір</a:t>
            </a:r>
            <a:r>
              <a:rPr lang="ru-RU" sz="2600" dirty="0" smtClean="0">
                <a:solidFill>
                  <a:schemeClr val="accent2"/>
                </a:solidFill>
              </a:rPr>
              <a:t> та </a:t>
            </a:r>
            <a:r>
              <a:rPr lang="ru-RU" sz="2600" dirty="0" err="1" smtClean="0">
                <a:solidFill>
                  <a:schemeClr val="accent2"/>
                </a:solidFill>
              </a:rPr>
              <a:t>обробку</a:t>
            </a:r>
            <a:r>
              <a:rPr lang="ru-RU" sz="2600" dirty="0" smtClean="0">
                <a:solidFill>
                  <a:schemeClr val="accent2"/>
                </a:solidFill>
              </a:rPr>
              <a:t>  </a:t>
            </a:r>
            <a:r>
              <a:rPr lang="ru-RU" sz="2600" dirty="0" err="1" smtClean="0">
                <a:solidFill>
                  <a:schemeClr val="accent2"/>
                </a:solidFill>
              </a:rPr>
              <a:t>їх</a:t>
            </a:r>
            <a:r>
              <a:rPr lang="ru-RU" sz="2600" dirty="0" smtClean="0">
                <a:solidFill>
                  <a:schemeClr val="accent2"/>
                </a:solidFill>
              </a:rPr>
              <a:t> </a:t>
            </a:r>
            <a:r>
              <a:rPr lang="ru-RU" sz="2600" dirty="0" err="1" smtClean="0">
                <a:solidFill>
                  <a:schemeClr val="accent2"/>
                </a:solidFill>
              </a:rPr>
              <a:t>персональних</a:t>
            </a:r>
            <a:r>
              <a:rPr lang="ru-RU" sz="2600" dirty="0" smtClean="0">
                <a:solidFill>
                  <a:schemeClr val="accent2"/>
                </a:solidFill>
              </a:rPr>
              <a:t> </a:t>
            </a:r>
            <a:r>
              <a:rPr lang="ru-RU" sz="2600" dirty="0" err="1" smtClean="0">
                <a:solidFill>
                  <a:schemeClr val="accent2"/>
                </a:solidFill>
              </a:rPr>
              <a:t>даних</a:t>
            </a:r>
            <a:endParaRPr lang="ru-RU" sz="2600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06" y="1285860"/>
            <a:ext cx="8929718" cy="4071966"/>
          </a:xfrm>
        </p:spPr>
        <p:txBody>
          <a:bodyPr>
            <a:noAutofit/>
          </a:bodyPr>
          <a:lstStyle/>
          <a:p>
            <a:pPr algn="just"/>
            <a:r>
              <a:rPr lang="uk-UA" sz="2800" b="1" dirty="0" smtClean="0"/>
              <a:t>Я,______________________________________________________________,</a:t>
            </a:r>
            <a:endParaRPr lang="ru-RU" sz="2800" b="1" dirty="0" smtClean="0"/>
          </a:p>
          <a:p>
            <a:pPr algn="just"/>
            <a:r>
              <a:rPr lang="uk-UA" sz="2000" b="1" i="1" dirty="0" smtClean="0"/>
              <a:t>                                                                     (ПІБ)</a:t>
            </a:r>
            <a:endParaRPr lang="ru-RU" sz="2000" b="1" i="1" dirty="0" smtClean="0"/>
          </a:p>
          <a:p>
            <a:pPr algn="just"/>
            <a:r>
              <a:rPr lang="uk-UA" sz="2800" b="1" dirty="0" smtClean="0"/>
              <a:t>(народився «__» ____19___ року, паспорт серії __ №__) шляхом підписання цього тексту, відповідно до Закону України «Про захист персональних даних» від 1 червня 2010 року, № 2297-УІ надаю згоду ___    </a:t>
            </a:r>
            <a:r>
              <a:rPr lang="uk-UA" sz="2800" b="1" u="sng" kern="1400" dirty="0" smtClean="0">
                <a:solidFill>
                  <a:schemeClr val="accent2"/>
                </a:solidFill>
              </a:rPr>
              <a:t>М і н і с т е р с т в у  о с в і т и  і  н а у к и  У к р а ї н и</a:t>
            </a:r>
          </a:p>
          <a:p>
            <a:pPr algn="just"/>
            <a:r>
              <a:rPr lang="uk-UA" sz="2800" b="1" i="1" dirty="0" smtClean="0"/>
              <a:t>       </a:t>
            </a:r>
            <a:r>
              <a:rPr lang="uk-UA" sz="2400" b="1" i="1" dirty="0" smtClean="0"/>
              <a:t>(повна назва володільця, суб’єкта господарювання)</a:t>
            </a:r>
            <a:endParaRPr lang="ru-RU" sz="2400" b="1" i="1" dirty="0" smtClean="0"/>
          </a:p>
          <a:p>
            <a:pPr algn="just"/>
            <a:r>
              <a:rPr lang="uk-UA" sz="2800" b="1" dirty="0" smtClean="0"/>
              <a:t>на обробку моїх особистих персональних даних…</a:t>
            </a:r>
            <a:endParaRPr lang="ru-RU" sz="2800" b="1" dirty="0"/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142845" y="5348288"/>
            <a:ext cx="8786873" cy="1509712"/>
          </a:xfrm>
          <a:prstGeom prst="rect">
            <a:avLst/>
          </a:prstGeom>
        </p:spPr>
        <p:txBody>
          <a:bodyPr vert="horz" anchor="t">
            <a:normAutofit fontScale="77500" lnSpcReduction="20000"/>
          </a:bodyPr>
          <a:lstStyle/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«___» _________20________ року, ________________</a:t>
            </a:r>
            <a:r>
              <a:rPr kumimoji="0" lang="uk-UA" sz="3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(_________________________)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Особу та підпис _________________________________________ перевірено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Відповідальна особа ______________________	(__________________________)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МП</a:t>
            </a: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ru-RU" sz="2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42844" y="5357826"/>
            <a:ext cx="8786874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928802"/>
            <a:ext cx="8501153" cy="4286280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800" b="1" dirty="0" smtClean="0"/>
              <a:t>	</a:t>
            </a:r>
            <a:r>
              <a:rPr lang="ru-RU" sz="2800" b="1" dirty="0" err="1" smtClean="0"/>
              <a:t>Нагородні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листи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інші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документи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щодо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нагородження</a:t>
            </a:r>
            <a:r>
              <a:rPr lang="ru-RU" sz="2800" b="1" dirty="0" smtClean="0"/>
              <a:t>, </a:t>
            </a:r>
            <a:r>
              <a:rPr lang="ru-RU" sz="2800" b="1" dirty="0" err="1" smtClean="0">
                <a:solidFill>
                  <a:schemeClr val="accent2"/>
                </a:solidFill>
              </a:rPr>
              <a:t>подані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з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порушенням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вимог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цього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Положення</a:t>
            </a:r>
            <a:r>
              <a:rPr lang="ru-RU" sz="2800" b="1" dirty="0" smtClean="0">
                <a:solidFill>
                  <a:schemeClr val="accent2"/>
                </a:solidFill>
              </a:rPr>
              <a:t>, </a:t>
            </a:r>
            <a:r>
              <a:rPr lang="ru-RU" sz="2800" b="1" dirty="0" err="1" smtClean="0">
                <a:solidFill>
                  <a:schemeClr val="accent2"/>
                </a:solidFill>
              </a:rPr>
              <a:t>розгляду</a:t>
            </a:r>
            <a:r>
              <a:rPr lang="ru-RU" sz="2800" b="1" dirty="0" smtClean="0">
                <a:solidFill>
                  <a:schemeClr val="accent2"/>
                </a:solidFill>
              </a:rPr>
              <a:t> не </a:t>
            </a:r>
            <a:r>
              <a:rPr lang="ru-RU" sz="2800" b="1" dirty="0" err="1" smtClean="0">
                <a:solidFill>
                  <a:schemeClr val="accent2"/>
                </a:solidFill>
              </a:rPr>
              <a:t>підлягають</a:t>
            </a:r>
            <a:r>
              <a:rPr lang="ru-RU" sz="2800" b="1" dirty="0" smtClean="0">
                <a:solidFill>
                  <a:schemeClr val="accent2"/>
                </a:solidFill>
              </a:rPr>
              <a:t> (п.ІІ.6 </a:t>
            </a:r>
            <a:r>
              <a:rPr lang="ru-RU" sz="2800" b="1" dirty="0" err="1" smtClean="0">
                <a:solidFill>
                  <a:schemeClr val="accent2"/>
                </a:solidFill>
              </a:rPr>
              <a:t>Положення</a:t>
            </a:r>
            <a:r>
              <a:rPr lang="ru-RU" sz="2800" b="1" dirty="0" smtClean="0">
                <a:solidFill>
                  <a:schemeClr val="accent2"/>
                </a:solidFill>
              </a:rPr>
              <a:t>)</a:t>
            </a:r>
            <a:r>
              <a:rPr lang="ru-RU" sz="2800" b="1" dirty="0" smtClean="0"/>
              <a:t>. </a:t>
            </a:r>
          </a:p>
          <a:p>
            <a:pPr algn="just"/>
            <a:r>
              <a:rPr lang="ru-RU" sz="2800" b="1" dirty="0" smtClean="0"/>
              <a:t>	За </a:t>
            </a:r>
            <a:r>
              <a:rPr lang="ru-RU" sz="2800" b="1" dirty="0" err="1" smtClean="0"/>
              <a:t>достовірність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відомостей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зазначених</a:t>
            </a:r>
            <a:r>
              <a:rPr lang="ru-RU" sz="2800" b="1" dirty="0" smtClean="0"/>
              <a:t> у </a:t>
            </a:r>
            <a:r>
              <a:rPr lang="ru-RU" sz="2800" b="1" dirty="0" err="1" smtClean="0"/>
              <a:t>поданні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нагородному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листі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дотримання</a:t>
            </a:r>
            <a:r>
              <a:rPr lang="ru-RU" sz="2800" b="1" dirty="0" smtClean="0"/>
              <a:t> порядку </a:t>
            </a:r>
            <a:r>
              <a:rPr lang="ru-RU" sz="2800" b="1" dirty="0" err="1" smtClean="0"/>
              <a:t>щодо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форми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строків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подання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всіх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документів</a:t>
            </a:r>
            <a:r>
              <a:rPr lang="ru-RU" sz="2800" b="1" dirty="0" smtClean="0"/>
              <a:t>, </a:t>
            </a:r>
            <a:r>
              <a:rPr lang="ru-RU" sz="2800" b="1" dirty="0" err="1" smtClean="0">
                <a:solidFill>
                  <a:schemeClr val="accent2"/>
                </a:solidFill>
              </a:rPr>
              <a:t>відповідає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керівник</a:t>
            </a:r>
            <a:r>
              <a:rPr lang="ru-RU" sz="2800" b="1" dirty="0" smtClean="0">
                <a:solidFill>
                  <a:schemeClr val="accent2"/>
                </a:solidFill>
              </a:rPr>
              <a:t>, </a:t>
            </a:r>
            <a:r>
              <a:rPr lang="ru-RU" sz="2800" b="1" dirty="0" err="1" smtClean="0">
                <a:solidFill>
                  <a:schemeClr val="accent2"/>
                </a:solidFill>
              </a:rPr>
              <a:t>який</a:t>
            </a:r>
            <a:r>
              <a:rPr lang="ru-RU" sz="2800" b="1" dirty="0" smtClean="0">
                <a:solidFill>
                  <a:schemeClr val="accent2"/>
                </a:solidFill>
              </a:rPr>
              <a:t> вносить </a:t>
            </a:r>
            <a:r>
              <a:rPr lang="ru-RU" sz="2800" b="1" dirty="0" err="1" smtClean="0">
                <a:solidFill>
                  <a:schemeClr val="accent2"/>
                </a:solidFill>
              </a:rPr>
              <a:t>пропозицію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щодо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заохочення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відомчими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відзнаками</a:t>
            </a:r>
            <a:r>
              <a:rPr lang="ru-RU" sz="2800" b="1" dirty="0" smtClean="0">
                <a:solidFill>
                  <a:schemeClr val="accent2"/>
                </a:solidFill>
              </a:rPr>
              <a:t> та </a:t>
            </a:r>
            <a:r>
              <a:rPr lang="ru-RU" sz="2800" b="1" dirty="0" err="1" smtClean="0">
                <a:solidFill>
                  <a:schemeClr val="accent2"/>
                </a:solidFill>
              </a:rPr>
              <a:t>підписує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нагородний</a:t>
            </a:r>
            <a:r>
              <a:rPr lang="ru-RU" sz="2800" b="1" dirty="0" smtClean="0">
                <a:solidFill>
                  <a:schemeClr val="accent2"/>
                </a:solidFill>
              </a:rPr>
              <a:t> лист (п.ІІ.7 </a:t>
            </a:r>
            <a:r>
              <a:rPr lang="ru-RU" sz="2800" b="1" dirty="0" err="1" smtClean="0">
                <a:solidFill>
                  <a:schemeClr val="accent2"/>
                </a:solidFill>
              </a:rPr>
              <a:t>Положення</a:t>
            </a:r>
            <a:r>
              <a:rPr lang="ru-RU" sz="2800" b="1" dirty="0" smtClean="0">
                <a:solidFill>
                  <a:schemeClr val="accent2"/>
                </a:solidFill>
              </a:rPr>
              <a:t>)</a:t>
            </a:r>
            <a:r>
              <a:rPr lang="ru-RU" sz="2800" b="1" dirty="0" smtClean="0"/>
              <a:t>.</a:t>
            </a:r>
          </a:p>
          <a:p>
            <a:pPr algn="just"/>
            <a:endParaRPr lang="ru-RU" sz="2400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4282" y="714357"/>
            <a:ext cx="8643998" cy="1000132"/>
          </a:xfrm>
        </p:spPr>
        <p:txBody>
          <a:bodyPr/>
          <a:lstStyle/>
          <a:p>
            <a:pPr algn="ctr"/>
            <a:r>
              <a:rPr lang="uk-UA" sz="8000" dirty="0" smtClean="0">
                <a:solidFill>
                  <a:schemeClr val="accent2"/>
                </a:solidFill>
              </a:rPr>
              <a:t>!!!</a:t>
            </a:r>
            <a:endParaRPr lang="ru-RU" sz="8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86808" cy="842969"/>
          </a:xfrm>
        </p:spPr>
        <p:txBody>
          <a:bodyPr/>
          <a:lstStyle/>
          <a:p>
            <a:pPr algn="ctr"/>
            <a:r>
              <a:rPr lang="uk-UA" sz="4800" dirty="0" smtClean="0">
                <a:solidFill>
                  <a:schemeClr val="accent2"/>
                </a:solidFill>
              </a:rPr>
              <a:t>Нормативна база</a:t>
            </a:r>
            <a:endParaRPr lang="ru-RU" sz="4800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2285992"/>
            <a:ext cx="8358246" cy="4143404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 smtClean="0"/>
              <a:t>ПОЛОЖЕННЯ про </a:t>
            </a:r>
            <a:r>
              <a:rPr lang="ru-RU" sz="3200" b="1" dirty="0" err="1" smtClean="0"/>
              <a:t>відомчі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заохочувальні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відзнаки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Міністерства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освіти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і</a:t>
            </a:r>
            <a:r>
              <a:rPr lang="ru-RU" sz="3200" b="1" dirty="0" smtClean="0"/>
              <a:t> науки </a:t>
            </a:r>
            <a:r>
              <a:rPr lang="ru-RU" sz="3200" b="1" dirty="0" err="1" smtClean="0"/>
              <a:t>України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затверджене</a:t>
            </a:r>
            <a:r>
              <a:rPr lang="ru-RU" sz="3200" b="1" dirty="0" smtClean="0"/>
              <a:t> наказом </a:t>
            </a:r>
            <a:r>
              <a:rPr lang="ru-RU" sz="3200" b="1" dirty="0" err="1" smtClean="0"/>
              <a:t>Міністерства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освіти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і</a:t>
            </a:r>
            <a:r>
              <a:rPr lang="ru-RU" sz="3200" b="1" dirty="0" smtClean="0"/>
              <a:t> науки </a:t>
            </a:r>
            <a:r>
              <a:rPr lang="ru-RU" sz="3200" b="1" dirty="0" err="1" smtClean="0"/>
              <a:t>України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від</a:t>
            </a:r>
            <a:r>
              <a:rPr lang="ru-RU" sz="3200" b="1" dirty="0" smtClean="0"/>
              <a:t> 30.07.2013  № 1047, </a:t>
            </a:r>
            <a:r>
              <a:rPr lang="ru-RU" sz="3200" b="1" dirty="0" err="1" smtClean="0"/>
              <a:t>зареєстроване</a:t>
            </a:r>
            <a:r>
              <a:rPr lang="ru-RU" sz="3200" b="1" dirty="0" smtClean="0"/>
              <a:t> в </a:t>
            </a:r>
            <a:r>
              <a:rPr lang="ru-RU" sz="3200" b="1" dirty="0" err="1" smtClean="0"/>
              <a:t>Міністерстві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юстиції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України</a:t>
            </a:r>
            <a:r>
              <a:rPr lang="ru-RU" sz="3200" b="1" dirty="0" smtClean="0"/>
              <a:t> 19 </a:t>
            </a:r>
            <a:r>
              <a:rPr lang="ru-RU" sz="3200" b="1" dirty="0" err="1" smtClean="0"/>
              <a:t>серпня</a:t>
            </a:r>
            <a:r>
              <a:rPr lang="ru-RU" sz="3200" b="1" dirty="0" smtClean="0"/>
              <a:t> 2013 р. за № 1427/23959</a:t>
            </a:r>
          </a:p>
          <a:p>
            <a:pPr algn="just"/>
            <a:endParaRPr lang="ru-RU" sz="3200" b="1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572560" cy="5786478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2"/>
                </a:solidFill>
              </a:rPr>
              <a:t>Типові помилки, </a:t>
            </a:r>
            <a:br>
              <a:rPr lang="uk-UA" dirty="0" smtClean="0">
                <a:solidFill>
                  <a:schemeClr val="accent2"/>
                </a:solidFill>
              </a:rPr>
            </a:br>
            <a:r>
              <a:rPr lang="uk-UA" dirty="0" smtClean="0">
                <a:solidFill>
                  <a:schemeClr val="accent2"/>
                </a:solidFill>
              </a:rPr>
              <a:t>допущені при </a:t>
            </a:r>
            <a:r>
              <a:rPr lang="uk-UA" sz="4400" dirty="0" smtClean="0">
                <a:solidFill>
                  <a:schemeClr val="accent2"/>
                </a:solidFill>
              </a:rPr>
              <a:t>оформленні документів</a:t>
            </a:r>
            <a:br>
              <a:rPr lang="uk-UA" sz="4400" dirty="0" smtClean="0">
                <a:solidFill>
                  <a:schemeClr val="accent2"/>
                </a:solidFill>
              </a:rPr>
            </a:br>
            <a:r>
              <a:rPr lang="uk-UA" sz="4400" dirty="0" smtClean="0">
                <a:solidFill>
                  <a:schemeClr val="accent2"/>
                </a:solidFill>
              </a:rPr>
              <a:t>щодо відзначення </a:t>
            </a:r>
            <a:br>
              <a:rPr lang="uk-UA" sz="4400" dirty="0" smtClean="0">
                <a:solidFill>
                  <a:schemeClr val="accent2"/>
                </a:solidFill>
              </a:rPr>
            </a:br>
            <a:r>
              <a:rPr lang="uk-UA" sz="4400" dirty="0" smtClean="0">
                <a:solidFill>
                  <a:schemeClr val="accent2"/>
                </a:solidFill>
              </a:rPr>
              <a:t>педагогічних працівників </a:t>
            </a:r>
            <a:br>
              <a:rPr lang="uk-UA" sz="4400" dirty="0" smtClean="0">
                <a:solidFill>
                  <a:schemeClr val="accent2"/>
                </a:solidFill>
              </a:rPr>
            </a:br>
            <a:r>
              <a:rPr lang="uk-UA" sz="4400" dirty="0" smtClean="0">
                <a:solidFill>
                  <a:schemeClr val="accent2"/>
                </a:solidFill>
              </a:rPr>
              <a:t>відомчими відзнаками </a:t>
            </a:r>
            <a:br>
              <a:rPr lang="uk-UA" sz="4400" dirty="0" smtClean="0">
                <a:solidFill>
                  <a:schemeClr val="accent2"/>
                </a:solidFill>
              </a:rPr>
            </a:br>
            <a:r>
              <a:rPr lang="uk-UA" sz="4400" dirty="0" smtClean="0">
                <a:solidFill>
                  <a:schemeClr val="accent2"/>
                </a:solidFill>
              </a:rPr>
              <a:t>Міністерства освіти і науки України</a:t>
            </a:r>
            <a:r>
              <a:rPr lang="ru-RU" sz="4400" dirty="0" smtClean="0">
                <a:solidFill>
                  <a:schemeClr val="bg1"/>
                </a:solidFill>
              </a:rPr>
              <a:t/>
            </a:r>
            <a:br>
              <a:rPr lang="ru-RU" sz="4400" dirty="0" smtClean="0">
                <a:solidFill>
                  <a:schemeClr val="bg1"/>
                </a:solidFill>
              </a:rPr>
            </a:br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2844" y="571480"/>
            <a:ext cx="8786874" cy="6072230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accent2"/>
                </a:solidFill>
              </a:rPr>
              <a:t>1. </a:t>
            </a:r>
            <a:r>
              <a:rPr lang="uk-UA" sz="2800" b="1" dirty="0" smtClean="0"/>
              <a:t>П.1-11 НЛ – поставлено крапки після кожного </a:t>
            </a:r>
            <a:r>
              <a:rPr lang="uk-UA" sz="2800" b="1" dirty="0" err="1" smtClean="0"/>
              <a:t>пункта</a:t>
            </a:r>
            <a:r>
              <a:rPr lang="uk-UA" sz="2800" b="1" dirty="0" smtClean="0"/>
              <a:t>. </a:t>
            </a:r>
            <a:br>
              <a:rPr lang="uk-UA" sz="2800" b="1" dirty="0" smtClean="0"/>
            </a:br>
            <a:r>
              <a:rPr lang="uk-UA" sz="2800" b="1" dirty="0" smtClean="0">
                <a:solidFill>
                  <a:schemeClr val="accent2"/>
                </a:solidFill>
              </a:rPr>
              <a:t>2.</a:t>
            </a:r>
            <a:r>
              <a:rPr lang="uk-UA" sz="2800" b="1" dirty="0" smtClean="0"/>
              <a:t> П.2 НЛ – неповні назви закладів освіти.</a:t>
            </a:r>
            <a:br>
              <a:rPr lang="uk-UA" sz="2800" b="1" dirty="0" smtClean="0"/>
            </a:br>
            <a:r>
              <a:rPr lang="uk-UA" sz="2800" b="1" dirty="0" smtClean="0">
                <a:solidFill>
                  <a:schemeClr val="accent2"/>
                </a:solidFill>
              </a:rPr>
              <a:t>3. </a:t>
            </a:r>
            <a:r>
              <a:rPr lang="uk-UA" sz="2800" b="1" dirty="0" smtClean="0"/>
              <a:t>П.2, п.11 НЛ – нема відповідності між змістом пунктів щодо посади особи, представленої до нагородження. </a:t>
            </a:r>
            <a:br>
              <a:rPr lang="uk-UA" sz="2800" b="1" dirty="0" smtClean="0"/>
            </a:br>
            <a:r>
              <a:rPr lang="uk-UA" sz="2800" b="1" dirty="0" smtClean="0">
                <a:solidFill>
                  <a:schemeClr val="accent2"/>
                </a:solidFill>
              </a:rPr>
              <a:t>4. </a:t>
            </a:r>
            <a:r>
              <a:rPr lang="uk-UA" sz="2800" b="1" dirty="0" smtClean="0"/>
              <a:t>П.5 НЛ – не вказаний рівень освіти (</a:t>
            </a:r>
            <a:r>
              <a:rPr lang="uk-UA" sz="2800" b="1" i="1" dirty="0" smtClean="0"/>
              <a:t>вища, базова…).</a:t>
            </a: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>
                <a:solidFill>
                  <a:schemeClr val="accent2"/>
                </a:solidFill>
              </a:rPr>
              <a:t>5. </a:t>
            </a:r>
            <a:r>
              <a:rPr lang="uk-UA" sz="2800" b="1" dirty="0" smtClean="0"/>
              <a:t>П.7 НЛ – не вказано дати та номери документів про нагородження, зроблено скорочення власних назв.</a:t>
            </a:r>
            <a:br>
              <a:rPr lang="uk-UA" sz="2800" b="1" dirty="0" smtClean="0"/>
            </a:br>
            <a:r>
              <a:rPr lang="uk-UA" sz="2800" b="1" dirty="0" smtClean="0">
                <a:solidFill>
                  <a:schemeClr val="accent2"/>
                </a:solidFill>
              </a:rPr>
              <a:t>6. </a:t>
            </a:r>
            <a:r>
              <a:rPr lang="uk-UA" sz="2800" b="1" dirty="0" smtClean="0"/>
              <a:t>П.7, п.11 НЛ – нагороди названі НЕ згідно з Положенням про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відомчі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заохочувальні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відзнаки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Міністерства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освіти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</a:t>
            </a:r>
            <a:r>
              <a:rPr lang="ru-RU" sz="2800" b="1" dirty="0" smtClean="0"/>
              <a:t> науки </a:t>
            </a:r>
            <a:r>
              <a:rPr lang="ru-RU" sz="2800" b="1" dirty="0" err="1" smtClean="0"/>
              <a:t>України</a:t>
            </a:r>
            <a:r>
              <a:rPr lang="ru-RU" sz="2800" b="1" dirty="0" smtClean="0"/>
              <a:t>. </a:t>
            </a:r>
            <a:endParaRPr lang="ru-RU" sz="3200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642919"/>
            <a:ext cx="8715436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7.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Нагородний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лист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надруковано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кількох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аркушах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chemeClr val="accent2"/>
                </a:solidFill>
              </a:rPr>
              <a:t>8.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Копії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документів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не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завірені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керівником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chemeClr val="accent2"/>
                </a:solidFill>
              </a:rPr>
              <a:t>9.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Копії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документів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зроблені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різних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аркушах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chemeClr val="accent2"/>
                </a:solidFill>
              </a:rPr>
              <a:t>10.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Нагороди,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записані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трудовій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книжці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, не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відповідають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нагородам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записаним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нагородному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листі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chemeClr val="accent2"/>
                </a:solidFill>
              </a:rPr>
              <a:t>11.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Порушено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періодичний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та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логічний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порядок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представлення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до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нагородження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ru-RU" sz="2800" b="1" dirty="0" smtClean="0">
                <a:solidFill>
                  <a:schemeClr val="accent2"/>
                </a:solidFill>
              </a:rPr>
              <a:t>12.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Підпис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на диску не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містить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повної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інформації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про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нагороджуваного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chemeClr val="accent2"/>
                </a:solidFill>
              </a:rPr>
              <a:t>13.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Допущено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мовні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помилки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граматичні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лексичні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орфографічні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пунктуаційні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) при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оформленні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документів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uk-UA" sz="2000" dirty="0" smtClean="0"/>
              <a:t/>
            </a:r>
            <a:br>
              <a:rPr lang="uk-UA" sz="2000" dirty="0" smtClean="0"/>
            </a:br>
            <a:endParaRPr lang="ru-RU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5" cy="1214445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2"/>
                </a:solidFill>
              </a:rPr>
              <a:t>Відомчі відзнаки МОН України</a:t>
            </a:r>
            <a:br>
              <a:rPr lang="uk-UA" dirty="0" smtClean="0">
                <a:solidFill>
                  <a:schemeClr val="accent2"/>
                </a:solidFill>
              </a:rPr>
            </a:br>
            <a:r>
              <a:rPr lang="uk-UA" sz="2400" i="1" dirty="0" smtClean="0">
                <a:solidFill>
                  <a:schemeClr val="accent2"/>
                </a:solidFill>
              </a:rPr>
              <a:t>(п.І.2 Положення)</a:t>
            </a:r>
            <a:endParaRPr lang="ru-RU" i="1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857364"/>
            <a:ext cx="8429684" cy="4786346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 smtClean="0"/>
              <a:t>1) </a:t>
            </a:r>
            <a:r>
              <a:rPr lang="ru-RU" sz="3200" b="1" dirty="0" err="1" smtClean="0"/>
              <a:t>Подяка</a:t>
            </a:r>
            <a:r>
              <a:rPr lang="ru-RU" sz="3200" b="1" dirty="0" smtClean="0"/>
              <a:t> МОН </a:t>
            </a:r>
            <a:r>
              <a:rPr lang="ru-RU" sz="3200" b="1" dirty="0" err="1" smtClean="0"/>
              <a:t>України</a:t>
            </a:r>
            <a:endParaRPr lang="ru-RU" sz="3200" b="1" dirty="0" smtClean="0"/>
          </a:p>
          <a:p>
            <a:pPr algn="just"/>
            <a:r>
              <a:rPr lang="ru-RU" sz="3200" b="1" dirty="0" smtClean="0"/>
              <a:t>2) Грамота МОН </a:t>
            </a:r>
            <a:r>
              <a:rPr lang="ru-RU" sz="3200" b="1" dirty="0" err="1" smtClean="0"/>
              <a:t>України</a:t>
            </a:r>
            <a:endParaRPr lang="ru-RU" sz="3200" b="1" dirty="0" smtClean="0"/>
          </a:p>
          <a:p>
            <a:pPr algn="just"/>
            <a:r>
              <a:rPr lang="ru-RU" sz="3200" b="1" dirty="0" smtClean="0"/>
              <a:t>3) </a:t>
            </a:r>
            <a:r>
              <a:rPr lang="ru-RU" sz="3200" b="1" dirty="0" err="1" smtClean="0"/>
              <a:t>Почесна</a:t>
            </a:r>
            <a:r>
              <a:rPr lang="ru-RU" sz="3200" b="1" dirty="0" smtClean="0"/>
              <a:t> грамота МОН </a:t>
            </a:r>
            <a:r>
              <a:rPr lang="ru-RU" sz="3200" b="1" dirty="0" err="1" smtClean="0"/>
              <a:t>України</a:t>
            </a:r>
            <a:endParaRPr lang="ru-RU" sz="3200" b="1" dirty="0" smtClean="0"/>
          </a:p>
          <a:p>
            <a:pPr algn="just"/>
            <a:r>
              <a:rPr lang="ru-RU" sz="3200" b="1" dirty="0" smtClean="0"/>
              <a:t>4) </a:t>
            </a:r>
            <a:r>
              <a:rPr lang="ru-RU" sz="3200" b="1" dirty="0" err="1" smtClean="0"/>
              <a:t>нагрудний</a:t>
            </a:r>
            <a:r>
              <a:rPr lang="ru-RU" sz="3200" b="1" dirty="0" smtClean="0"/>
              <a:t> знак МОН </a:t>
            </a:r>
            <a:r>
              <a:rPr lang="ru-RU" sz="3200" b="1" dirty="0" err="1" smtClean="0"/>
              <a:t>України</a:t>
            </a:r>
            <a:r>
              <a:rPr lang="ru-RU" sz="3200" b="1" dirty="0" smtClean="0"/>
              <a:t> "</a:t>
            </a:r>
            <a:r>
              <a:rPr lang="ru-RU" sz="3200" b="1" dirty="0" err="1" smtClean="0"/>
              <a:t>Відмінник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освіти</a:t>
            </a:r>
            <a:r>
              <a:rPr lang="ru-RU" sz="3200" b="1" dirty="0" smtClean="0"/>
              <a:t>"</a:t>
            </a:r>
          </a:p>
          <a:p>
            <a:pPr algn="just"/>
            <a:r>
              <a:rPr lang="ru-RU" sz="3200" b="1" dirty="0" smtClean="0"/>
              <a:t>5) </a:t>
            </a:r>
            <a:r>
              <a:rPr lang="ru-RU" sz="3200" b="1" dirty="0" err="1" smtClean="0"/>
              <a:t>нагрудний</a:t>
            </a:r>
            <a:r>
              <a:rPr lang="ru-RU" sz="3200" b="1" dirty="0" smtClean="0"/>
              <a:t> знак МОН </a:t>
            </a:r>
            <a:r>
              <a:rPr lang="ru-RU" sz="3200" b="1" dirty="0" err="1" smtClean="0"/>
              <a:t>України</a:t>
            </a:r>
            <a:r>
              <a:rPr lang="ru-RU" sz="3200" b="1" dirty="0" smtClean="0"/>
              <a:t> "Василь </a:t>
            </a:r>
            <a:r>
              <a:rPr lang="ru-RU" sz="3200" b="1" dirty="0" err="1" smtClean="0"/>
              <a:t>Сухомлинський</a:t>
            </a:r>
            <a:r>
              <a:rPr lang="ru-RU" sz="3200" b="1" dirty="0" smtClean="0"/>
              <a:t>" </a:t>
            </a:r>
          </a:p>
          <a:p>
            <a:pPr algn="just"/>
            <a:r>
              <a:rPr lang="ru-RU" sz="3200" b="1" dirty="0" smtClean="0"/>
              <a:t>6) </a:t>
            </a:r>
            <a:r>
              <a:rPr lang="ru-RU" sz="3200" b="1" dirty="0" err="1" smtClean="0"/>
              <a:t>нагрудний</a:t>
            </a:r>
            <a:r>
              <a:rPr lang="ru-RU" sz="3200" b="1" dirty="0" smtClean="0"/>
              <a:t> знак МОН </a:t>
            </a:r>
            <a:r>
              <a:rPr lang="ru-RU" sz="3200" b="1" dirty="0" err="1" smtClean="0"/>
              <a:t>України</a:t>
            </a:r>
            <a:r>
              <a:rPr lang="ru-RU" sz="3200" b="1" dirty="0" smtClean="0"/>
              <a:t> "За </a:t>
            </a:r>
            <a:r>
              <a:rPr lang="ru-RU" sz="3200" b="1" dirty="0" err="1" smtClean="0"/>
              <a:t>наукові</a:t>
            </a:r>
            <a:r>
              <a:rPr lang="ru-RU" sz="3200" b="1" dirty="0" smtClean="0"/>
              <a:t> та </a:t>
            </a:r>
            <a:r>
              <a:rPr lang="ru-RU" sz="3200" b="1" dirty="0" err="1" smtClean="0"/>
              <a:t>освітні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досягнення</a:t>
            </a:r>
            <a:r>
              <a:rPr lang="ru-RU" sz="3200" b="1" dirty="0" smtClean="0"/>
              <a:t>"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501121" cy="1285884"/>
          </a:xfrm>
        </p:spPr>
        <p:txBody>
          <a:bodyPr/>
          <a:lstStyle/>
          <a:p>
            <a:pPr algn="ctr"/>
            <a:r>
              <a:rPr lang="ru-RU" sz="3600" dirty="0" err="1" smtClean="0">
                <a:solidFill>
                  <a:schemeClr val="accent2"/>
                </a:solidFill>
              </a:rPr>
              <a:t>Нагородження</a:t>
            </a:r>
            <a:r>
              <a:rPr lang="ru-RU" sz="3600" dirty="0" smtClean="0">
                <a:solidFill>
                  <a:schemeClr val="accent2"/>
                </a:solidFill>
              </a:rPr>
              <a:t> </a:t>
            </a:r>
            <a:r>
              <a:rPr lang="ru-RU" sz="3600" dirty="0" err="1" smtClean="0">
                <a:solidFill>
                  <a:schemeClr val="accent2"/>
                </a:solidFill>
              </a:rPr>
              <a:t>відомчими</a:t>
            </a:r>
            <a:r>
              <a:rPr lang="ru-RU" sz="3600" dirty="0" smtClean="0">
                <a:solidFill>
                  <a:schemeClr val="accent2"/>
                </a:solidFill>
              </a:rPr>
              <a:t> </a:t>
            </a:r>
            <a:r>
              <a:rPr lang="ru-RU" sz="3600" dirty="0" err="1" smtClean="0">
                <a:solidFill>
                  <a:schemeClr val="accent2"/>
                </a:solidFill>
              </a:rPr>
              <a:t>відзнаками</a:t>
            </a:r>
            <a:r>
              <a:rPr lang="ru-RU" sz="3600" dirty="0" smtClean="0">
                <a:solidFill>
                  <a:schemeClr val="accent2"/>
                </a:solidFill>
              </a:rPr>
              <a:t> проводиться </a:t>
            </a:r>
            <a:r>
              <a:rPr lang="ru-RU" sz="2400" i="1" dirty="0" smtClean="0">
                <a:solidFill>
                  <a:schemeClr val="accent2"/>
                </a:solidFill>
              </a:rPr>
              <a:t>(п.І.6 </a:t>
            </a:r>
            <a:r>
              <a:rPr lang="ru-RU" sz="2400" i="1" dirty="0" err="1" smtClean="0">
                <a:solidFill>
                  <a:schemeClr val="accent2"/>
                </a:solidFill>
              </a:rPr>
              <a:t>Положення</a:t>
            </a:r>
            <a:r>
              <a:rPr lang="ru-RU" sz="2400" i="1" dirty="0" smtClean="0">
                <a:solidFill>
                  <a:schemeClr val="accent2"/>
                </a:solidFill>
              </a:rPr>
              <a:t>)</a:t>
            </a:r>
            <a:r>
              <a:rPr lang="ru-RU" sz="3600" i="1" dirty="0" smtClean="0">
                <a:solidFill>
                  <a:schemeClr val="accent2"/>
                </a:solidFill>
              </a:rPr>
              <a:t>: </a:t>
            </a:r>
            <a:endParaRPr lang="ru-RU" sz="3600" i="1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2071678"/>
            <a:ext cx="8429684" cy="442915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400" b="1" dirty="0" smtClean="0"/>
              <a:t>за </a:t>
            </a:r>
            <a:r>
              <a:rPr lang="ru-RU" sz="2400" b="1" dirty="0" err="1" smtClean="0"/>
              <a:t>особисті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трудові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досягнення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професійній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службовій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діяльності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бездоганну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працю</a:t>
            </a:r>
            <a:r>
              <a:rPr lang="ru-RU" sz="2400" b="1" dirty="0" smtClean="0"/>
              <a:t> та </a:t>
            </a:r>
            <a:r>
              <a:rPr lang="ru-RU" sz="2400" b="1" dirty="0" err="1" smtClean="0"/>
              <a:t>особисті</a:t>
            </a:r>
            <a:r>
              <a:rPr lang="ru-RU" sz="2400" b="1" dirty="0" smtClean="0"/>
              <a:t> заслуги </a:t>
            </a:r>
            <a:r>
              <a:rPr lang="ru-RU" sz="2400" b="1" dirty="0" err="1" smtClean="0"/>
              <a:t>під</a:t>
            </a:r>
            <a:r>
              <a:rPr lang="ru-RU" sz="2400" b="1" dirty="0" smtClean="0"/>
              <a:t> час </a:t>
            </a:r>
            <a:r>
              <a:rPr lang="ru-RU" sz="2400" b="1" dirty="0" err="1" smtClean="0"/>
              <a:t>виконання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службових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обов’язків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пов’язаних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формуванням</a:t>
            </a:r>
            <a:r>
              <a:rPr lang="ru-RU" sz="2400" b="1" dirty="0" smtClean="0"/>
              <a:t> та </a:t>
            </a:r>
            <a:r>
              <a:rPr lang="ru-RU" sz="2400" b="1" dirty="0" err="1" smtClean="0"/>
              <a:t>забезпеченням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реалізації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державної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політики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сфері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освіти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науки, </a:t>
            </a:r>
            <a:r>
              <a:rPr lang="ru-RU" sz="2400" b="1" dirty="0" err="1" smtClean="0"/>
              <a:t>вагомий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особистий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внесок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розвиток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освітньої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галузі</a:t>
            </a:r>
            <a:r>
              <a:rPr lang="ru-RU" sz="2400" b="1" dirty="0" smtClean="0"/>
              <a:t> за </a:t>
            </a:r>
            <a:r>
              <a:rPr lang="ru-RU" sz="2400" b="1" dirty="0" err="1" smtClean="0"/>
              <a:t>підсумками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навчального</a:t>
            </a:r>
            <a:r>
              <a:rPr lang="ru-RU" sz="2400" b="1" dirty="0" smtClean="0"/>
              <a:t> року та </a:t>
            </a:r>
            <a:r>
              <a:rPr lang="ru-RU" sz="2400" b="1" dirty="0" err="1" smtClean="0"/>
              <a:t>високі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результати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атестації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педагогічних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наукових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науково-педагогічних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працівників</a:t>
            </a:r>
            <a:r>
              <a:rPr lang="ru-RU" sz="2400" b="1" dirty="0" smtClean="0"/>
              <a:t>; 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b="1" dirty="0" err="1" smtClean="0"/>
              <a:t>з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нагоди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професійних</a:t>
            </a:r>
            <a:r>
              <a:rPr lang="ru-RU" sz="2400" b="1" dirty="0" smtClean="0"/>
              <a:t> свят; 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b="1" dirty="0" err="1" smtClean="0"/>
              <a:t>з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нагоди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ювілеїв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підприємств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установ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організацій</a:t>
            </a:r>
            <a:r>
              <a:rPr lang="ru-RU" sz="2400" b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643998" cy="1362075"/>
          </a:xfrm>
        </p:spPr>
        <p:txBody>
          <a:bodyPr/>
          <a:lstStyle/>
          <a:p>
            <a:pPr algn="ctr"/>
            <a:r>
              <a:rPr lang="uk-UA" sz="3200" dirty="0" smtClean="0">
                <a:solidFill>
                  <a:schemeClr val="accent2"/>
                </a:solidFill>
              </a:rPr>
              <a:t>Порядок нагородження відомчими відзнаками МОН України </a:t>
            </a:r>
            <a:r>
              <a:rPr lang="uk-UA" sz="2800" i="1" dirty="0" smtClean="0">
                <a:solidFill>
                  <a:schemeClr val="accent2"/>
                </a:solidFill>
              </a:rPr>
              <a:t>(п.І.7 Положення)</a:t>
            </a:r>
            <a:endParaRPr lang="ru-RU" sz="3600" i="1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857364"/>
            <a:ext cx="8501122" cy="464347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	</a:t>
            </a:r>
            <a:r>
              <a:rPr lang="ru-RU" sz="2800" b="1" dirty="0" err="1" smtClean="0">
                <a:solidFill>
                  <a:schemeClr val="accent2"/>
                </a:solidFill>
              </a:rPr>
              <a:t>Наступне</a:t>
            </a:r>
            <a:r>
              <a:rPr lang="ru-RU" sz="2800" b="1" dirty="0" smtClean="0"/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нагородження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відомчими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відзнаками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осіб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які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були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відзначені</a:t>
            </a:r>
            <a:r>
              <a:rPr lang="ru-RU" sz="2800" b="1" dirty="0" smtClean="0"/>
              <a:t> державною </a:t>
            </a:r>
            <a:r>
              <a:rPr lang="ru-RU" sz="2800" b="1" dirty="0" err="1" smtClean="0"/>
              <a:t>нагородою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відзнаками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Верховної</a:t>
            </a:r>
            <a:r>
              <a:rPr lang="ru-RU" sz="2800" b="1" dirty="0" smtClean="0"/>
              <a:t> Ради </a:t>
            </a:r>
            <a:r>
              <a:rPr lang="ru-RU" sz="2800" b="1" dirty="0" err="1" smtClean="0"/>
              <a:t>України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Кабінету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Міністрів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України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Прем’єр-міністра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України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Міністерства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освіти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</a:t>
            </a:r>
            <a:r>
              <a:rPr lang="ru-RU" sz="2800" b="1" dirty="0" smtClean="0"/>
              <a:t> науки </a:t>
            </a:r>
            <a:r>
              <a:rPr lang="ru-RU" sz="2800" b="1" dirty="0" err="1" smtClean="0"/>
              <a:t>України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місцевих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органів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виконавчої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влади</a:t>
            </a:r>
            <a:r>
              <a:rPr lang="ru-RU" sz="2800" b="1" dirty="0" smtClean="0"/>
              <a:t>, </a:t>
            </a:r>
            <a:r>
              <a:rPr lang="ru-RU" sz="2800" b="1" dirty="0" err="1" smtClean="0">
                <a:solidFill>
                  <a:schemeClr val="accent2"/>
                </a:solidFill>
              </a:rPr>
              <a:t>можливе</a:t>
            </a:r>
            <a:r>
              <a:rPr lang="ru-RU" sz="2800" b="1" dirty="0" smtClean="0">
                <a:solidFill>
                  <a:schemeClr val="accent2"/>
                </a:solidFill>
              </a:rPr>
              <a:t> не </a:t>
            </a:r>
            <a:r>
              <a:rPr lang="ru-RU" sz="2800" b="1" dirty="0" err="1" smtClean="0">
                <a:solidFill>
                  <a:schemeClr val="accent2"/>
                </a:solidFill>
              </a:rPr>
              <a:t>раніше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ніж</a:t>
            </a:r>
            <a:r>
              <a:rPr lang="ru-RU" sz="2800" b="1" dirty="0" smtClean="0">
                <a:solidFill>
                  <a:schemeClr val="accent2"/>
                </a:solidFill>
              </a:rPr>
              <a:t> через три роки </a:t>
            </a:r>
            <a:r>
              <a:rPr lang="ru-RU" sz="2800" b="1" dirty="0" err="1" smtClean="0">
                <a:solidFill>
                  <a:schemeClr val="accent2"/>
                </a:solidFill>
              </a:rPr>
              <a:t>після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останнього</a:t>
            </a:r>
            <a:r>
              <a:rPr lang="ru-RU" sz="2800" b="1" dirty="0" smtClean="0">
                <a:solidFill>
                  <a:schemeClr val="accent2"/>
                </a:solidFill>
              </a:rPr>
              <a:t> </a:t>
            </a:r>
            <a:r>
              <a:rPr lang="ru-RU" sz="2800" b="1" dirty="0" err="1" smtClean="0">
                <a:solidFill>
                  <a:schemeClr val="accent2"/>
                </a:solidFill>
              </a:rPr>
              <a:t>нагородження</a:t>
            </a:r>
            <a:r>
              <a:rPr lang="ru-RU" sz="2800" b="1" dirty="0" smtClean="0"/>
              <a:t>, </a:t>
            </a:r>
            <a:r>
              <a:rPr lang="ru-RU" sz="2800" b="1" i="1" dirty="0" smtClean="0"/>
              <a:t>за </a:t>
            </a:r>
            <a:r>
              <a:rPr lang="ru-RU" sz="2800" b="1" i="1" dirty="0" err="1" smtClean="0"/>
              <a:t>винятком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працівників</a:t>
            </a:r>
            <a:r>
              <a:rPr lang="ru-RU" sz="2800" b="1" i="1" dirty="0" smtClean="0"/>
              <a:t>, </a:t>
            </a:r>
            <a:r>
              <a:rPr lang="ru-RU" sz="2800" b="1" i="1" dirty="0" err="1" smtClean="0"/>
              <a:t>які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досягли</a:t>
            </a:r>
            <a:r>
              <a:rPr lang="ru-RU" sz="2800" b="1" i="1" dirty="0" smtClean="0"/>
              <a:t> граничного </a:t>
            </a:r>
            <a:r>
              <a:rPr lang="ru-RU" sz="2800" b="1" i="1" dirty="0" err="1" smtClean="0"/>
              <a:t>віку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перебування</a:t>
            </a:r>
            <a:r>
              <a:rPr lang="ru-RU" sz="2800" b="1" i="1" dirty="0" smtClean="0"/>
              <a:t> на </a:t>
            </a:r>
            <a:r>
              <a:rPr lang="ru-RU" sz="2800" b="1" i="1" dirty="0" err="1" smtClean="0"/>
              <a:t>державній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службі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виходять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на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пенсію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або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результати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роботи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яких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мають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важливе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міжнародне</a:t>
            </a:r>
            <a:r>
              <a:rPr lang="ru-RU" sz="2800" b="1" i="1" dirty="0" smtClean="0"/>
              <a:t> та </a:t>
            </a:r>
            <a:r>
              <a:rPr lang="ru-RU" sz="2800" b="1" i="1" dirty="0" err="1" smtClean="0"/>
              <a:t>загальнодержавне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значення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7772400" cy="1285884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2"/>
                </a:solidFill>
              </a:rPr>
              <a:t>Подяка МОН України </a:t>
            </a:r>
            <a:br>
              <a:rPr lang="uk-UA" dirty="0" smtClean="0">
                <a:solidFill>
                  <a:schemeClr val="accent2"/>
                </a:solidFill>
              </a:rPr>
            </a:br>
            <a:r>
              <a:rPr lang="uk-UA" sz="3200" i="1" dirty="0" smtClean="0">
                <a:solidFill>
                  <a:schemeClr val="accent2"/>
                </a:solidFill>
              </a:rPr>
              <a:t>(п.І.10 Положення)</a:t>
            </a:r>
            <a:endParaRPr lang="ru-RU" i="1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785926"/>
            <a:ext cx="8572560" cy="4857784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/>
              <a:t>	</a:t>
            </a:r>
            <a:r>
              <a:rPr lang="ru-RU" sz="2400" b="1" dirty="0" err="1" smtClean="0"/>
              <a:t>Відомча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відзнака</a:t>
            </a:r>
            <a:r>
              <a:rPr lang="ru-RU" sz="2400" b="1" dirty="0" smtClean="0"/>
              <a:t>, яка </a:t>
            </a:r>
            <a:r>
              <a:rPr lang="ru-RU" sz="2400" b="1" dirty="0" err="1" smtClean="0"/>
              <a:t>запроваджується</a:t>
            </a:r>
            <a:r>
              <a:rPr lang="ru-RU" sz="2400" b="1" dirty="0" smtClean="0"/>
              <a:t> для </a:t>
            </a:r>
            <a:r>
              <a:rPr lang="ru-RU" sz="2400" b="1" dirty="0" err="1" smtClean="0"/>
              <a:t>відзначення</a:t>
            </a:r>
            <a:r>
              <a:rPr lang="ru-RU" sz="2400" b="1" dirty="0" smtClean="0"/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педагогічних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наукових</a:t>
            </a:r>
            <a:r>
              <a:rPr lang="ru-RU" sz="2400" b="1" dirty="0" smtClean="0"/>
              <a:t> та </a:t>
            </a:r>
            <a:r>
              <a:rPr lang="ru-RU" sz="2400" b="1" dirty="0" err="1" smtClean="0"/>
              <a:t>науково-педагогічних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працівників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державних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службовців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працівників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підприємств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установ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організацій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що</a:t>
            </a:r>
            <a:r>
              <a:rPr lang="ru-RU" sz="2400" b="1" dirty="0" smtClean="0"/>
              <a:t> належать до </a:t>
            </a:r>
            <a:r>
              <a:rPr lang="ru-RU" sz="2400" b="1" dirty="0" err="1" smtClean="0"/>
              <a:t>сфери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управління</a:t>
            </a:r>
            <a:r>
              <a:rPr lang="ru-RU" sz="2400" b="1" dirty="0" smtClean="0"/>
              <a:t> МОН </a:t>
            </a:r>
            <a:r>
              <a:rPr lang="ru-RU" sz="2400" b="1" dirty="0" err="1" smtClean="0"/>
              <a:t>України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інших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працівників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сфери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освіти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які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зробили</a:t>
            </a:r>
            <a:r>
              <a:rPr lang="ru-RU" sz="2400" b="1" dirty="0" smtClean="0"/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вагомий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внесок</a:t>
            </a:r>
            <a:r>
              <a:rPr lang="ru-RU" sz="2400" b="1" dirty="0" smtClean="0">
                <a:solidFill>
                  <a:schemeClr val="accent2"/>
                </a:solidFill>
              </a:rPr>
              <a:t> у </a:t>
            </a:r>
            <a:r>
              <a:rPr lang="ru-RU" sz="2400" b="1" dirty="0" err="1" smtClean="0">
                <a:solidFill>
                  <a:schemeClr val="accent2"/>
                </a:solidFill>
              </a:rPr>
              <a:t>розвиток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сфери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освіти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і</a:t>
            </a:r>
            <a:r>
              <a:rPr lang="ru-RU" sz="2400" b="1" dirty="0" smtClean="0">
                <a:solidFill>
                  <a:schemeClr val="accent2"/>
                </a:solidFill>
              </a:rPr>
              <a:t> науки, </a:t>
            </a:r>
            <a:r>
              <a:rPr lang="ru-RU" sz="2400" b="1" dirty="0" err="1" smtClean="0">
                <a:solidFill>
                  <a:schemeClr val="accent2"/>
                </a:solidFill>
              </a:rPr>
              <a:t>мають</a:t>
            </a:r>
            <a:r>
              <a:rPr lang="ru-RU" sz="2400" b="1" dirty="0" smtClean="0">
                <a:solidFill>
                  <a:schemeClr val="accent2"/>
                </a:solidFill>
              </a:rPr>
              <a:t> стаж </a:t>
            </a:r>
            <a:r>
              <a:rPr lang="ru-RU" sz="2400" b="1" dirty="0" err="1" smtClean="0">
                <a:solidFill>
                  <a:schemeClr val="accent2"/>
                </a:solidFill>
              </a:rPr>
              <a:t>роботи</a:t>
            </a:r>
            <a:r>
              <a:rPr lang="ru-RU" sz="2400" b="1" dirty="0" smtClean="0">
                <a:solidFill>
                  <a:schemeClr val="accent2"/>
                </a:solidFill>
              </a:rPr>
              <a:t> у </a:t>
            </a:r>
            <a:r>
              <a:rPr lang="ru-RU" sz="2400" b="1" dirty="0" err="1" smtClean="0">
                <a:solidFill>
                  <a:schemeClr val="accent2"/>
                </a:solidFill>
              </a:rPr>
              <a:t>зазначеній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сфері</a:t>
            </a:r>
            <a:r>
              <a:rPr lang="ru-RU" sz="2400" b="1" dirty="0" smtClean="0">
                <a:solidFill>
                  <a:schemeClr val="accent2"/>
                </a:solidFill>
              </a:rPr>
              <a:t> не </a:t>
            </a:r>
            <a:r>
              <a:rPr lang="ru-RU" sz="2400" b="1" dirty="0" err="1" smtClean="0">
                <a:solidFill>
                  <a:schemeClr val="accent2"/>
                </a:solidFill>
              </a:rPr>
              <a:t>менше</a:t>
            </a:r>
            <a:r>
              <a:rPr lang="ru-RU" sz="2400" b="1" dirty="0" smtClean="0">
                <a:solidFill>
                  <a:schemeClr val="accent2"/>
                </a:solidFill>
              </a:rPr>
              <a:t> одного року та </a:t>
            </a:r>
            <a:r>
              <a:rPr lang="ru-RU" sz="2400" b="1" dirty="0" err="1" smtClean="0">
                <a:solidFill>
                  <a:schemeClr val="accent2"/>
                </a:solidFill>
              </a:rPr>
              <a:t>раніше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були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відзначені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місцевими</a:t>
            </a:r>
            <a:r>
              <a:rPr lang="ru-RU" sz="2400" b="1" dirty="0" smtClean="0">
                <a:solidFill>
                  <a:schemeClr val="accent2"/>
                </a:solidFill>
              </a:rPr>
              <a:t> органами </a:t>
            </a:r>
            <a:r>
              <a:rPr lang="ru-RU" sz="2400" b="1" dirty="0" err="1" smtClean="0">
                <a:solidFill>
                  <a:schemeClr val="accent2"/>
                </a:solidFill>
              </a:rPr>
              <a:t>виконавчої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влади</a:t>
            </a:r>
            <a:r>
              <a:rPr lang="ru-RU" sz="2400" b="1" dirty="0" smtClean="0">
                <a:solidFill>
                  <a:schemeClr val="accent2"/>
                </a:solidFill>
              </a:rPr>
              <a:t>, </a:t>
            </a:r>
            <a:r>
              <a:rPr lang="ru-RU" sz="2400" b="1" dirty="0" err="1" smtClean="0">
                <a:solidFill>
                  <a:schemeClr val="accent2"/>
                </a:solidFill>
              </a:rPr>
              <a:t>керівниками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вищих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навчальних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закладів</a:t>
            </a:r>
            <a:r>
              <a:rPr lang="ru-RU" sz="2400" b="1" dirty="0" smtClean="0"/>
              <a:t>, </a:t>
            </a:r>
            <a:r>
              <a:rPr lang="ru-RU" sz="2400" b="1" i="1" dirty="0" smtClean="0"/>
              <a:t>за </a:t>
            </a:r>
            <a:r>
              <a:rPr lang="ru-RU" sz="2400" b="1" i="1" dirty="0" err="1" smtClean="0"/>
              <a:t>ініціативу</a:t>
            </a:r>
            <a:r>
              <a:rPr lang="ru-RU" sz="2400" b="1" i="1" dirty="0" smtClean="0"/>
              <a:t> та </a:t>
            </a:r>
            <a:r>
              <a:rPr lang="ru-RU" sz="2400" b="1" i="1" dirty="0" err="1" smtClean="0"/>
              <a:t>наполегливість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сумлінне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виконання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службових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обов'язків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та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професійні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досягнення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пов'язані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з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реалізацією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державної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політики</a:t>
            </a:r>
            <a:r>
              <a:rPr lang="ru-RU" sz="2400" b="1" i="1" dirty="0" smtClean="0"/>
              <a:t> у </a:t>
            </a:r>
            <a:r>
              <a:rPr lang="ru-RU" sz="2400" b="1" i="1" dirty="0" err="1" smtClean="0"/>
              <a:t>сфері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освіти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і</a:t>
            </a:r>
            <a:r>
              <a:rPr lang="ru-RU" sz="2400" b="1" i="1" dirty="0" smtClean="0"/>
              <a:t> науки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642919"/>
            <a:ext cx="7772400" cy="1143008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chemeClr val="accent2"/>
                </a:solidFill>
              </a:rPr>
              <a:t>Грамота МОН </a:t>
            </a:r>
            <a:r>
              <a:rPr lang="ru-RU" sz="3600" dirty="0" err="1" smtClean="0">
                <a:solidFill>
                  <a:schemeClr val="accent2"/>
                </a:solidFill>
              </a:rPr>
              <a:t>України</a:t>
            </a:r>
            <a:r>
              <a:rPr lang="ru-RU" sz="3600" dirty="0" smtClean="0">
                <a:solidFill>
                  <a:schemeClr val="accent2"/>
                </a:solidFill>
              </a:rPr>
              <a:t/>
            </a:r>
            <a:br>
              <a:rPr lang="ru-RU" sz="3600" dirty="0" smtClean="0">
                <a:solidFill>
                  <a:schemeClr val="accent2"/>
                </a:solidFill>
              </a:rPr>
            </a:br>
            <a:r>
              <a:rPr lang="ru-RU" sz="3200" i="1" dirty="0" smtClean="0">
                <a:solidFill>
                  <a:schemeClr val="accent2"/>
                </a:solidFill>
              </a:rPr>
              <a:t>(п.І.11 </a:t>
            </a:r>
            <a:r>
              <a:rPr lang="ru-RU" sz="3200" i="1" dirty="0" err="1" smtClean="0">
                <a:solidFill>
                  <a:schemeClr val="accent2"/>
                </a:solidFill>
              </a:rPr>
              <a:t>Положення</a:t>
            </a:r>
            <a:r>
              <a:rPr lang="ru-RU" sz="3200" i="1" dirty="0" smtClean="0">
                <a:solidFill>
                  <a:schemeClr val="accent2"/>
                </a:solidFill>
              </a:rPr>
              <a:t>)</a:t>
            </a:r>
            <a:endParaRPr lang="ru-RU" sz="3600" i="1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857364"/>
            <a:ext cx="8572560" cy="4572032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smtClean="0"/>
              <a:t>	</a:t>
            </a:r>
            <a:r>
              <a:rPr lang="ru-RU" sz="2400" b="1" dirty="0" err="1" smtClean="0"/>
              <a:t>Відомча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відзнака</a:t>
            </a:r>
            <a:r>
              <a:rPr lang="ru-RU" sz="2400" b="1" dirty="0" smtClean="0"/>
              <a:t>, яка </a:t>
            </a:r>
            <a:r>
              <a:rPr lang="ru-RU" sz="2400" b="1" dirty="0" err="1" smtClean="0"/>
              <a:t>запроваджується</a:t>
            </a:r>
            <a:r>
              <a:rPr lang="ru-RU" sz="2400" b="1" dirty="0" smtClean="0"/>
              <a:t> для </a:t>
            </a:r>
            <a:r>
              <a:rPr lang="ru-RU" sz="2400" b="1" dirty="0" err="1" smtClean="0"/>
              <a:t>відзначення</a:t>
            </a:r>
            <a:r>
              <a:rPr lang="ru-RU" sz="2400" b="1" dirty="0" smtClean="0"/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педагогічних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наукових</a:t>
            </a:r>
            <a:r>
              <a:rPr lang="ru-RU" sz="2400" b="1" dirty="0" smtClean="0"/>
              <a:t> та </a:t>
            </a:r>
            <a:r>
              <a:rPr lang="ru-RU" sz="2400" b="1" dirty="0" err="1" smtClean="0"/>
              <a:t>науково-педагогічних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працівників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державних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службовців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працівників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підприємств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установ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організацій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що</a:t>
            </a:r>
            <a:r>
              <a:rPr lang="ru-RU" sz="2400" b="1" dirty="0" smtClean="0"/>
              <a:t> належать до </a:t>
            </a:r>
            <a:r>
              <a:rPr lang="ru-RU" sz="2400" b="1" dirty="0" err="1" smtClean="0"/>
              <a:t>сфери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управління</a:t>
            </a:r>
            <a:r>
              <a:rPr lang="ru-RU" sz="2400" b="1" dirty="0" smtClean="0"/>
              <a:t> МОН </a:t>
            </a:r>
            <a:r>
              <a:rPr lang="ru-RU" sz="2400" b="1" dirty="0" err="1" smtClean="0"/>
              <a:t>України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інших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працівників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сфери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освіти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які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зробили</a:t>
            </a:r>
            <a:r>
              <a:rPr lang="ru-RU" sz="2400" b="1" dirty="0" smtClean="0"/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вагомий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внесок</a:t>
            </a:r>
            <a:r>
              <a:rPr lang="ru-RU" sz="2400" b="1" dirty="0" smtClean="0">
                <a:solidFill>
                  <a:schemeClr val="accent2"/>
                </a:solidFill>
              </a:rPr>
              <a:t> у </a:t>
            </a:r>
            <a:r>
              <a:rPr lang="ru-RU" sz="2400" b="1" dirty="0" err="1" smtClean="0">
                <a:solidFill>
                  <a:schemeClr val="accent2"/>
                </a:solidFill>
              </a:rPr>
              <a:t>розвиток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сфери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освіти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і</a:t>
            </a:r>
            <a:r>
              <a:rPr lang="ru-RU" sz="2400" b="1" dirty="0" smtClean="0">
                <a:solidFill>
                  <a:schemeClr val="accent2"/>
                </a:solidFill>
              </a:rPr>
              <a:t> науки, </a:t>
            </a:r>
            <a:r>
              <a:rPr lang="ru-RU" sz="2400" b="1" dirty="0" err="1" smtClean="0">
                <a:solidFill>
                  <a:schemeClr val="accent2"/>
                </a:solidFill>
              </a:rPr>
              <a:t>мають</a:t>
            </a:r>
            <a:r>
              <a:rPr lang="ru-RU" sz="2400" b="1" dirty="0" smtClean="0">
                <a:solidFill>
                  <a:schemeClr val="accent2"/>
                </a:solidFill>
              </a:rPr>
              <a:t> стаж </a:t>
            </a:r>
            <a:r>
              <a:rPr lang="ru-RU" sz="2400" b="1" dirty="0" err="1" smtClean="0">
                <a:solidFill>
                  <a:schemeClr val="accent2"/>
                </a:solidFill>
              </a:rPr>
              <a:t>роботи</a:t>
            </a:r>
            <a:r>
              <a:rPr lang="ru-RU" sz="2400" b="1" dirty="0" smtClean="0">
                <a:solidFill>
                  <a:schemeClr val="accent2"/>
                </a:solidFill>
              </a:rPr>
              <a:t> у </a:t>
            </a:r>
            <a:r>
              <a:rPr lang="ru-RU" sz="2400" b="1" dirty="0" err="1" smtClean="0">
                <a:solidFill>
                  <a:schemeClr val="accent2"/>
                </a:solidFill>
              </a:rPr>
              <a:t>сфері</a:t>
            </a:r>
            <a:r>
              <a:rPr lang="ru-RU" sz="2400" b="1" dirty="0" smtClean="0">
                <a:solidFill>
                  <a:schemeClr val="accent2"/>
                </a:solidFill>
              </a:rPr>
              <a:t> не </a:t>
            </a:r>
            <a:r>
              <a:rPr lang="ru-RU" sz="2400" b="1" dirty="0" err="1" smtClean="0">
                <a:solidFill>
                  <a:schemeClr val="accent2"/>
                </a:solidFill>
              </a:rPr>
              <a:t>менше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двох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років</a:t>
            </a:r>
            <a:r>
              <a:rPr lang="ru-RU" sz="2400" b="1" dirty="0" smtClean="0">
                <a:solidFill>
                  <a:schemeClr val="accent2"/>
                </a:solidFill>
              </a:rPr>
              <a:t> та </a:t>
            </a:r>
            <a:r>
              <a:rPr lang="ru-RU" sz="2400" b="1" dirty="0" err="1" smtClean="0">
                <a:solidFill>
                  <a:schemeClr val="accent2"/>
                </a:solidFill>
              </a:rPr>
              <a:t>раніше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заохочувались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Подякою</a:t>
            </a:r>
            <a:r>
              <a:rPr lang="ru-RU" sz="2400" b="1" dirty="0" smtClean="0">
                <a:solidFill>
                  <a:schemeClr val="accent2"/>
                </a:solidFill>
              </a:rPr>
              <a:t> МОН </a:t>
            </a:r>
            <a:r>
              <a:rPr lang="ru-RU" sz="2400" b="1" dirty="0" err="1" smtClean="0">
                <a:solidFill>
                  <a:schemeClr val="accent2"/>
                </a:solidFill>
              </a:rPr>
              <a:t>України</a:t>
            </a:r>
            <a:r>
              <a:rPr lang="ru-RU" sz="2400" b="1" dirty="0" smtClean="0"/>
              <a:t>, </a:t>
            </a:r>
            <a:r>
              <a:rPr lang="ru-RU" sz="2400" b="1" i="1" dirty="0" smtClean="0"/>
              <a:t>за </a:t>
            </a:r>
            <a:r>
              <a:rPr lang="ru-RU" sz="2400" b="1" i="1" dirty="0" err="1" smtClean="0"/>
              <a:t>високі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виробничі</a:t>
            </a:r>
            <a:r>
              <a:rPr lang="ru-RU" sz="2400" b="1" i="1" dirty="0" smtClean="0"/>
              <a:t> та </a:t>
            </a:r>
            <a:r>
              <a:rPr lang="ru-RU" sz="2400" b="1" i="1" dirty="0" err="1" smtClean="0"/>
              <a:t>наукові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досягнення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плідну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наукову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науково-педагогічну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та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педагогічну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діяльність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досягнуті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успіхи</a:t>
            </a:r>
            <a:r>
              <a:rPr lang="ru-RU" sz="2400" b="1" i="1" dirty="0" smtClean="0"/>
              <a:t> у </a:t>
            </a:r>
            <a:r>
              <a:rPr lang="ru-RU" sz="2400" b="1" i="1" dirty="0" err="1" smtClean="0"/>
              <a:t>справі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навчання</a:t>
            </a:r>
            <a:r>
              <a:rPr lang="ru-RU" sz="2400" b="1" i="1" dirty="0" smtClean="0"/>
              <a:t> та </a:t>
            </a:r>
            <a:r>
              <a:rPr lang="ru-RU" sz="2400" b="1" i="1" dirty="0" err="1" smtClean="0"/>
              <a:t>виховання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підростаючого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покоління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715436" cy="1143009"/>
          </a:xfrm>
        </p:spPr>
        <p:txBody>
          <a:bodyPr/>
          <a:lstStyle/>
          <a:p>
            <a:pPr algn="ctr"/>
            <a:r>
              <a:rPr lang="ru-RU" sz="3600" dirty="0" err="1" smtClean="0">
                <a:solidFill>
                  <a:schemeClr val="accent2"/>
                </a:solidFill>
              </a:rPr>
              <a:t>Почесна</a:t>
            </a:r>
            <a:r>
              <a:rPr lang="ru-RU" sz="3600" dirty="0" smtClean="0">
                <a:solidFill>
                  <a:schemeClr val="accent2"/>
                </a:solidFill>
              </a:rPr>
              <a:t> грамота МОН </a:t>
            </a:r>
            <a:r>
              <a:rPr lang="ru-RU" sz="3600" dirty="0" err="1" smtClean="0">
                <a:solidFill>
                  <a:schemeClr val="accent2"/>
                </a:solidFill>
              </a:rPr>
              <a:t>України</a:t>
            </a:r>
            <a:r>
              <a:rPr lang="ru-RU" sz="3600" dirty="0" smtClean="0">
                <a:solidFill>
                  <a:schemeClr val="accent2"/>
                </a:solidFill>
              </a:rPr>
              <a:t> </a:t>
            </a:r>
            <a:br>
              <a:rPr lang="ru-RU" sz="3600" dirty="0" smtClean="0">
                <a:solidFill>
                  <a:schemeClr val="accent2"/>
                </a:solidFill>
              </a:rPr>
            </a:br>
            <a:r>
              <a:rPr lang="ru-RU" sz="3200" i="1" dirty="0" smtClean="0">
                <a:solidFill>
                  <a:schemeClr val="accent2"/>
                </a:solidFill>
              </a:rPr>
              <a:t>(п.І.12 </a:t>
            </a:r>
            <a:r>
              <a:rPr lang="ru-RU" sz="3200" i="1" dirty="0" err="1" smtClean="0">
                <a:solidFill>
                  <a:schemeClr val="accent2"/>
                </a:solidFill>
              </a:rPr>
              <a:t>Положення</a:t>
            </a:r>
            <a:r>
              <a:rPr lang="ru-RU" sz="3200" i="1" dirty="0" smtClean="0">
                <a:solidFill>
                  <a:schemeClr val="accent2"/>
                </a:solidFill>
              </a:rPr>
              <a:t>)</a:t>
            </a:r>
            <a:endParaRPr lang="ru-RU" sz="3600" i="1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928802"/>
            <a:ext cx="8715436" cy="4714908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/>
              <a:t>	</a:t>
            </a:r>
            <a:r>
              <a:rPr lang="ru-RU" sz="2400" b="1" dirty="0" err="1" smtClean="0"/>
              <a:t>Відзначаються</a:t>
            </a:r>
            <a:r>
              <a:rPr lang="ru-RU" sz="2400" b="1" dirty="0" smtClean="0"/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педагогічні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наукові</a:t>
            </a:r>
            <a:r>
              <a:rPr lang="ru-RU" sz="2400" b="1" dirty="0" smtClean="0"/>
              <a:t> та </a:t>
            </a:r>
            <a:r>
              <a:rPr lang="ru-RU" sz="2400" b="1" dirty="0" err="1" smtClean="0"/>
              <a:t>науково-педагогічні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працівники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державні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службовці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працівники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підприємств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установ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організацій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що</a:t>
            </a:r>
            <a:r>
              <a:rPr lang="ru-RU" sz="2400" b="1" dirty="0" smtClean="0"/>
              <a:t> належать до </a:t>
            </a:r>
            <a:r>
              <a:rPr lang="ru-RU" sz="2400" b="1" dirty="0" err="1" smtClean="0"/>
              <a:t>сфери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управління</a:t>
            </a:r>
            <a:r>
              <a:rPr lang="ru-RU" sz="2400" b="1" dirty="0" smtClean="0"/>
              <a:t> МОН </a:t>
            </a:r>
            <a:r>
              <a:rPr lang="ru-RU" sz="2400" b="1" dirty="0" err="1" smtClean="0"/>
              <a:t>України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які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зробили</a:t>
            </a:r>
            <a:r>
              <a:rPr lang="ru-RU" sz="2400" b="1" dirty="0" smtClean="0"/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вагомий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внесок</a:t>
            </a:r>
            <a:r>
              <a:rPr lang="ru-RU" sz="2400" b="1" dirty="0" smtClean="0">
                <a:solidFill>
                  <a:schemeClr val="accent2"/>
                </a:solidFill>
              </a:rPr>
              <a:t> у </a:t>
            </a:r>
            <a:r>
              <a:rPr lang="ru-RU" sz="2400" b="1" dirty="0" err="1" smtClean="0">
                <a:solidFill>
                  <a:schemeClr val="accent2"/>
                </a:solidFill>
              </a:rPr>
              <a:t>розвиток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сфери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освіти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і</a:t>
            </a:r>
            <a:r>
              <a:rPr lang="ru-RU" sz="2400" b="1" dirty="0" smtClean="0">
                <a:solidFill>
                  <a:schemeClr val="accent2"/>
                </a:solidFill>
              </a:rPr>
              <a:t> науки, </a:t>
            </a:r>
            <a:r>
              <a:rPr lang="ru-RU" sz="2400" b="1" dirty="0" err="1" smtClean="0">
                <a:solidFill>
                  <a:schemeClr val="accent2"/>
                </a:solidFill>
              </a:rPr>
              <a:t>мають</a:t>
            </a:r>
            <a:r>
              <a:rPr lang="ru-RU" sz="2400" b="1" dirty="0" smtClean="0">
                <a:solidFill>
                  <a:schemeClr val="accent2"/>
                </a:solidFill>
              </a:rPr>
              <a:t> стаж </a:t>
            </a:r>
            <a:r>
              <a:rPr lang="ru-RU" sz="2400" b="1" dirty="0" err="1" smtClean="0">
                <a:solidFill>
                  <a:schemeClr val="accent2"/>
                </a:solidFill>
              </a:rPr>
              <a:t>роботи</a:t>
            </a:r>
            <a:r>
              <a:rPr lang="ru-RU" sz="2400" b="1" dirty="0" smtClean="0">
                <a:solidFill>
                  <a:schemeClr val="accent2"/>
                </a:solidFill>
              </a:rPr>
              <a:t> у </a:t>
            </a:r>
            <a:r>
              <a:rPr lang="ru-RU" sz="2400" b="1" dirty="0" err="1" smtClean="0">
                <a:solidFill>
                  <a:schemeClr val="accent2"/>
                </a:solidFill>
              </a:rPr>
              <a:t>зазначеній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сфері</a:t>
            </a:r>
            <a:r>
              <a:rPr lang="ru-RU" sz="2400" b="1" dirty="0" smtClean="0">
                <a:solidFill>
                  <a:schemeClr val="accent2"/>
                </a:solidFill>
              </a:rPr>
              <a:t> не </a:t>
            </a:r>
            <a:r>
              <a:rPr lang="ru-RU" sz="2400" b="1" dirty="0" err="1" smtClean="0">
                <a:solidFill>
                  <a:schemeClr val="accent2"/>
                </a:solidFill>
              </a:rPr>
              <a:t>менше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трьох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років</a:t>
            </a:r>
            <a:r>
              <a:rPr lang="ru-RU" sz="2400" b="1" dirty="0" smtClean="0">
                <a:solidFill>
                  <a:schemeClr val="accent2"/>
                </a:solidFill>
              </a:rPr>
              <a:t> та </a:t>
            </a:r>
            <a:r>
              <a:rPr lang="ru-RU" sz="2400" b="1" dirty="0" err="1" smtClean="0">
                <a:solidFill>
                  <a:schemeClr val="accent2"/>
                </a:solidFill>
              </a:rPr>
              <a:t>раніше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b="1" dirty="0" err="1" smtClean="0">
                <a:solidFill>
                  <a:schemeClr val="accent2"/>
                </a:solidFill>
              </a:rPr>
              <a:t>заохочувались</a:t>
            </a:r>
            <a:r>
              <a:rPr lang="ru-RU" sz="2400" b="1" dirty="0" smtClean="0">
                <a:solidFill>
                  <a:schemeClr val="accent2"/>
                </a:solidFill>
              </a:rPr>
              <a:t> Грамотою МОН </a:t>
            </a:r>
            <a:r>
              <a:rPr lang="ru-RU" sz="2400" b="1" dirty="0" err="1" smtClean="0">
                <a:solidFill>
                  <a:schemeClr val="accent2"/>
                </a:solidFill>
              </a:rPr>
              <a:t>України</a:t>
            </a:r>
            <a:r>
              <a:rPr lang="ru-RU" sz="2400" b="1" dirty="0" smtClean="0"/>
              <a:t>, </a:t>
            </a:r>
            <a:r>
              <a:rPr lang="ru-RU" sz="2400" b="1" i="1" dirty="0" smtClean="0"/>
              <a:t>за </a:t>
            </a:r>
            <a:r>
              <a:rPr lang="ru-RU" sz="2400" b="1" i="1" dirty="0" err="1" smtClean="0"/>
              <a:t>зразкове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виконання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службових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обов’язків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високий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професіоналізм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ефективне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сприяння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формуванню</a:t>
            </a:r>
            <a:r>
              <a:rPr lang="ru-RU" sz="2400" b="1" i="1" dirty="0" smtClean="0"/>
              <a:t> та </a:t>
            </a:r>
            <a:r>
              <a:rPr lang="ru-RU" sz="2400" b="1" i="1" dirty="0" err="1" smtClean="0"/>
              <a:t>забезпеченню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реалізації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державної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політики</a:t>
            </a:r>
            <a:r>
              <a:rPr lang="ru-RU" sz="2400" b="1" i="1" dirty="0" smtClean="0"/>
              <a:t> у </a:t>
            </a:r>
            <a:r>
              <a:rPr lang="ru-RU" sz="2400" b="1" i="1" dirty="0" err="1" smtClean="0"/>
              <a:t>сфері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освіти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і</a:t>
            </a:r>
            <a:r>
              <a:rPr lang="ru-RU" sz="2400" b="1" i="1" dirty="0" smtClean="0"/>
              <a:t> науки, </a:t>
            </a:r>
            <a:r>
              <a:rPr lang="ru-RU" sz="2400" b="1" i="1" dirty="0" err="1" smtClean="0"/>
              <a:t>успішну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координацію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діяльністю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підприємств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установ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організацій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що</a:t>
            </a:r>
            <a:r>
              <a:rPr lang="ru-RU" sz="2400" b="1" i="1" dirty="0" smtClean="0"/>
              <a:t> належать до </a:t>
            </a:r>
            <a:r>
              <a:rPr lang="ru-RU" sz="2400" b="1" i="1" dirty="0" err="1" smtClean="0"/>
              <a:t>сфери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управління</a:t>
            </a:r>
            <a:r>
              <a:rPr lang="ru-RU" sz="2400" b="1" i="1" dirty="0" smtClean="0"/>
              <a:t> МОН </a:t>
            </a:r>
            <a:r>
              <a:rPr lang="ru-RU" sz="2400" b="1" i="1" dirty="0" err="1" smtClean="0"/>
              <a:t>України</a:t>
            </a:r>
            <a:r>
              <a:rPr lang="ru-RU" sz="2400" b="1" i="1" dirty="0" smtClean="0"/>
              <a:t>.</a:t>
            </a:r>
            <a:endParaRPr lang="ru-RU" sz="2400" b="1" i="1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42919"/>
            <a:ext cx="8715436" cy="1071569"/>
          </a:xfrm>
        </p:spPr>
        <p:txBody>
          <a:bodyPr/>
          <a:lstStyle/>
          <a:p>
            <a:pPr algn="ctr"/>
            <a:r>
              <a:rPr lang="ru-RU" sz="3200" dirty="0" err="1" smtClean="0">
                <a:solidFill>
                  <a:schemeClr val="accent2"/>
                </a:solidFill>
              </a:rPr>
              <a:t>Нагрудний</a:t>
            </a:r>
            <a:r>
              <a:rPr lang="ru-RU" sz="3200" dirty="0" smtClean="0">
                <a:solidFill>
                  <a:schemeClr val="accent2"/>
                </a:solidFill>
              </a:rPr>
              <a:t> знак МОН </a:t>
            </a:r>
            <a:r>
              <a:rPr lang="ru-RU" sz="3200" dirty="0" err="1" smtClean="0">
                <a:solidFill>
                  <a:schemeClr val="accent2"/>
                </a:solidFill>
              </a:rPr>
              <a:t>України</a:t>
            </a:r>
            <a:r>
              <a:rPr lang="ru-RU" sz="3200" dirty="0" smtClean="0">
                <a:solidFill>
                  <a:schemeClr val="accent2"/>
                </a:solidFill>
              </a:rPr>
              <a:t> «</a:t>
            </a:r>
            <a:r>
              <a:rPr lang="ru-RU" sz="3200" dirty="0" err="1" smtClean="0">
                <a:solidFill>
                  <a:schemeClr val="accent2"/>
                </a:solidFill>
              </a:rPr>
              <a:t>Відмінник</a:t>
            </a:r>
            <a:r>
              <a:rPr lang="ru-RU" sz="3200" dirty="0" smtClean="0">
                <a:solidFill>
                  <a:schemeClr val="accent2"/>
                </a:solidFill>
              </a:rPr>
              <a:t> </a:t>
            </a:r>
            <a:r>
              <a:rPr lang="ru-RU" sz="3200" dirty="0" err="1" smtClean="0">
                <a:solidFill>
                  <a:schemeClr val="accent2"/>
                </a:solidFill>
              </a:rPr>
              <a:t>освіти</a:t>
            </a:r>
            <a:r>
              <a:rPr lang="ru-RU" sz="3200" dirty="0" smtClean="0">
                <a:solidFill>
                  <a:schemeClr val="accent2"/>
                </a:solidFill>
              </a:rPr>
              <a:t>» </a:t>
            </a:r>
            <a:r>
              <a:rPr lang="ru-RU" sz="2400" i="1" dirty="0" smtClean="0">
                <a:solidFill>
                  <a:schemeClr val="accent2"/>
                </a:solidFill>
              </a:rPr>
              <a:t>(п.І.13 </a:t>
            </a:r>
            <a:r>
              <a:rPr lang="ru-RU" sz="2400" i="1" dirty="0" err="1" smtClean="0">
                <a:solidFill>
                  <a:schemeClr val="accent2"/>
                </a:solidFill>
              </a:rPr>
              <a:t>Положення</a:t>
            </a:r>
            <a:r>
              <a:rPr lang="ru-RU" sz="2400" i="1" dirty="0" smtClean="0">
                <a:solidFill>
                  <a:schemeClr val="accent2"/>
                </a:solidFill>
              </a:rPr>
              <a:t>)</a:t>
            </a:r>
            <a:endParaRPr lang="ru-RU" sz="3200" i="1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44" y="1643050"/>
            <a:ext cx="8786874" cy="500063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smtClean="0"/>
              <a:t>	</a:t>
            </a:r>
            <a:r>
              <a:rPr lang="ru-RU" b="1" dirty="0" err="1" smtClean="0"/>
              <a:t>Відзначаються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педагогічні</a:t>
            </a:r>
            <a:r>
              <a:rPr lang="ru-RU" b="1" dirty="0" smtClean="0"/>
              <a:t>, </a:t>
            </a:r>
            <a:r>
              <a:rPr lang="ru-RU" b="1" dirty="0" err="1" smtClean="0"/>
              <a:t>наукові</a:t>
            </a:r>
            <a:r>
              <a:rPr lang="ru-RU" b="1" dirty="0" smtClean="0"/>
              <a:t> та </a:t>
            </a:r>
            <a:r>
              <a:rPr lang="ru-RU" b="1" dirty="0" err="1" smtClean="0"/>
              <a:t>науково-педагогічні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працівники</a:t>
            </a:r>
            <a:r>
              <a:rPr lang="ru-RU" b="1" dirty="0" smtClean="0"/>
              <a:t>, </a:t>
            </a:r>
            <a:r>
              <a:rPr lang="ru-RU" b="1" dirty="0" err="1" smtClean="0"/>
              <a:t>державні</a:t>
            </a:r>
            <a:r>
              <a:rPr lang="ru-RU" b="1" dirty="0" smtClean="0"/>
              <a:t> </a:t>
            </a:r>
            <a:r>
              <a:rPr lang="ru-RU" b="1" dirty="0" err="1" smtClean="0"/>
              <a:t>службовці</a:t>
            </a:r>
            <a:r>
              <a:rPr lang="ru-RU" b="1" dirty="0" smtClean="0"/>
              <a:t>, </a:t>
            </a:r>
            <a:r>
              <a:rPr lang="ru-RU" b="1" dirty="0" err="1" smtClean="0"/>
              <a:t>інші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працівники</a:t>
            </a:r>
            <a:r>
              <a:rPr lang="ru-RU" b="1" dirty="0" smtClean="0"/>
              <a:t> </a:t>
            </a:r>
            <a:r>
              <a:rPr lang="ru-RU" b="1" dirty="0" err="1" smtClean="0"/>
              <a:t>сфери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зробили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вагомий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внесок</a:t>
            </a:r>
            <a:r>
              <a:rPr lang="ru-RU" b="1" dirty="0" smtClean="0">
                <a:solidFill>
                  <a:schemeClr val="accent2"/>
                </a:solidFill>
              </a:rPr>
              <a:t> у </a:t>
            </a:r>
            <a:r>
              <a:rPr lang="ru-RU" b="1" dirty="0" err="1" smtClean="0">
                <a:solidFill>
                  <a:schemeClr val="accent2"/>
                </a:solidFill>
              </a:rPr>
              <a:t>розвиток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сфери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освіти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і</a:t>
            </a:r>
            <a:r>
              <a:rPr lang="ru-RU" b="1" dirty="0" smtClean="0">
                <a:solidFill>
                  <a:schemeClr val="accent2"/>
                </a:solidFill>
              </a:rPr>
              <a:t> науки, </a:t>
            </a:r>
            <a:r>
              <a:rPr lang="ru-RU" b="1" dirty="0" err="1" smtClean="0">
                <a:solidFill>
                  <a:schemeClr val="accent2"/>
                </a:solidFill>
              </a:rPr>
              <a:t>мають</a:t>
            </a:r>
            <a:r>
              <a:rPr lang="ru-RU" b="1" dirty="0" smtClean="0">
                <a:solidFill>
                  <a:schemeClr val="accent2"/>
                </a:solidFill>
              </a:rPr>
              <a:t> стаж </a:t>
            </a:r>
            <a:r>
              <a:rPr lang="ru-RU" b="1" dirty="0" err="1" smtClean="0">
                <a:solidFill>
                  <a:schemeClr val="accent2"/>
                </a:solidFill>
              </a:rPr>
              <a:t>роботи</a:t>
            </a:r>
            <a:r>
              <a:rPr lang="ru-RU" b="1" dirty="0" smtClean="0">
                <a:solidFill>
                  <a:schemeClr val="accent2"/>
                </a:solidFill>
              </a:rPr>
              <a:t> у </a:t>
            </a:r>
            <a:r>
              <a:rPr lang="ru-RU" b="1" dirty="0" err="1" smtClean="0">
                <a:solidFill>
                  <a:schemeClr val="accent2"/>
                </a:solidFill>
              </a:rPr>
              <a:t>зазначеній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сфері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освіти</a:t>
            </a:r>
            <a:r>
              <a:rPr lang="ru-RU" b="1" dirty="0" smtClean="0">
                <a:solidFill>
                  <a:schemeClr val="accent2"/>
                </a:solidFill>
              </a:rPr>
              <a:t> не </a:t>
            </a:r>
            <a:r>
              <a:rPr lang="ru-RU" b="1" dirty="0" err="1" smtClean="0">
                <a:solidFill>
                  <a:schemeClr val="accent2"/>
                </a:solidFill>
              </a:rPr>
              <a:t>менше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п’яти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років</a:t>
            </a:r>
            <a:r>
              <a:rPr lang="ru-RU" b="1" dirty="0" smtClean="0">
                <a:solidFill>
                  <a:schemeClr val="accent2"/>
                </a:solidFill>
              </a:rPr>
              <a:t> та </a:t>
            </a:r>
            <a:r>
              <a:rPr lang="ru-RU" b="1" dirty="0" err="1" smtClean="0">
                <a:solidFill>
                  <a:schemeClr val="accent2"/>
                </a:solidFill>
              </a:rPr>
              <a:t>вже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нагороджені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Почесною</a:t>
            </a:r>
            <a:r>
              <a:rPr lang="ru-RU" b="1" dirty="0" smtClean="0">
                <a:solidFill>
                  <a:schemeClr val="accent2"/>
                </a:solidFill>
              </a:rPr>
              <a:t> грамотою МОН </a:t>
            </a:r>
            <a:r>
              <a:rPr lang="ru-RU" b="1" dirty="0" err="1" smtClean="0">
                <a:solidFill>
                  <a:schemeClr val="accent2"/>
                </a:solidFill>
              </a:rPr>
              <a:t>України</a:t>
            </a:r>
            <a:r>
              <a:rPr lang="ru-RU" b="1" dirty="0" smtClean="0"/>
              <a:t>, </a:t>
            </a:r>
            <a:r>
              <a:rPr lang="ru-RU" b="1" i="1" dirty="0" smtClean="0"/>
              <a:t>за </a:t>
            </a:r>
            <a:r>
              <a:rPr lang="ru-RU" b="1" i="1" dirty="0" err="1" smtClean="0"/>
              <a:t>значний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особистий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внесок</a:t>
            </a:r>
            <a:r>
              <a:rPr lang="ru-RU" b="1" i="1" dirty="0" smtClean="0"/>
              <a:t> у </a:t>
            </a:r>
            <a:r>
              <a:rPr lang="ru-RU" b="1" i="1" dirty="0" err="1" smtClean="0"/>
              <a:t>розвиток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освіти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науки, </a:t>
            </a:r>
            <a:r>
              <a:rPr lang="ru-RU" b="1" i="1" dirty="0" err="1" smtClean="0"/>
              <a:t>плідну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педагогічну</a:t>
            </a:r>
            <a:r>
              <a:rPr lang="ru-RU" b="1" i="1" dirty="0" smtClean="0"/>
              <a:t>, </a:t>
            </a:r>
            <a:r>
              <a:rPr lang="ru-RU" b="1" i="1" dirty="0" err="1" smtClean="0"/>
              <a:t>науково-педагогічну</a:t>
            </a:r>
            <a:r>
              <a:rPr lang="ru-RU" b="1" i="1" dirty="0" smtClean="0"/>
              <a:t> та </a:t>
            </a:r>
            <a:r>
              <a:rPr lang="ru-RU" b="1" i="1" dirty="0" err="1" smtClean="0"/>
              <a:t>наукову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діяльність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професійну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наукову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підготовку</a:t>
            </a:r>
            <a:r>
              <a:rPr lang="ru-RU" b="1" i="1" dirty="0" smtClean="0"/>
              <a:t> </a:t>
            </a:r>
            <a:r>
              <a:rPr lang="ru-RU" b="1" i="1" dirty="0" err="1" smtClean="0"/>
              <a:t>учнівської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студентської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молоді</a:t>
            </a:r>
            <a:r>
              <a:rPr lang="ru-RU" b="1" i="1" dirty="0" smtClean="0"/>
              <a:t>, </a:t>
            </a:r>
            <a:r>
              <a:rPr lang="ru-RU" b="1" i="1" dirty="0" err="1" smtClean="0"/>
              <a:t>організацію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навчальної</a:t>
            </a:r>
            <a:r>
              <a:rPr lang="ru-RU" b="1" i="1" dirty="0" smtClean="0"/>
              <a:t>, </a:t>
            </a:r>
            <a:r>
              <a:rPr lang="ru-RU" b="1" i="1" dirty="0" err="1" smtClean="0"/>
              <a:t>виховної</a:t>
            </a:r>
            <a:r>
              <a:rPr lang="ru-RU" b="1" i="1" dirty="0" smtClean="0"/>
              <a:t>, </a:t>
            </a:r>
            <a:r>
              <a:rPr lang="ru-RU" b="1" i="1" dirty="0" err="1" smtClean="0"/>
              <a:t>науково-методичної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науково-дослідної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роботи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координацію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діяльності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педагогічних</a:t>
            </a:r>
            <a:r>
              <a:rPr lang="ru-RU" b="1" i="1" dirty="0" smtClean="0"/>
              <a:t>, </a:t>
            </a:r>
            <a:r>
              <a:rPr lang="ru-RU" b="1" i="1" dirty="0" err="1" smtClean="0"/>
              <a:t>виробничих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колективів</a:t>
            </a:r>
            <a:r>
              <a:rPr lang="ru-RU" b="1" i="1" dirty="0" smtClean="0"/>
              <a:t>, </a:t>
            </a:r>
            <a:r>
              <a:rPr lang="ru-RU" b="1" i="1" dirty="0" err="1" smtClean="0"/>
              <a:t>ефективне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керівництво</a:t>
            </a:r>
            <a:r>
              <a:rPr lang="ru-RU" b="1" i="1" dirty="0" smtClean="0"/>
              <a:t> закладами та </a:t>
            </a:r>
            <a:r>
              <a:rPr lang="ru-RU" b="1" i="1" dirty="0" err="1" smtClean="0"/>
              <a:t>установами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освіти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організацію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наукового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методичного </a:t>
            </a:r>
            <a:r>
              <a:rPr lang="ru-RU" b="1" i="1" dirty="0" err="1" smtClean="0"/>
              <a:t>забезпечення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навчальних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закладів</a:t>
            </a:r>
            <a:r>
              <a:rPr lang="ru-RU" b="1" i="1" dirty="0" smtClean="0"/>
              <a:t> та </a:t>
            </a:r>
            <a:r>
              <a:rPr lang="ru-RU" b="1" i="1" dirty="0" err="1" smtClean="0"/>
              <a:t>установ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освіти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впровадження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управлінських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новацій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підготовку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перепідготовку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підвищення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кваліфікації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педагогічних</a:t>
            </a:r>
            <a:r>
              <a:rPr lang="ru-RU" b="1" i="1" dirty="0" smtClean="0"/>
              <a:t>, </a:t>
            </a:r>
            <a:r>
              <a:rPr lang="ru-RU" b="1" i="1" dirty="0" err="1" smtClean="0"/>
              <a:t>науково-педагогічних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наукових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кадрів</a:t>
            </a:r>
            <a:r>
              <a:rPr lang="ru-RU" b="1" i="1" dirty="0" smtClean="0"/>
              <a:t>, </a:t>
            </a:r>
            <a:r>
              <a:rPr lang="ru-RU" b="1" i="1" dirty="0" err="1" smtClean="0"/>
              <a:t>спеціалістів</a:t>
            </a:r>
            <a:r>
              <a:rPr lang="ru-RU" b="1" i="1" dirty="0" smtClean="0"/>
              <a:t> </a:t>
            </a:r>
            <a:r>
              <a:rPr lang="ru-RU" b="1" i="1" dirty="0" err="1" smtClean="0"/>
              <a:t>галузей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економіки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України</a:t>
            </a:r>
            <a:r>
              <a:rPr lang="ru-RU" b="1" i="1" dirty="0" smtClean="0"/>
              <a:t>.</a:t>
            </a:r>
            <a:endParaRPr lang="ru-RU" b="1" i="1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400</TotalTime>
  <Words>482</Words>
  <Application>Microsoft Office PowerPoint</Application>
  <PresentationFormat>Экран (4:3)</PresentationFormat>
  <Paragraphs>72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Городская</vt:lpstr>
      <vt:lpstr>Презентация PowerPoint</vt:lpstr>
      <vt:lpstr>Нормативна база</vt:lpstr>
      <vt:lpstr>Відомчі відзнаки МОН України (п.І.2 Положення)</vt:lpstr>
      <vt:lpstr>Нагородження відомчими відзнаками проводиться (п.І.6 Положення): </vt:lpstr>
      <vt:lpstr>Порядок нагородження відомчими відзнаками МОН України (п.І.7 Положення)</vt:lpstr>
      <vt:lpstr>Подяка МОН України  (п.І.10 Положення)</vt:lpstr>
      <vt:lpstr>Грамота МОН України (п.І.11 Положення)</vt:lpstr>
      <vt:lpstr>Почесна грамота МОН України  (п.І.12 Положення)</vt:lpstr>
      <vt:lpstr>Нагрудний знак МОН України «Відмінник освіти» (п.І.13 Положення)</vt:lpstr>
      <vt:lpstr>Нагрудний знак МОН України «Василь Сухомлинський» (п.І.14 Положення)</vt:lpstr>
      <vt:lpstr>Нагрудний знак МОН України «За освітні та наукові досягнення» (п.І.15 Положення)</vt:lpstr>
      <vt:lpstr>Порядок представлення  до нагородження  (п.ІІ.1 Положення)</vt:lpstr>
      <vt:lpstr>Перелік матеріалів щодо нагородження заохочувальними відзнаками МОН України  (п.ІІ.5 Положення) </vt:lpstr>
      <vt:lpstr>Нагородний лист  (п.ІІ.5 Положення, додаток 19)</vt:lpstr>
      <vt:lpstr>                                         НАГОРОДНИЙ ЛИСТ  1. Прізвище, ім'я, по батькові _______________________________________  2. Посада і місце роботи, служби ____________________________________ 3. Число, місяць, рік і місце народження __________________________   4. Стать __________________________________________________________________ 5. Освіта ________________________________________________________________  6. Науковий ступінь, вчене звання _________________________________ 7. Які має державні та відомчі нагороди (дата та номер підтвердного документа) ____________________________________________ 8. Місце проживання __________________________________________________ 9. Загальний стаж роботи ____________________________________________ 10. Стаж роботи в даному колективі _______________________________ 11. Характеристика із зазначенням конкретних  особливих заслуг у сфері освіти та науки ________________________________________________________________________________________________________________________________________________________</vt:lpstr>
      <vt:lpstr>_________________________________________________________________________________________________________________________________________________________________________________________________________________________________Кандидатура __________________________________________________________ рекомендована зборами (радою, правлінням) колективу (найменування підприємства,  установи, організації тощо, дата обговорення, номер протоколу) _____________________________ Представляється до __________________________________________________                                                             (вид нагороди)  Керівник підприємства,                                   Голова ради установи, організації                                    (зборів)колективу _____________________________                            _____________________________                          (ПІБ, посада)                                                     (ПІБ, посада)  МП «___» _________ 20__ року</vt:lpstr>
      <vt:lpstr>Копії документів:</vt:lpstr>
      <vt:lpstr>Згода осіб на збір та обробку  їх персональних даних</vt:lpstr>
      <vt:lpstr>!!!</vt:lpstr>
      <vt:lpstr>Типові помилки,  допущені при оформленні документів щодо відзначення  педагогічних працівників  відомчими відзнаками  Міністерства освіти і науки України  </vt:lpstr>
      <vt:lpstr>1. П.1-11 НЛ – поставлено крапки після кожного пункта.  2. П.2 НЛ – неповні назви закладів освіти. 3. П.2, п.11 НЛ – нема відповідності між змістом пунктів щодо посади особи, представленої до нагородження.  4. П.5 НЛ – не вказаний рівень освіти (вища, базова…). 5. П.7 НЛ – не вказано дати та номери документів про нагородження, зроблено скорочення власних назв. 6. П.7, п.11 НЛ – нагороди названі НЕ згідно з Положенням про відомчі заохочувальні відзнаки Міністерства освіти і науки України. 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admin</cp:lastModifiedBy>
  <cp:revision>50</cp:revision>
  <dcterms:created xsi:type="dcterms:W3CDTF">2015-06-03T09:13:54Z</dcterms:created>
  <dcterms:modified xsi:type="dcterms:W3CDTF">2015-06-04T10:28:16Z</dcterms:modified>
</cp:coreProperties>
</file>