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7" r:id="rId2"/>
    <p:sldId id="28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56" r:id="rId12"/>
    <p:sldId id="261" r:id="rId13"/>
    <p:sldId id="258" r:id="rId14"/>
    <p:sldId id="259" r:id="rId15"/>
    <p:sldId id="260" r:id="rId16"/>
    <p:sldId id="276" r:id="rId17"/>
    <p:sldId id="274" r:id="rId18"/>
    <p:sldId id="275" r:id="rId19"/>
    <p:sldId id="273" r:id="rId20"/>
    <p:sldId id="262" r:id="rId21"/>
    <p:sldId id="264" r:id="rId22"/>
    <p:sldId id="265" r:id="rId23"/>
    <p:sldId id="266" r:id="rId24"/>
    <p:sldId id="267" r:id="rId25"/>
    <p:sldId id="268" r:id="rId26"/>
    <p:sldId id="272" r:id="rId27"/>
    <p:sldId id="271" r:id="rId28"/>
    <p:sldId id="269" r:id="rId29"/>
    <p:sldId id="270" r:id="rId30"/>
    <p:sldId id="287" r:id="rId31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7C47-1A86-4A00-BE71-9B54B0F41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585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64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B9C2-7DAC-40C5-8277-FE877A90D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174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B9C2-7DAC-40C5-8277-FE877A90DF3B}" type="slidenum">
              <a:rPr lang="ru-RU" smtClean="0"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6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3830405-A5E8-4852-9DDB-0ECBB7B5DE31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4EE97B0-74B4-4AC9-8074-7EE1572EA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858000" cy="990600"/>
          </a:xfrm>
        </p:spPr>
        <p:txBody>
          <a:bodyPr/>
          <a:lstStyle/>
          <a:p>
            <a:pPr algn="ctr"/>
            <a:r>
              <a:rPr lang="uk-UA" dirty="0" smtClean="0"/>
              <a:t>1</a:t>
            </a:r>
            <a:r>
              <a:rPr lang="en-US" sz="2800" dirty="0" smtClean="0"/>
              <a:t>4</a:t>
            </a:r>
            <a:r>
              <a:rPr lang="uk-UA" dirty="0" smtClean="0"/>
              <a:t>.01.201</a:t>
            </a:r>
            <a:r>
              <a:rPr lang="en-US" dirty="0" smtClean="0"/>
              <a:t>6</a:t>
            </a:r>
            <a:r>
              <a:rPr lang="uk-UA" dirty="0" smtClean="0"/>
              <a:t> року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0440" cy="719336"/>
          </a:xfrm>
        </p:spPr>
        <p:txBody>
          <a:bodyPr/>
          <a:lstStyle/>
          <a:p>
            <a:pPr algn="ctr"/>
            <a:r>
              <a:rPr lang="uk-UA" sz="4800" i="1" dirty="0" smtClean="0">
                <a:solidFill>
                  <a:schemeClr val="bg1"/>
                </a:solidFill>
                <a:latin typeface="+mn-lt"/>
              </a:rPr>
              <a:t>МО вчителів</a:t>
            </a:r>
            <a:r>
              <a:rPr lang="en-US" sz="48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4800" i="1" dirty="0" smtClean="0">
                <a:solidFill>
                  <a:schemeClr val="bg1"/>
                </a:solidFill>
                <a:latin typeface="+mn-lt"/>
              </a:rPr>
              <a:t>інформатики</a:t>
            </a:r>
            <a:endParaRPr lang="ru-RU" sz="48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91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Джерела для завантаження матеріалів для підготовки та реєстрації  ЗНО у </a:t>
            </a:r>
            <a:r>
              <a:rPr lang="uk-UA" sz="2400" b="1" i="1" dirty="0" smtClean="0"/>
              <a:t>2015-2016 </a:t>
            </a:r>
            <a:r>
              <a:rPr lang="uk-UA" sz="2400" b="1" i="1" dirty="0"/>
              <a:t>н.р.</a:t>
            </a:r>
            <a:endParaRPr lang="ru-RU" sz="2400" dirty="0"/>
          </a:p>
          <a:p>
            <a:r>
              <a:rPr lang="uk-UA" b="1" dirty="0"/>
              <a:t> </a:t>
            </a:r>
            <a:endParaRPr lang="ru-RU" dirty="0"/>
          </a:p>
          <a:p>
            <a:r>
              <a:rPr lang="uk-UA" sz="2400" u="sng" dirty="0" err="1">
                <a:solidFill>
                  <a:srgbClr val="0070C0"/>
                </a:solidFill>
              </a:rPr>
              <a:t>Osv</a:t>
            </a:r>
            <a:r>
              <a:rPr lang="uk-UA" sz="2400" u="sng" dirty="0">
                <a:solidFill>
                  <a:srgbClr val="0070C0"/>
                </a:solidFill>
              </a:rPr>
              <a:t>ita.ua</a:t>
            </a:r>
            <a:r>
              <a:rPr lang="uk-UA" sz="2400" dirty="0">
                <a:solidFill>
                  <a:srgbClr val="0070C0"/>
                </a:solidFill>
              </a:rPr>
              <a:t> </a:t>
            </a:r>
            <a:r>
              <a:rPr lang="uk-UA" sz="2400" u="sng" dirty="0">
                <a:solidFill>
                  <a:srgbClr val="0070C0"/>
                </a:solidFill>
              </a:rPr>
              <a:t>ЗНО</a:t>
            </a:r>
            <a:r>
              <a:rPr lang="uk-UA" sz="2400" dirty="0"/>
              <a:t> </a:t>
            </a:r>
            <a:endParaRPr lang="uk-UA" sz="2400" dirty="0" smtClean="0"/>
          </a:p>
          <a:p>
            <a:r>
              <a:rPr lang="uk-UA" sz="2400" dirty="0" smtClean="0"/>
              <a:t>Програми </a:t>
            </a:r>
            <a:r>
              <a:rPr lang="uk-UA" sz="2400" dirty="0"/>
              <a:t>ЗНО </a:t>
            </a:r>
            <a:endParaRPr lang="ru-RU" sz="2400" dirty="0"/>
          </a:p>
          <a:p>
            <a:r>
              <a:rPr lang="uk-UA" sz="2400" dirty="0" smtClean="0"/>
              <a:t>ЗНО </a:t>
            </a:r>
            <a:r>
              <a:rPr lang="uk-UA" sz="2400" dirty="0" err="1"/>
              <a:t>онлайн</a:t>
            </a:r>
            <a:r>
              <a:rPr lang="uk-UA" sz="2400" dirty="0"/>
              <a:t> 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 err="1" smtClean="0">
                <a:solidFill>
                  <a:srgbClr val="0070C0"/>
                </a:solidFill>
              </a:rPr>
              <a:t>Osv</a:t>
            </a:r>
            <a:r>
              <a:rPr lang="uk-UA" sz="2400" u="sng" dirty="0" smtClean="0">
                <a:solidFill>
                  <a:srgbClr val="0070C0"/>
                </a:solidFill>
              </a:rPr>
              <a:t>ita.ua</a:t>
            </a:r>
            <a:r>
              <a:rPr lang="uk-UA" sz="2400" dirty="0" smtClean="0">
                <a:solidFill>
                  <a:srgbClr val="0070C0"/>
                </a:solidFill>
              </a:rPr>
              <a:t> </a:t>
            </a:r>
            <a:r>
              <a:rPr lang="uk-UA" sz="2400" u="sng" dirty="0" smtClean="0">
                <a:solidFill>
                  <a:srgbClr val="0070C0"/>
                </a:solidFill>
              </a:rPr>
              <a:t>ЗНО </a:t>
            </a:r>
            <a:r>
              <a:rPr lang="uk-UA" sz="2400" dirty="0"/>
              <a:t> </a:t>
            </a:r>
            <a:r>
              <a:rPr lang="uk-UA" sz="2400" u="sng" dirty="0">
                <a:solidFill>
                  <a:srgbClr val="0070C0"/>
                </a:solidFill>
              </a:rPr>
              <a:t>Підготовка до ЗНО</a:t>
            </a:r>
            <a:r>
              <a:rPr lang="uk-UA" sz="2400" dirty="0"/>
              <a:t> </a:t>
            </a:r>
            <a:endParaRPr lang="uk-UA" sz="2400" dirty="0" smtClean="0"/>
          </a:p>
          <a:p>
            <a:r>
              <a:rPr lang="uk-UA" sz="2400" dirty="0" smtClean="0"/>
              <a:t>ЗНО </a:t>
            </a:r>
            <a:r>
              <a:rPr lang="uk-UA" sz="2400" dirty="0"/>
              <a:t>з фізики </a:t>
            </a:r>
            <a:r>
              <a:rPr lang="uk-UA" sz="2400" dirty="0" smtClean="0"/>
              <a:t>(з предметів)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>
                <a:solidFill>
                  <a:srgbClr val="0070C0"/>
                </a:solidFill>
              </a:rPr>
              <a:t>http://vintest.org.ua/</a:t>
            </a:r>
            <a:r>
              <a:rPr lang="uk-UA" sz="2400" dirty="0"/>
              <a:t>  </a:t>
            </a:r>
            <a:endParaRPr lang="uk-UA" sz="2400" dirty="0" smtClean="0"/>
          </a:p>
          <a:p>
            <a:r>
              <a:rPr lang="uk-UA" sz="2400" dirty="0" smtClean="0"/>
              <a:t>Реєстрація до ЗНО</a:t>
            </a:r>
          </a:p>
          <a:p>
            <a:r>
              <a:rPr lang="uk-UA" sz="2400" dirty="0" smtClean="0"/>
              <a:t>Готуємось </a:t>
            </a:r>
            <a:r>
              <a:rPr lang="uk-UA" sz="2400" dirty="0"/>
              <a:t>до ЗНО з фізики 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>
                <a:solidFill>
                  <a:srgbClr val="0070C0"/>
                </a:solidFill>
              </a:rPr>
              <a:t>http://testportal.gov.ua/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 smtClean="0"/>
              <a:t>Підготовка </a:t>
            </a:r>
            <a:r>
              <a:rPr lang="uk-UA" sz="2400" dirty="0"/>
              <a:t>до </a:t>
            </a:r>
            <a:r>
              <a:rPr lang="uk-UA" sz="2400" dirty="0" smtClean="0"/>
              <a:t>ЗНО</a:t>
            </a:r>
          </a:p>
          <a:p>
            <a:endParaRPr lang="uk-UA" sz="2400" dirty="0" smtClean="0"/>
          </a:p>
          <a:p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http://mmk.edu.vn.ua/</a:t>
            </a:r>
            <a:r>
              <a:rPr lang="ru-RU" sz="2400" dirty="0" err="1" smtClean="0">
                <a:solidFill>
                  <a:srgbClr val="0070C0"/>
                </a:solidFill>
              </a:rPr>
              <a:t>Зовнішнє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незалежне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оцінювання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3240360" cy="304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4293096"/>
            <a:ext cx="756084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i="1" dirty="0" smtClean="0"/>
              <a:t>Безкоштовні он-лайн курси з </a:t>
            </a:r>
            <a:r>
              <a:rPr lang="en-US" sz="3600" i="1" dirty="0"/>
              <a:t>Computer </a:t>
            </a:r>
            <a:r>
              <a:rPr lang="en-US" sz="3600" i="1" dirty="0" smtClean="0"/>
              <a:t>Science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39115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9132" r="2455" b="7306"/>
          <a:stretch/>
        </p:blipFill>
        <p:spPr bwMode="auto">
          <a:xfrm>
            <a:off x="107504" y="554297"/>
            <a:ext cx="8911168" cy="57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2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404664"/>
            <a:ext cx="89910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13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16632"/>
            <a:ext cx="7416824" cy="663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6269893"/>
            <a:ext cx="1656184" cy="4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88640"/>
            <a:ext cx="8449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6269893"/>
            <a:ext cx="1656184" cy="4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7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7" y="404664"/>
            <a:ext cx="9001000" cy="603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0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701458"/>
            <a:ext cx="9036496" cy="55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1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874" y="116632"/>
            <a:ext cx="698051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2360" y="6453336"/>
            <a:ext cx="1247112" cy="32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2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374978"/>
            <a:ext cx="8892480" cy="622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0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00250"/>
            <a:ext cx="89302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/>
              <a:t>ІІ етап Всеукраїнської олімпіади з ІКТ</a:t>
            </a:r>
          </a:p>
          <a:p>
            <a:r>
              <a:rPr lang="uk-UA" sz="2800" dirty="0" smtClean="0"/>
              <a:t>Кількість учнів ІІ етапу:</a:t>
            </a:r>
            <a:endParaRPr lang="ru-RU" sz="2800" dirty="0" smtClean="0"/>
          </a:p>
          <a:p>
            <a:r>
              <a:rPr lang="uk-UA" sz="2800" b="1" dirty="0" smtClean="0"/>
              <a:t>198 (7-11 клас)</a:t>
            </a:r>
          </a:p>
          <a:p>
            <a:endParaRPr lang="uk-UA" sz="2800" dirty="0" smtClean="0"/>
          </a:p>
          <a:p>
            <a:r>
              <a:rPr lang="uk-UA" sz="2800" dirty="0" smtClean="0"/>
              <a:t>Кількість переможців:</a:t>
            </a:r>
          </a:p>
          <a:p>
            <a:r>
              <a:rPr lang="uk-UA" sz="2800" b="1" dirty="0" smtClean="0"/>
              <a:t>59</a:t>
            </a:r>
          </a:p>
          <a:p>
            <a:endParaRPr lang="uk-UA" sz="2800" dirty="0" smtClean="0"/>
          </a:p>
          <a:p>
            <a:r>
              <a:rPr lang="uk-UA" sz="2800" dirty="0" smtClean="0"/>
              <a:t>Кількість учасників ІІІ етапу:</a:t>
            </a:r>
          </a:p>
          <a:p>
            <a:r>
              <a:rPr lang="uk-UA" sz="2800" b="1" dirty="0" smtClean="0"/>
              <a:t>60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228" y="314653"/>
            <a:ext cx="8898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Підсумки роботи МО вчителів інформатики за </a:t>
            </a: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І семестр 201</a:t>
            </a:r>
            <a:r>
              <a:rPr lang="en-US" sz="2800" b="1" i="1" dirty="0" smtClean="0">
                <a:solidFill>
                  <a:srgbClr val="C00000"/>
                </a:solidFill>
              </a:rPr>
              <a:t>5</a:t>
            </a:r>
            <a:r>
              <a:rPr lang="uk-UA" sz="2800" b="1" i="1" dirty="0" smtClean="0">
                <a:solidFill>
                  <a:srgbClr val="C00000"/>
                </a:solidFill>
              </a:rPr>
              <a:t>-201</a:t>
            </a:r>
            <a:r>
              <a:rPr lang="en-US" sz="2800" b="1" i="1" dirty="0" smtClean="0">
                <a:solidFill>
                  <a:srgbClr val="C00000"/>
                </a:solidFill>
              </a:rPr>
              <a:t>6</a:t>
            </a:r>
            <a:r>
              <a:rPr lang="uk-UA" sz="2800" b="1" i="1" dirty="0" smtClean="0">
                <a:solidFill>
                  <a:srgbClr val="C00000"/>
                </a:solidFill>
              </a:rPr>
              <a:t> н.р.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3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476671"/>
            <a:ext cx="8928992" cy="594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0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9" y="188641"/>
            <a:ext cx="6336703" cy="651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6372104"/>
            <a:ext cx="1296144" cy="3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1598" b="5023"/>
          <a:stretch/>
        </p:blipFill>
        <p:spPr bwMode="auto">
          <a:xfrm>
            <a:off x="61089" y="404664"/>
            <a:ext cx="897540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0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057" y="764704"/>
            <a:ext cx="884343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6372104"/>
            <a:ext cx="1296144" cy="3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75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116632"/>
            <a:ext cx="587918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6372104"/>
            <a:ext cx="1296144" cy="3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13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228354"/>
            <a:ext cx="8777282" cy="436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6372104"/>
            <a:ext cx="1296144" cy="3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74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165" y="116631"/>
            <a:ext cx="8822323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5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52936"/>
            <a:ext cx="9036496" cy="173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34" y="836712"/>
            <a:ext cx="9007963" cy="17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1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412776"/>
            <a:ext cx="89310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544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60648"/>
            <a:ext cx="854870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00250"/>
            <a:ext cx="89302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/>
              <a:t>ІІ етап Всеукраїнської олімпіади з інформатики</a:t>
            </a:r>
          </a:p>
          <a:p>
            <a:r>
              <a:rPr lang="uk-UA" sz="2800" dirty="0" smtClean="0"/>
              <a:t>Кількість учнів ІІ етапу:</a:t>
            </a:r>
            <a:endParaRPr lang="ru-RU" sz="2800" dirty="0" smtClean="0"/>
          </a:p>
          <a:p>
            <a:r>
              <a:rPr lang="uk-UA" sz="2800" b="1" dirty="0" smtClean="0"/>
              <a:t>182 (</a:t>
            </a:r>
            <a:r>
              <a:rPr lang="en-US" sz="2800" b="1" dirty="0" smtClean="0"/>
              <a:t>6</a:t>
            </a:r>
            <a:r>
              <a:rPr lang="uk-UA" sz="2800" b="1" dirty="0" smtClean="0"/>
              <a:t>-11 клас)</a:t>
            </a:r>
          </a:p>
          <a:p>
            <a:endParaRPr lang="uk-UA" sz="2800" dirty="0" smtClean="0"/>
          </a:p>
          <a:p>
            <a:r>
              <a:rPr lang="uk-UA" sz="2800" dirty="0" smtClean="0"/>
              <a:t>Кількість переможців:</a:t>
            </a:r>
          </a:p>
          <a:p>
            <a:r>
              <a:rPr lang="uk-UA" sz="2800" b="1" dirty="0" smtClean="0"/>
              <a:t>56</a:t>
            </a:r>
          </a:p>
          <a:p>
            <a:endParaRPr lang="uk-UA" sz="2800" dirty="0" smtClean="0"/>
          </a:p>
          <a:p>
            <a:r>
              <a:rPr lang="uk-UA" sz="2800" dirty="0" smtClean="0"/>
              <a:t>Кількість учасників ІІІ етапу:</a:t>
            </a:r>
          </a:p>
          <a:p>
            <a:r>
              <a:rPr lang="uk-UA" sz="2800" b="1" dirty="0" smtClean="0"/>
              <a:t>107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228" y="314653"/>
            <a:ext cx="8898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Підсумки роботи МО вчителів інформатики за </a:t>
            </a: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</a:rPr>
              <a:t>І семестр 201</a:t>
            </a:r>
            <a:r>
              <a:rPr lang="en-US" sz="2800" b="1" i="1" dirty="0" smtClean="0">
                <a:solidFill>
                  <a:srgbClr val="C00000"/>
                </a:solidFill>
              </a:rPr>
              <a:t>5</a:t>
            </a:r>
            <a:r>
              <a:rPr lang="uk-UA" sz="2800" b="1" i="1" dirty="0" smtClean="0">
                <a:solidFill>
                  <a:srgbClr val="C00000"/>
                </a:solidFill>
              </a:rPr>
              <a:t>-201</a:t>
            </a:r>
            <a:r>
              <a:rPr lang="en-US" sz="2800" b="1" i="1" dirty="0" smtClean="0">
                <a:solidFill>
                  <a:srgbClr val="C00000"/>
                </a:solidFill>
              </a:rPr>
              <a:t>6</a:t>
            </a:r>
            <a:r>
              <a:rPr lang="uk-UA" sz="2800" b="1" i="1" dirty="0" smtClean="0">
                <a:solidFill>
                  <a:srgbClr val="C00000"/>
                </a:solidFill>
              </a:rPr>
              <a:t> н.р.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5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43283"/>
              </p:ext>
            </p:extLst>
          </p:nvPr>
        </p:nvGraphicFramePr>
        <p:xfrm>
          <a:off x="107504" y="476672"/>
          <a:ext cx="8856982" cy="62656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65990"/>
                <a:gridCol w="498106"/>
                <a:gridCol w="4479374"/>
                <a:gridCol w="512388"/>
                <a:gridCol w="585585"/>
                <a:gridCol w="585585"/>
                <a:gridCol w="585585"/>
                <a:gridCol w="585585"/>
                <a:gridCol w="658784"/>
              </a:tblGrid>
              <a:tr h="456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Назва розділу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Класи і кількість годин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 клас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 клас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 клас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 клас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 клас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Всього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Інформація, інформаційні процеси, системи, технології. Комп’ютер як універсальний пристрій для опрацювання даних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Інформаційні технології: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marL="92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2.1.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Створення та опрацювання текстових документів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marL="92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2.2.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Створення та опрацювання графічних зображень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marL="92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2.3.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Створення та опрацювання об’єктів мультимедіа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marL="92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2.4.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Створення та опрацювання комп’ютерних презентацій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marL="927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Створення та опрацювання електронних таблиць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Комп’ютерні мережі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Основи алгоритмізації та програмування. Моделювання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Розв‘язування компетентнісних задач, виконання індивідуальних та групових навчальних проектів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Резерв, повторення та узагальнення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Всього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245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35" marR="469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686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Проект програми з інформатики 5-9 клас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Порядок проведення </a:t>
            </a:r>
            <a:r>
              <a:rPr lang="uk-UA" sz="2800" b="1" dirty="0"/>
              <a:t>Державної підсумкової атестації у </a:t>
            </a:r>
            <a:r>
              <a:rPr lang="uk-UA" sz="2800" b="1" dirty="0" smtClean="0"/>
              <a:t>2015-2016 </a:t>
            </a:r>
            <a:r>
              <a:rPr lang="uk-UA" sz="2800" b="1" dirty="0"/>
              <a:t>н.р.</a:t>
            </a:r>
            <a:endParaRPr lang="ru-RU" sz="2800" dirty="0"/>
          </a:p>
          <a:p>
            <a:r>
              <a:rPr lang="uk-UA" sz="2800" dirty="0"/>
              <a:t> </a:t>
            </a:r>
            <a:endParaRPr lang="ru-RU" sz="2800" dirty="0"/>
          </a:p>
          <a:p>
            <a:r>
              <a:rPr lang="uk-UA" sz="2800" dirty="0" smtClean="0"/>
              <a:t>основна - </a:t>
            </a:r>
            <a:r>
              <a:rPr lang="uk-UA" sz="2800" dirty="0"/>
              <a:t> </a:t>
            </a:r>
            <a:r>
              <a:rPr lang="uk-UA" sz="2800" b="1" i="1" u="sng" dirty="0" smtClean="0"/>
              <a:t>1-10</a:t>
            </a:r>
            <a:r>
              <a:rPr lang="uk-UA" sz="2800" b="1" i="1" u="sng" dirty="0"/>
              <a:t> </a:t>
            </a:r>
            <a:r>
              <a:rPr lang="uk-UA" sz="2800" b="1" i="1" u="sng" dirty="0" smtClean="0"/>
              <a:t>червня</a:t>
            </a:r>
            <a:r>
              <a:rPr lang="uk-UA" sz="2800" dirty="0"/>
              <a:t> 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старша - </a:t>
            </a:r>
            <a:r>
              <a:rPr lang="uk-UA" sz="2800" dirty="0"/>
              <a:t> </a:t>
            </a:r>
            <a:r>
              <a:rPr lang="uk-UA" sz="2800" b="1" i="1" u="sng" dirty="0" smtClean="0"/>
              <a:t>16-30</a:t>
            </a:r>
            <a:r>
              <a:rPr lang="uk-UA" sz="2800" b="1" i="1" u="sng" dirty="0"/>
              <a:t> </a:t>
            </a:r>
            <a:r>
              <a:rPr lang="uk-UA" sz="2800" b="1" i="1" u="sng" dirty="0" smtClean="0"/>
              <a:t>травня</a:t>
            </a:r>
            <a:r>
              <a:rPr lang="uk-UA" sz="2800" dirty="0" smtClean="0"/>
              <a:t> </a:t>
            </a:r>
            <a:endParaRPr lang="ru-RU" sz="2800" dirty="0"/>
          </a:p>
          <a:p>
            <a:endParaRPr lang="uk-UA" sz="2800" dirty="0" smtClean="0"/>
          </a:p>
          <a:p>
            <a:r>
              <a:rPr lang="uk-UA" sz="2400" b="1" dirty="0" smtClean="0"/>
              <a:t>Наказ МОН № 940 від 16.09.15 року </a:t>
            </a:r>
            <a:r>
              <a:rPr lang="uk-UA" sz="2400" dirty="0" smtClean="0"/>
              <a:t>«Про проведення державної підсумкової атестації учнів (вихованців) у системі загальної середньої освіти у 2015/2016 навчальному році»</a:t>
            </a:r>
          </a:p>
          <a:p>
            <a:endParaRPr lang="uk-UA" sz="2400" dirty="0" smtClean="0"/>
          </a:p>
          <a:p>
            <a:r>
              <a:rPr lang="uk-UA" sz="2400" b="1" dirty="0" smtClean="0"/>
              <a:t>Наказ МОН № 1050 від 08.10.15 року </a:t>
            </a:r>
            <a:r>
              <a:rPr lang="uk-UA" sz="2400" dirty="0" smtClean="0"/>
              <a:t>«Про внесення змін до наказу Міністерства освіти і науки України від 16 вересня 2015 року № 940»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544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7940"/>
              </p:ext>
            </p:extLst>
          </p:nvPr>
        </p:nvGraphicFramePr>
        <p:xfrm>
          <a:off x="251518" y="1639343"/>
          <a:ext cx="8640961" cy="4084865"/>
        </p:xfrm>
        <a:graphic>
          <a:graphicData uri="http://schemas.openxmlformats.org/drawingml/2006/table">
            <a:tbl>
              <a:tblPr/>
              <a:tblGrid>
                <a:gridCol w="432050"/>
                <a:gridCol w="2808312"/>
                <a:gridCol w="3312368"/>
                <a:gridCol w="2088231"/>
              </a:tblGrid>
              <a:tr h="722009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№ з/п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Назва навчального предмета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Форма проведення державної підсумкової атестації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Примітка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068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Українська мова</a:t>
                      </a:r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У формі зовнішнього незалежного оцінювання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068"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Іноземна мова</a:t>
                      </a:r>
                    </a:p>
                    <a:p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У навчальних закладах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2009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</a:p>
                    <a:p>
                      <a:endParaRPr lang="uk-UA" sz="1800" kern="0" baseline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У формі зовнішнього незалежного оцінювання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</a:rPr>
                        <a:t>Випускник має право обрати один з зазначених предметів незалежно від профілю навчального закладу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9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Історія України</a:t>
                      </a:r>
                      <a:endParaRPr lang="uk-UA" sz="1800" kern="0" baseline="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78" marR="59178" marT="11836" marB="11836" anchor="ctr">
                    <a:lnL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377271"/>
            <a:ext cx="8928992" cy="1035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109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Перелік навчальних предметів, з яких проводиться державна підсумкова атестація випускників загальноосвітніх навчальних закладів III ступеня у 2015/2016 навчальному році</a:t>
            </a:r>
            <a:endParaRPr kumimoji="0" lang="uk-UA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87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843"/>
            <a:ext cx="892899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Джерела для завантаження матеріалів для проведення</a:t>
            </a:r>
            <a:endParaRPr lang="ru-RU" sz="2400" dirty="0"/>
          </a:p>
          <a:p>
            <a:pPr algn="ctr"/>
            <a:r>
              <a:rPr lang="uk-UA" sz="2400" b="1" dirty="0"/>
              <a:t>Державної підсумкової атестації  у </a:t>
            </a:r>
            <a:r>
              <a:rPr lang="uk-UA" sz="2400" b="1" dirty="0" smtClean="0"/>
              <a:t>2015-2016 </a:t>
            </a:r>
            <a:r>
              <a:rPr lang="uk-UA" sz="2400" b="1" dirty="0"/>
              <a:t>н.р.</a:t>
            </a:r>
            <a:endParaRPr lang="ru-RU" sz="2400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sz="2000" dirty="0"/>
              <a:t> </a:t>
            </a:r>
            <a:endParaRPr lang="ru-RU" sz="2000" dirty="0"/>
          </a:p>
          <a:p>
            <a:r>
              <a:rPr lang="uk-UA" sz="2400" u="sng" dirty="0">
                <a:solidFill>
                  <a:srgbClr val="0070C0"/>
                </a:solidFill>
              </a:rPr>
              <a:t>Osvita.ua</a:t>
            </a:r>
            <a:r>
              <a:rPr lang="uk-UA" sz="2400" dirty="0"/>
              <a:t>  </a:t>
            </a:r>
            <a:r>
              <a:rPr lang="uk-UA" sz="2400" u="sng" dirty="0">
                <a:solidFill>
                  <a:srgbClr val="0070C0"/>
                </a:solidFill>
              </a:rPr>
              <a:t>Середня освіта</a:t>
            </a:r>
            <a:r>
              <a:rPr lang="uk-UA" sz="2400" dirty="0">
                <a:solidFill>
                  <a:srgbClr val="0070C0"/>
                </a:solidFill>
              </a:rPr>
              <a:t>  </a:t>
            </a:r>
            <a:r>
              <a:rPr lang="uk-UA" sz="2400" u="sng" dirty="0" smtClean="0">
                <a:solidFill>
                  <a:srgbClr val="0070C0"/>
                </a:solidFill>
              </a:rPr>
              <a:t>Державна </a:t>
            </a:r>
            <a:r>
              <a:rPr lang="uk-UA" sz="2400" u="sng" dirty="0">
                <a:solidFill>
                  <a:srgbClr val="0070C0"/>
                </a:solidFill>
              </a:rPr>
              <a:t>підсумкова атестація</a:t>
            </a:r>
            <a:r>
              <a:rPr lang="uk-UA" sz="2400" dirty="0"/>
              <a:t>  </a:t>
            </a:r>
            <a:endParaRPr lang="uk-UA" sz="2400" dirty="0" smtClean="0"/>
          </a:p>
          <a:p>
            <a:r>
              <a:rPr lang="uk-UA" sz="2400" dirty="0" smtClean="0"/>
              <a:t>Збірники </a:t>
            </a:r>
            <a:r>
              <a:rPr lang="uk-UA" sz="2400" dirty="0"/>
              <a:t>завдань ДПА у старшій школі (11 клас) 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u="sng" dirty="0">
                <a:solidFill>
                  <a:srgbClr val="0070C0"/>
                </a:solidFill>
              </a:rPr>
              <a:t>http://mmk.edu.vn.ua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dirty="0" smtClean="0"/>
              <a:t>Державна </a:t>
            </a:r>
            <a:r>
              <a:rPr lang="uk-UA" sz="2400" dirty="0"/>
              <a:t>підсумкова атестація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53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 </a:t>
            </a:r>
            <a:endParaRPr lang="ru-RU" sz="2000" dirty="0"/>
          </a:p>
          <a:p>
            <a:pPr algn="ctr"/>
            <a:r>
              <a:rPr lang="uk-UA" sz="3200" b="1" dirty="0"/>
              <a:t>ЗНО </a:t>
            </a:r>
            <a:r>
              <a:rPr lang="uk-UA" sz="3200" b="1" dirty="0" smtClean="0"/>
              <a:t>2016</a:t>
            </a:r>
            <a:endParaRPr lang="ru-RU" sz="3200" dirty="0"/>
          </a:p>
          <a:p>
            <a:endParaRPr lang="uk-UA" sz="2000" dirty="0" smtClean="0"/>
          </a:p>
          <a:p>
            <a:r>
              <a:rPr lang="uk-UA" sz="2400" dirty="0" smtClean="0"/>
              <a:t>Реєстрація </a:t>
            </a:r>
            <a:r>
              <a:rPr lang="uk-UA" sz="2400" dirty="0"/>
              <a:t>осіб для проходження </a:t>
            </a:r>
            <a:r>
              <a:rPr lang="uk-UA" sz="2400" b="1" dirty="0" smtClean="0"/>
              <a:t>пробного зовнішнього </a:t>
            </a:r>
            <a:r>
              <a:rPr lang="uk-UA" sz="2400" b="1" dirty="0"/>
              <a:t>незалежного оцінювання</a:t>
            </a:r>
            <a:r>
              <a:rPr lang="uk-UA" sz="2400" dirty="0"/>
              <a:t> здійснюватиметься </a:t>
            </a:r>
            <a:endParaRPr lang="uk-UA" sz="2400" dirty="0" smtClean="0"/>
          </a:p>
          <a:p>
            <a:r>
              <a:rPr lang="uk-UA" sz="2400" b="1" u="sng" dirty="0" smtClean="0">
                <a:solidFill>
                  <a:srgbClr val="C00000"/>
                </a:solidFill>
              </a:rPr>
              <a:t>з </a:t>
            </a:r>
            <a:r>
              <a:rPr lang="uk-UA" sz="2400" b="1" u="sng" dirty="0">
                <a:solidFill>
                  <a:srgbClr val="C00000"/>
                </a:solidFill>
              </a:rPr>
              <a:t>5 січня до </a:t>
            </a:r>
            <a:r>
              <a:rPr lang="uk-UA" sz="2400" b="1" u="sng" dirty="0" smtClean="0">
                <a:solidFill>
                  <a:srgbClr val="C00000"/>
                </a:solidFill>
              </a:rPr>
              <a:t>30 січня 2016 року</a:t>
            </a:r>
            <a:endParaRPr lang="uk-UA" sz="2400" dirty="0"/>
          </a:p>
          <a:p>
            <a:endParaRPr lang="uk-UA" sz="2400" dirty="0"/>
          </a:p>
          <a:p>
            <a:r>
              <a:rPr lang="ru-RU" sz="2400" b="1" u="sng" dirty="0">
                <a:solidFill>
                  <a:srgbClr val="FF0000"/>
                </a:solidFill>
              </a:rPr>
              <a:t>02 </a:t>
            </a:r>
            <a:r>
              <a:rPr lang="ru-RU" sz="2400" b="1" u="sng" dirty="0" err="1">
                <a:solidFill>
                  <a:srgbClr val="FF0000"/>
                </a:solidFill>
              </a:rPr>
              <a:t>квітня</a:t>
            </a:r>
            <a:r>
              <a:rPr lang="ru-RU" sz="2400" b="1" u="sng" dirty="0">
                <a:solidFill>
                  <a:srgbClr val="FF0000"/>
                </a:solidFill>
              </a:rPr>
              <a:t> 2016 року</a:t>
            </a:r>
            <a:r>
              <a:rPr lang="ru-RU" sz="2400" dirty="0"/>
              <a:t> – з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і </a:t>
            </a:r>
            <a:r>
              <a:rPr lang="ru-RU" sz="2400" dirty="0" err="1"/>
              <a:t>літератури</a:t>
            </a:r>
            <a:r>
              <a:rPr lang="ru-RU" sz="2400" dirty="0"/>
              <a:t>;</a:t>
            </a:r>
          </a:p>
          <a:p>
            <a:endParaRPr lang="ru-RU" sz="2400" dirty="0" smtClean="0"/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09 </a:t>
            </a:r>
            <a:r>
              <a:rPr lang="ru-RU" sz="2400" b="1" u="sng" dirty="0" err="1">
                <a:solidFill>
                  <a:srgbClr val="FF0000"/>
                </a:solidFill>
              </a:rPr>
              <a:t>квітня</a:t>
            </a:r>
            <a:r>
              <a:rPr lang="ru-RU" sz="2400" b="1" u="sng" dirty="0">
                <a:solidFill>
                  <a:srgbClr val="FF0000"/>
                </a:solidFill>
              </a:rPr>
              <a:t> 2016 року</a:t>
            </a:r>
            <a:r>
              <a:rPr lang="ru-RU" sz="2400" dirty="0"/>
              <a:t> – з </a:t>
            </a:r>
            <a:r>
              <a:rPr lang="ru-RU" sz="2400" dirty="0" err="1"/>
              <a:t>англійської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біології</a:t>
            </a:r>
            <a:r>
              <a:rPr lang="ru-RU" sz="2400" dirty="0"/>
              <a:t>, </a:t>
            </a:r>
            <a:r>
              <a:rPr lang="ru-RU" sz="2400" dirty="0" err="1"/>
              <a:t>географії</a:t>
            </a:r>
            <a:r>
              <a:rPr lang="ru-RU" sz="2400" dirty="0"/>
              <a:t>, </a:t>
            </a:r>
            <a:r>
              <a:rPr lang="ru-RU" sz="2400" dirty="0" err="1"/>
              <a:t>іспанської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математики, </a:t>
            </a:r>
            <a:r>
              <a:rPr lang="ru-RU" sz="2400" dirty="0" err="1"/>
              <a:t>німецької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фізики</a:t>
            </a:r>
            <a:r>
              <a:rPr lang="ru-RU" sz="2400" dirty="0"/>
              <a:t>, </a:t>
            </a:r>
            <a:r>
              <a:rPr lang="ru-RU" sz="2400" dirty="0" err="1"/>
              <a:t>французької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хімії</a:t>
            </a:r>
            <a:r>
              <a:rPr lang="ru-RU" sz="2400" dirty="0" smtClean="0"/>
              <a:t>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704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 </a:t>
            </a:r>
            <a:endParaRPr lang="ru-RU" sz="2000" dirty="0"/>
          </a:p>
          <a:p>
            <a:pPr algn="ctr"/>
            <a:r>
              <a:rPr lang="uk-UA" sz="3200" b="1" dirty="0"/>
              <a:t>ЗНО </a:t>
            </a:r>
            <a:r>
              <a:rPr lang="uk-UA" sz="3200" b="1" dirty="0" smtClean="0"/>
              <a:t>2016</a:t>
            </a:r>
            <a:endParaRPr lang="ru-RU" sz="3200" dirty="0"/>
          </a:p>
          <a:p>
            <a:endParaRPr lang="uk-UA" sz="2000" dirty="0" smtClean="0"/>
          </a:p>
          <a:p>
            <a:r>
              <a:rPr lang="uk-UA" sz="2800" dirty="0" smtClean="0"/>
              <a:t>Реєстрація осіб для проходження </a:t>
            </a:r>
            <a:r>
              <a:rPr lang="uk-UA" sz="2800" b="1" dirty="0" smtClean="0"/>
              <a:t>зовнішнього незалежного оцінювання</a:t>
            </a:r>
            <a:r>
              <a:rPr lang="uk-UA" sz="2800" dirty="0" smtClean="0"/>
              <a:t> здійснюватиметься </a:t>
            </a:r>
          </a:p>
          <a:p>
            <a:r>
              <a:rPr lang="uk-UA" sz="2800" b="1" u="sng" dirty="0" smtClean="0">
                <a:solidFill>
                  <a:srgbClr val="FF0000"/>
                </a:solidFill>
              </a:rPr>
              <a:t>з 1 лютого до 4 березня 2016 року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Кожен зареєстрований учасник зовнішнього незалежного оцінювання матиме право на складання тестів не більше як із </a:t>
            </a:r>
            <a:r>
              <a:rPr lang="uk-UA" sz="2800" b="1" u="sng" dirty="0" smtClean="0">
                <a:solidFill>
                  <a:srgbClr val="FF0000"/>
                </a:solidFill>
              </a:rPr>
              <a:t>чотирьох навчальних предметів</a:t>
            </a:r>
            <a:r>
              <a:rPr lang="uk-UA" sz="2800" dirty="0" smtClean="0"/>
              <a:t>.</a:t>
            </a:r>
            <a:endParaRPr lang="uk-UA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0851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ВРЦОЯО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http</a:t>
            </a:r>
            <a:r>
              <a:rPr lang="en-US" sz="3200" dirty="0">
                <a:solidFill>
                  <a:srgbClr val="002060"/>
                </a:solidFill>
              </a:rPr>
              <a:t>://www.vintest.org.ua/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500" y="299648"/>
            <a:ext cx="90029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Строки проведення тестувань з усіх предметів: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08164"/>
              </p:ext>
            </p:extLst>
          </p:nvPr>
        </p:nvGraphicFramePr>
        <p:xfrm>
          <a:off x="467544" y="902160"/>
          <a:ext cx="8280920" cy="5767200"/>
        </p:xfrm>
        <a:graphic>
          <a:graphicData uri="http://schemas.openxmlformats.org/drawingml/2006/table">
            <a:tbl>
              <a:tblPr/>
              <a:tblGrid>
                <a:gridCol w="1800200"/>
                <a:gridCol w="6480720"/>
              </a:tblGrid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>
                          <a:effectLst/>
                        </a:rPr>
                        <a:t>5 травня</a:t>
                      </a:r>
                      <a:endParaRPr lang="uk-UA" sz="2800" noProof="0" dirty="0">
                        <a:effectLst/>
                      </a:endParaRP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українська мова і література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11 травня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математика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13 травня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історія України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3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російська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6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іспанська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7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англійська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8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німецька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9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французька мова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10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біологія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13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фізика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15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географія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17 червня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dirty="0" smtClean="0"/>
                        <a:t>хімія</a:t>
                      </a:r>
                      <a:endParaRPr lang="uk-UA" sz="2800" noProof="0" dirty="0"/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2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111</TotalTime>
  <Words>410</Words>
  <Application>Microsoft Office PowerPoint</Application>
  <PresentationFormat>Экран (4:3)</PresentationFormat>
  <Paragraphs>235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NewsPrint</vt:lpstr>
      <vt:lpstr>МО вчителів інформатики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admin</cp:lastModifiedBy>
  <cp:revision>18</cp:revision>
  <cp:lastPrinted>2016-01-10T16:55:05Z</cp:lastPrinted>
  <dcterms:created xsi:type="dcterms:W3CDTF">2016-01-09T17:08:38Z</dcterms:created>
  <dcterms:modified xsi:type="dcterms:W3CDTF">2016-01-12T10:03:02Z</dcterms:modified>
</cp:coreProperties>
</file>