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3" r:id="rId5"/>
    <p:sldId id="270" r:id="rId6"/>
    <p:sldId id="262" r:id="rId7"/>
    <p:sldId id="263" r:id="rId8"/>
    <p:sldId id="264" r:id="rId9"/>
    <p:sldId id="266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99"/>
    <a:srgbClr val="CC00CC"/>
    <a:srgbClr val="990000"/>
    <a:srgbClr val="FFFFCC"/>
    <a:srgbClr val="FFCCFF"/>
    <a:srgbClr val="FFCCCC"/>
    <a:srgbClr val="CCECFF"/>
    <a:srgbClr val="CCCC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551C-D445-40D0-8B89-C1DBAC818B1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2857-00A8-42B7-8950-5AF87456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844550" y="5540375"/>
            <a:ext cx="6248400" cy="132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714480" y="2071676"/>
            <a:ext cx="5643602" cy="2214580"/>
          </a:xfrm>
          <a:prstGeom prst="rect">
            <a:avLst/>
          </a:prstGeom>
        </p:spPr>
        <p:txBody>
          <a:bodyPr vert="horz" wrap="none" fromWordArt="1" anchor="ctr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endParaRPr lang="ru-RU" sz="1800" kern="10" spc="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33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5265738" cy="1203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endParaRPr lang="ru-RU" sz="1800" kern="10" spc="0" dirty="0" smtClean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33FF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6" name="Рисунок 15" descr="Фоторамки. Зимові ігри для ді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14480" y="228599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1285860"/>
            <a:ext cx="7072363" cy="246221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400" b="1" i="1" u="dbl" cap="none" spc="0" dirty="0" smtClean="0">
              <a:ln w="63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uFill>
                <a:solidFill>
                  <a:srgbClr val="990099"/>
                </a:solidFill>
              </a:uFill>
            </a:endParaRPr>
          </a:p>
          <a:p>
            <a:pPr algn="ctr"/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МІСЦЕ ТА ЗНАЧЕННЯ</a:t>
            </a:r>
          </a:p>
          <a:p>
            <a:pPr algn="ctr"/>
            <a:endParaRPr lang="uk-UA" sz="600" b="1" i="1" u="dbl" cap="none" spc="0" dirty="0" smtClean="0">
              <a:ln w="63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uFill>
                <a:solidFill>
                  <a:srgbClr val="990099"/>
                </a:solidFill>
              </a:uFill>
            </a:endParaRPr>
          </a:p>
          <a:p>
            <a:pPr algn="ctr"/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ХОРОВОДІВ, ХОРОВОДНИХ ІГОР</a:t>
            </a:r>
          </a:p>
          <a:p>
            <a:pPr algn="ctr"/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ТА  ТАНОЧКІВ</a:t>
            </a:r>
          </a:p>
          <a:p>
            <a:pPr algn="ctr"/>
            <a:endParaRPr lang="uk-UA" sz="400" b="1" i="1" u="dbl" cap="none" spc="0" dirty="0" smtClean="0">
              <a:ln w="63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uFill>
                <a:solidFill>
                  <a:srgbClr val="990099"/>
                </a:solidFill>
              </a:uFill>
            </a:endParaRPr>
          </a:p>
          <a:p>
            <a:pPr algn="ctr"/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П</a:t>
            </a:r>
            <a:r>
              <a:rPr lang="uk-UA" sz="2400" b="1" i="1" u="dbl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ІД ЧАС</a:t>
            </a:r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 ОРГАНІЗАЦІЇ  ЗИМОВИХ СВЯТ </a:t>
            </a:r>
          </a:p>
          <a:p>
            <a:pPr algn="ctr"/>
            <a:r>
              <a:rPr lang="uk-UA" sz="2400" b="1" i="1" u="dbl" cap="none" spc="0" dirty="0" smtClean="0">
                <a:ln w="63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uFill>
                  <a:solidFill>
                    <a:srgbClr val="990099"/>
                  </a:solidFill>
                </a:uFill>
              </a:rPr>
              <a:t>ТА   РОЗВАГ</a:t>
            </a:r>
            <a:endParaRPr lang="ru-RU" sz="2400" b="1" i="1" u="dbl" cap="none" spc="0" dirty="0">
              <a:ln w="63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uFill>
                <a:solidFill>
                  <a:srgbClr val="990099"/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8572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</a:t>
            </a:r>
          </a:p>
          <a:p>
            <a:r>
              <a:rPr lang="uk-UA" dirty="0" smtClean="0"/>
              <a:t>                                                Комунальний заклад </a:t>
            </a:r>
            <a:endParaRPr lang="ru-RU" dirty="0" smtClean="0"/>
          </a:p>
          <a:p>
            <a:r>
              <a:rPr lang="uk-UA" dirty="0" smtClean="0"/>
              <a:t>             «Дошкільний навчальний заклад №46 Вінницької міської ради»</a:t>
            </a:r>
            <a:endParaRPr lang="ru-RU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429388" y="6000768"/>
            <a:ext cx="271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Музичний керівник: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Продан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Світлана Василівна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ка &amp;quot;Дед Мороз и Снегурочка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316" y="0"/>
            <a:ext cx="9239316" cy="7286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1285860"/>
            <a:ext cx="4357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Рухи під музику зміцнюють дитячий організм. Задоволення, яке дитина отримує в процесі гри, завжди супроводжується фізіологічними змінами в організмі – у дітей покращується дихання та кровообіг. </a:t>
            </a:r>
          </a:p>
          <a:p>
            <a:r>
              <a:rPr lang="uk-UA" sz="1600" dirty="0" smtClean="0"/>
              <a:t>Спільні ігри та танці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збуджують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нервову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систему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посилену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відділів</a:t>
            </a:r>
            <a:r>
              <a:rPr lang="ru-RU" sz="1600" dirty="0" smtClean="0"/>
              <a:t> головного </a:t>
            </a:r>
            <a:r>
              <a:rPr lang="ru-RU" sz="1600" dirty="0" err="1" smtClean="0"/>
              <a:t>мозку</a:t>
            </a:r>
            <a:r>
              <a:rPr lang="ru-RU" sz="1600" dirty="0" smtClean="0"/>
              <a:t>, 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асоціативними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інтелектуальними</a:t>
            </a:r>
            <a:r>
              <a:rPr lang="ru-RU" sz="1600" dirty="0" smtClean="0"/>
              <a:t> та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вольовими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процесами</a:t>
            </a:r>
            <a:r>
              <a:rPr lang="ru-RU" sz="1600" dirty="0" smtClean="0"/>
              <a:t>.  </a:t>
            </a:r>
          </a:p>
          <a:p>
            <a:r>
              <a:rPr lang="uk-UA" sz="1600" dirty="0" smtClean="0"/>
              <a:t>     Музично-ритмічні рухи сприяють       формуванню моторики, поліпшують осанку. </a:t>
            </a:r>
          </a:p>
          <a:p>
            <a:r>
              <a:rPr lang="uk-UA" sz="1600" dirty="0" smtClean="0"/>
              <a:t>У дітей з'являються такі якості рухів, як легкість, пружність, точність, спритність  та енергійність.  Завдяки музиці рухи дошкільників               набувають емоційного забарвлення, </a:t>
            </a:r>
          </a:p>
          <a:p>
            <a:r>
              <a:rPr lang="uk-UA" sz="1600" dirty="0" smtClean="0"/>
              <a:t>стають більш чіткими, виразними і красивими.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НАХОДЧИВЫЕ РФ: Рамка для вашей фотографии - Новый год, Рождество (Шаблон,  P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357430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 smtClean="0">
              <a:solidFill>
                <a:srgbClr val="990099"/>
              </a:solidFill>
              <a:latin typeface="+mj-lt"/>
            </a:endParaRPr>
          </a:p>
          <a:p>
            <a:pPr algn="ctr"/>
            <a:r>
              <a:rPr lang="uk-UA" sz="3600" b="1" dirty="0" smtClean="0">
                <a:solidFill>
                  <a:srgbClr val="990099"/>
                </a:solidFill>
                <a:latin typeface="+mj-lt"/>
              </a:rPr>
              <a:t>Дякую за увагу!</a:t>
            </a:r>
          </a:p>
          <a:p>
            <a:pPr algn="ctr"/>
            <a:endParaRPr lang="ru-RU" sz="2800" b="1" dirty="0">
              <a:solidFill>
                <a:srgbClr val="99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Новорічні фоторамки | LoonaPix - безкоштовні фоторамки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32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643050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Хоровод</a:t>
            </a:r>
            <a:r>
              <a:rPr lang="uk-UA" sz="2400" dirty="0"/>
              <a:t> – один з найдавніших видів </a:t>
            </a:r>
            <a:r>
              <a:rPr lang="uk-UA" sz="2400" dirty="0" err="1"/>
              <a:t>обрядово-</a:t>
            </a:r>
            <a:r>
              <a:rPr lang="uk-UA" sz="2400" dirty="0"/>
              <a:t> ігрових </a:t>
            </a:r>
            <a:r>
              <a:rPr lang="uk-UA" sz="2400" dirty="0" smtClean="0"/>
              <a:t>танців синкретичного </a:t>
            </a:r>
            <a:r>
              <a:rPr lang="uk-UA" sz="2400" dirty="0"/>
              <a:t>типу, в яких органічно злиті поезія, музика та хореографія. </a:t>
            </a:r>
            <a:endParaRPr lang="ru-RU" sz="2400" dirty="0"/>
          </a:p>
          <a:p>
            <a:r>
              <a:rPr lang="uk-UA" sz="2400" dirty="0"/>
              <a:t>Ідейний зміст того чи іншого </a:t>
            </a:r>
            <a:r>
              <a:rPr lang="uk-UA" sz="2400" dirty="0" smtClean="0"/>
              <a:t>хороводу розкривається </a:t>
            </a:r>
            <a:r>
              <a:rPr lang="uk-UA" sz="2400" dirty="0"/>
              <a:t>в пісні. Тобто текст у хороводах має першорядне значення, </a:t>
            </a:r>
            <a:r>
              <a:rPr lang="uk-UA" sz="2400" dirty="0" smtClean="0"/>
              <a:t>саме </a:t>
            </a:r>
            <a:r>
              <a:rPr lang="uk-UA" sz="2400" dirty="0"/>
              <a:t>він визначає зміст танцю та його хореографічний малюнок.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ащі зимові рамки для фото в нашій колекції - LoonaPix!"/>
          <p:cNvPicPr>
            <a:picLocks noChangeAspect="1" noChangeArrowheads="1"/>
          </p:cNvPicPr>
          <p:nvPr/>
        </p:nvPicPr>
        <p:blipFill>
          <a:blip r:embed="rId2"/>
          <a:srcRect l="1539" t="1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00092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Історія виникнення.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Термін "хоровод" походить від давньогрецького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“хорос”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означає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“масовий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танець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піснею”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старослов'янського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“вод”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означає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“ходити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водити”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Хороводи виникли і сформувалися протягом віків у певних географічних, історичних, соціально </a:t>
            </a:r>
            <a:r>
              <a:rPr lang="uk-UA" sz="20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економічних умовах в результаті розширення амплітуди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народних ігор, ігрищ,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були невід</a:t>
            </a:r>
            <a:r>
              <a:rPr lang="uk-UA" sz="2000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ємною частиною життя людей ще за часів язичництва.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 хороводів, насамперед, пов</a:t>
            </a:r>
            <a:r>
              <a:rPr lang="uk-UA" sz="2000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язували з обрядовими діями : зустріччю весни, відзначенням літа, збором урожаю, зустріччю Нового року.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ащі зимові рамки для фото в нашій колекції - LoonaPix!"/>
          <p:cNvPicPr>
            <a:picLocks noChangeAspect="1" noChangeArrowheads="1"/>
          </p:cNvPicPr>
          <p:nvPr/>
        </p:nvPicPr>
        <p:blipFill>
          <a:blip r:embed="rId2"/>
          <a:srcRect l="1539" t="1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00092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2400" dirty="0" smtClean="0"/>
              <a:t>     Хороводні ігри та пісні – частина педагогічної практики, яка зароджувалася і розвивалася разом з нашою цивілізацією і культурою. Головне у них – можливість ритмічно рухатися, співати і грати.</a:t>
            </a:r>
          </a:p>
          <a:p>
            <a:endParaRPr lang="ru-RU" sz="2400" dirty="0" smtClean="0"/>
          </a:p>
          <a:p>
            <a:r>
              <a:rPr lang="uk-UA" sz="2400" dirty="0" smtClean="0"/>
              <a:t>    Музичну основу хороводів становлять змістовні й </a:t>
            </a:r>
            <a:r>
              <a:rPr lang="uk-UA" sz="2400" dirty="0" err="1" smtClean="0"/>
              <a:t>емоційно-</a:t>
            </a:r>
            <a:r>
              <a:rPr lang="uk-UA" sz="2400" smtClean="0"/>
              <a:t> виразні </a:t>
            </a:r>
            <a:r>
              <a:rPr lang="uk-UA" sz="2400" dirty="0" smtClean="0"/>
              <a:t>пісенні мелодії.  </a:t>
            </a:r>
          </a:p>
          <a:p>
            <a:r>
              <a:rPr lang="ru-RU" sz="2400" dirty="0" smtClean="0"/>
              <a:t>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, </a:t>
            </a:r>
            <a:r>
              <a:rPr lang="ru-RU" sz="2400" dirty="0" err="1" smtClean="0"/>
              <a:t>хороводні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мелодії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прості</a:t>
            </a:r>
            <a:r>
              <a:rPr lang="ru-RU" sz="2400" dirty="0" smtClean="0"/>
              <a:t>, а тому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зручні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річні рамки для фотошопа 2019: дитячі та сімейні, скачати безкоштов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u="sng" dirty="0" smtClean="0">
                <a:solidFill>
                  <a:srgbClr val="990099"/>
                </a:solidFill>
                <a:latin typeface="+mj-lt"/>
              </a:rPr>
              <a:t>Освітні завдання :</a:t>
            </a:r>
            <a:endParaRPr lang="ru-RU" b="1" i="1" u="sng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-  викликати у дітей емоційний відгук на музично-поетичний зміст хороводу, залучити кожну дитину до спільного та індивідуального вираження музично-ігрових дій, до виразності танцювальних рухів;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4348" y="2857496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вчити реагувати на завершення музичної фрази, передавати відчуття куплетної форми через хороводні фігури;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57752" y="1357298"/>
            <a:ext cx="371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формувати навички ритмічної танцювальної ходи, координації рухів, орієнтування у просторі зали; розвивати творчі уміння образно-танцювальної імпровізації;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43570" y="3286124"/>
            <a:ext cx="2928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виховувати емоційно-ціннісне ставлення до хореографії.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Рамка Snowcovered филиалов и зимних рпи текста Стоковое Изображение -  изображение насчитывающей сезон, снежно: 163474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5" y="0"/>
            <a:ext cx="913417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71435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КЛАСИФІКАЦІЯ ХОРОВОДІВ:</a:t>
            </a: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42873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</a:t>
            </a:r>
            <a:r>
              <a:rPr lang="uk-UA" i="1" dirty="0" smtClean="0"/>
              <a:t>Автор  А.І.Гуменюк – український мистецтвознавець</a:t>
            </a:r>
            <a:r>
              <a:rPr lang="uk-UA" i="1" dirty="0"/>
              <a:t>,</a:t>
            </a:r>
            <a:r>
              <a:rPr lang="uk-UA" i="1" dirty="0" smtClean="0"/>
              <a:t> педагог</a:t>
            </a:r>
            <a:endParaRPr lang="ru-RU" i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7224" y="2000240"/>
            <a:ext cx="3357586" cy="1785950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214414" y="3929066"/>
            <a:ext cx="3143272" cy="1857388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 flipH="1">
            <a:off x="4714876" y="1928802"/>
            <a:ext cx="3714776" cy="1857388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 flipH="1">
            <a:off x="4572000" y="3929066"/>
            <a:ext cx="3286148" cy="1857388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428868"/>
            <a:ext cx="3500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b="1" dirty="0" smtClean="0"/>
              <a:t>                </a:t>
            </a:r>
            <a:r>
              <a:rPr lang="uk-UA" sz="2000" b="1" u="sng" dirty="0" smtClean="0"/>
              <a:t> обрядові </a:t>
            </a:r>
            <a:r>
              <a:rPr lang="uk-UA" sz="2000" b="1" dirty="0" smtClean="0"/>
              <a:t> -</a:t>
            </a:r>
            <a:r>
              <a:rPr lang="uk-UA" sz="2000" u="sng" dirty="0" smtClean="0"/>
              <a:t>  </a:t>
            </a:r>
          </a:p>
          <a:p>
            <a:pPr lvl="0" algn="ctr"/>
            <a:r>
              <a:rPr lang="uk-UA" dirty="0" smtClean="0"/>
              <a:t>весняні</a:t>
            </a:r>
            <a:r>
              <a:rPr lang="uk-UA" dirty="0"/>
              <a:t>, купальські, осінні, </a:t>
            </a:r>
            <a:r>
              <a:rPr lang="uk-UA" dirty="0" smtClean="0"/>
              <a:t>зустрічі  </a:t>
            </a:r>
            <a:r>
              <a:rPr lang="uk-UA" dirty="0"/>
              <a:t>Нового </a:t>
            </a:r>
            <a:r>
              <a:rPr lang="uk-UA" dirty="0" smtClean="0"/>
              <a:t>року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2357430"/>
            <a:ext cx="36433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                  </a:t>
            </a:r>
            <a:r>
              <a:rPr lang="uk-UA" b="1" dirty="0" smtClean="0"/>
              <a:t> </a:t>
            </a:r>
            <a:r>
              <a:rPr lang="uk-UA" sz="2000" b="1" u="sng" dirty="0" smtClean="0">
                <a:cs typeface="Times New Roman" pitchFamily="18" charset="0"/>
              </a:rPr>
              <a:t>тематичні</a:t>
            </a:r>
            <a:r>
              <a:rPr lang="uk-UA" sz="2000" b="1" dirty="0" smtClean="0">
                <a:cs typeface="Times New Roman" pitchFamily="18" charset="0"/>
              </a:rPr>
              <a:t> </a:t>
            </a:r>
            <a:r>
              <a:rPr lang="uk-UA" sz="2000" b="1" dirty="0">
                <a:cs typeface="Times New Roman" pitchFamily="18" charset="0"/>
              </a:rPr>
              <a:t>-</a:t>
            </a:r>
            <a:endParaRPr lang="uk-UA" sz="2000" dirty="0" smtClean="0">
              <a:cs typeface="Times New Roman" pitchFamily="18" charset="0"/>
            </a:endParaRPr>
          </a:p>
          <a:p>
            <a:pPr lvl="0" algn="ctr"/>
            <a:r>
              <a:rPr lang="uk-UA" dirty="0" smtClean="0">
                <a:cs typeface="Times New Roman" pitchFamily="18" charset="0"/>
              </a:rPr>
              <a:t>    трудові,природничі,патріотичні</a:t>
            </a:r>
            <a:r>
              <a:rPr lang="uk-UA" dirty="0">
                <a:cs typeface="Times New Roman" pitchFamily="18" charset="0"/>
              </a:rPr>
              <a:t>, </a:t>
            </a:r>
            <a:r>
              <a:rPr lang="uk-UA" dirty="0" smtClean="0">
                <a:cs typeface="Times New Roman" pitchFamily="18" charset="0"/>
              </a:rPr>
              <a:t>      сімейно </a:t>
            </a:r>
            <a:r>
              <a:rPr lang="uk-UA" dirty="0">
                <a:cs typeface="Times New Roman" pitchFamily="18" charset="0"/>
              </a:rPr>
              <a:t>– </a:t>
            </a:r>
            <a:r>
              <a:rPr lang="uk-UA" dirty="0" smtClean="0">
                <a:cs typeface="Times New Roman" pitchFamily="18" charset="0"/>
              </a:rPr>
              <a:t>побутові</a:t>
            </a:r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5" y="4214818"/>
            <a:ext cx="2714645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uk-UA" sz="1050" b="1" u="sng" dirty="0" smtClean="0"/>
          </a:p>
          <a:p>
            <a:pPr lvl="0" algn="ctr"/>
            <a:r>
              <a:rPr lang="uk-UA" sz="2000" b="1" u="sng" dirty="0" smtClean="0"/>
              <a:t>орнаментальні 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-</a:t>
            </a:r>
            <a:r>
              <a:rPr lang="uk-UA" dirty="0" err="1" smtClean="0"/>
              <a:t>побудовані</a:t>
            </a:r>
            <a:r>
              <a:rPr lang="uk-UA" dirty="0" smtClean="0"/>
              <a:t> </a:t>
            </a:r>
            <a:r>
              <a:rPr lang="uk-UA" dirty="0"/>
              <a:t>на </a:t>
            </a:r>
            <a:r>
              <a:rPr lang="uk-UA" dirty="0" smtClean="0"/>
              <a:t>зміні малюнків</a:t>
            </a:r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3438" y="4214818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1000" b="1" u="sng" dirty="0" smtClean="0"/>
          </a:p>
          <a:p>
            <a:pPr lvl="0"/>
            <a:r>
              <a:rPr lang="uk-UA" sz="2000" b="1" u="sng" dirty="0" smtClean="0"/>
              <a:t>пантомімічно-ілюстративні</a:t>
            </a:r>
            <a:r>
              <a:rPr lang="uk-UA" sz="2000" b="1" dirty="0" smtClean="0"/>
              <a:t> </a:t>
            </a:r>
          </a:p>
          <a:p>
            <a:pPr lvl="0" algn="ctr"/>
            <a:r>
              <a:rPr lang="uk-UA" dirty="0" smtClean="0"/>
              <a:t> рухи</a:t>
            </a:r>
            <a:r>
              <a:rPr lang="uk-UA" dirty="0"/>
              <a:t>, жест, міміка </a:t>
            </a:r>
            <a:endParaRPr lang="uk-UA" dirty="0" smtClean="0"/>
          </a:p>
          <a:p>
            <a:pPr lvl="0" algn="ctr"/>
            <a:r>
              <a:rPr lang="uk-UA" dirty="0" smtClean="0"/>
              <a:t>ілюструють текст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амка Snowcovered филиалов и зимних рпи текста Стоковое Изображение -  изображение насчитывающей сезон, снежно: 163474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2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000108"/>
            <a:ext cx="421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КЛАСИФІКАЦІЯ ХОРОВОДІВ:</a:t>
            </a:r>
            <a:endParaRPr lang="ru-RU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         Автор  К.Ю. Василенко – хореограф, теоретик , педагог</a:t>
            </a:r>
            <a:r>
              <a:rPr lang="uk-UA" dirty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214282" y="1785926"/>
            <a:ext cx="4286280" cy="1785950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C00CC"/>
                </a:solidFill>
              </a:ln>
              <a:solidFill>
                <a:srgbClr val="CCECFF"/>
              </a:solidFill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 flipH="1">
            <a:off x="4357686" y="1785926"/>
            <a:ext cx="4214842" cy="1785950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4500562" y="3857628"/>
            <a:ext cx="4071966" cy="1643074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 flipH="1">
            <a:off x="142844" y="3857628"/>
            <a:ext cx="4357686" cy="1643074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Хороводний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танець</a:t>
            </a:r>
            <a:r>
              <a:rPr lang="ru-RU" sz="1600" b="1" u="sng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піснею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u="sng" dirty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музичним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супроводом</a:t>
            </a: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нескладний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лаконічний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побудовою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зміст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підпорядковується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тексту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музичному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супроводу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28596" y="1714488"/>
            <a:ext cx="37147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u="sng" dirty="0" smtClean="0"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ісенні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хороводи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класична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форма синкретичного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мистецтва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приділяється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вокальній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стороні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учасники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виконують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пісню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супроводжуючи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простими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кроками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143504" y="1785926"/>
            <a:ext cx="36433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грові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хороводи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розвага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супроводі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пісні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танцю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поєднанні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компонентів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43438" y="3714752"/>
            <a:ext cx="3429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Хороводний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танець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музичним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супроводом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вид хороводу,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пріоритет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надається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танцювальним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рухам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імпровізаційним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моментам.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амка Snowcovered филиалов и зимних рпи текста Стоковое Изображение -  изображение насчитывающей сезон, снежно: 163474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84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4291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КЛАСИФІКАЦІЯ ХОРОВОДІВ:</a:t>
            </a:r>
            <a:endParaRPr lang="ru-RU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921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  А. С. Шевчук – кандидат педагогічних наук, </a:t>
            </a:r>
          </a:p>
          <a:p>
            <a:pPr algn="ctr"/>
            <a:r>
              <a:rPr lang="uk-UA" i="1" dirty="0"/>
              <a:t>а</a:t>
            </a:r>
            <a:r>
              <a:rPr lang="uk-UA" i="1" dirty="0" smtClean="0"/>
              <a:t>втор  </a:t>
            </a:r>
            <a:r>
              <a:rPr lang="uk-UA" i="1" dirty="0" err="1" smtClean="0"/>
              <a:t>навчально</a:t>
            </a:r>
            <a:r>
              <a:rPr lang="uk-UA" i="1" dirty="0" smtClean="0"/>
              <a:t> – методичного посібника </a:t>
            </a:r>
            <a:r>
              <a:rPr lang="uk-UA" i="1" dirty="0" err="1" smtClean="0"/>
              <a:t>“Дитяча</a:t>
            </a:r>
            <a:r>
              <a:rPr lang="uk-UA" i="1" dirty="0" smtClean="0"/>
              <a:t> </a:t>
            </a:r>
            <a:r>
              <a:rPr lang="uk-UA" i="1" dirty="0" err="1" smtClean="0"/>
              <a:t>хореографія”</a:t>
            </a:r>
            <a:endParaRPr lang="ru-RU" i="1" dirty="0"/>
          </a:p>
        </p:txBody>
      </p:sp>
      <p:sp>
        <p:nvSpPr>
          <p:cNvPr id="10" name="Блок-схема: перфолента 9"/>
          <p:cNvSpPr/>
          <p:nvPr/>
        </p:nvSpPr>
        <p:spPr>
          <a:xfrm flipH="1">
            <a:off x="285720" y="1714488"/>
            <a:ext cx="4214842" cy="2286016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Хороводна пісня: </a:t>
            </a:r>
            <a:endParaRPr lang="uk-UA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масова </a:t>
            </a:r>
            <a:r>
              <a:rPr lang="uk-UA" sz="1600" dirty="0">
                <a:solidFill>
                  <a:schemeClr val="tx1"/>
                </a:solidFill>
              </a:rPr>
              <a:t>вокально-хореографічна дія, в якій всі учасники виконують пісню, супроводжуючи її простими кроками, а композиція будується на повтореннях і простому малюнку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flipH="1">
            <a:off x="642910" y="4000504"/>
            <a:ext cx="3800508" cy="2000264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Хороводний </a:t>
            </a:r>
            <a:r>
              <a:rPr lang="uk-UA" b="1" u="sng" dirty="0">
                <a:solidFill>
                  <a:schemeClr val="tx1"/>
                </a:solidFill>
                <a:latin typeface="+mj-lt"/>
              </a:rPr>
              <a:t>танець з піснею і музичним супроводом </a:t>
            </a:r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вид хороводу, в якому пріоритет належить танцювальному елементу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857752" y="1928802"/>
            <a:ext cx="3714776" cy="2000264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Хороводна </a:t>
            </a:r>
            <a:r>
              <a:rPr lang="uk-UA" b="1" u="sng" dirty="0">
                <a:solidFill>
                  <a:schemeClr val="tx1"/>
                </a:solidFill>
                <a:latin typeface="+mj-lt"/>
              </a:rPr>
              <a:t>гра із застосуванням пісні </a:t>
            </a:r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чи </a:t>
            </a:r>
            <a:r>
              <a:rPr lang="uk-UA" b="1" u="sng" dirty="0">
                <a:solidFill>
                  <a:schemeClr val="tx1"/>
                </a:solidFill>
                <a:latin typeface="+mj-lt"/>
              </a:rPr>
              <a:t>танцю або в їх поєднанні </a:t>
            </a:r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вид </a:t>
            </a:r>
            <a:r>
              <a:rPr lang="uk-UA" sz="1600" dirty="0">
                <a:solidFill>
                  <a:schemeClr val="tx1"/>
                </a:solidFill>
              </a:rPr>
              <a:t>хороводу, який сформувався «шляхом розвитку ігрових моментів»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572000" y="3857628"/>
            <a:ext cx="4357718" cy="242889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</a:rPr>
              <a:t>Ігровий </a:t>
            </a:r>
            <a:r>
              <a:rPr lang="uk-UA" b="1" u="sng" dirty="0">
                <a:solidFill>
                  <a:schemeClr val="tx1"/>
                </a:solidFill>
              </a:rPr>
              <a:t>хоровод </a:t>
            </a:r>
            <a:r>
              <a:rPr lang="uk-UA" b="1" u="sng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вид </a:t>
            </a:r>
            <a:r>
              <a:rPr lang="uk-UA" sz="1600" dirty="0">
                <a:solidFill>
                  <a:schemeClr val="tx1"/>
                </a:solidFill>
              </a:rPr>
              <a:t>хороводу, в якому поетичний текст, мелодія і хореографічна дія </a:t>
            </a:r>
            <a:r>
              <a:rPr lang="uk-UA" sz="1600" dirty="0" smtClean="0">
                <a:solidFill>
                  <a:schemeClr val="tx1"/>
                </a:solidFill>
              </a:rPr>
              <a:t>,включаючи </a:t>
            </a:r>
            <a:r>
              <a:rPr lang="uk-UA" sz="1600" dirty="0">
                <a:solidFill>
                  <a:schemeClr val="tx1"/>
                </a:solidFill>
              </a:rPr>
              <a:t>ігрові моменти, елементи драматичного мистецтва, виступають в тісному взаємозв'язку, а зміст розкривається завдяки синтезу всіх компонентів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есёлая зима.&amp;quot; -детская рамка для фото: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00364" y="1231106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Основними рухами хороводу є:</a:t>
            </a:r>
            <a:endParaRPr kumimoji="0" lang="uk-UA" sz="2800" b="0" i="1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14546" y="3357562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танцювальні рухи характерні для тієї чи іншої місцевості (наприклад, в українських хороводних танцях зустрічаються різновиди вихилясів, тинків, притупувань тощо);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5984" y="1571612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1600" dirty="0" smtClean="0">
                <a:ea typeface="Calibri" pitchFamily="34" charset="0"/>
                <a:cs typeface="Times New Roman" pitchFamily="18" charset="0"/>
              </a:rPr>
              <a:t>різновиди танцювальних кроків  (крок хороводу, перемінний крок,  припадання, варіанти танцювального бігу тощо) ;</a:t>
            </a:r>
            <a:endParaRPr lang="uk-UA" sz="16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ілюстративні, образні й імітаційні рухи</a:t>
            </a:r>
            <a:r>
              <a:rPr lang="uk-UA" sz="16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uk-UA" sz="1600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1600" dirty="0" smtClean="0">
                <a:ea typeface="Calibri" pitchFamily="34" charset="0"/>
                <a:cs typeface="Times New Roman" pitchFamily="18" charset="0"/>
              </a:rPr>
              <a:t>уклони-вітання;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750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39</cp:revision>
  <dcterms:created xsi:type="dcterms:W3CDTF">2021-12-07T14:24:32Z</dcterms:created>
  <dcterms:modified xsi:type="dcterms:W3CDTF">2021-12-09T18:01:19Z</dcterms:modified>
</cp:coreProperties>
</file>