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0" r:id="rId2"/>
    <p:sldId id="372" r:id="rId3"/>
    <p:sldId id="374" r:id="rId4"/>
    <p:sldId id="377" r:id="rId5"/>
    <p:sldId id="378" r:id="rId6"/>
    <p:sldId id="379" r:id="rId7"/>
    <p:sldId id="380" r:id="rId8"/>
    <p:sldId id="381" r:id="rId9"/>
    <p:sldId id="382" r:id="rId10"/>
    <p:sldId id="345" r:id="rId11"/>
    <p:sldId id="346" r:id="rId12"/>
    <p:sldId id="360" r:id="rId13"/>
    <p:sldId id="376" r:id="rId14"/>
    <p:sldId id="375" r:id="rId15"/>
    <p:sldId id="354" r:id="rId16"/>
    <p:sldId id="355" r:id="rId17"/>
    <p:sldId id="361" r:id="rId18"/>
    <p:sldId id="363" r:id="rId19"/>
    <p:sldId id="365" r:id="rId20"/>
    <p:sldId id="370" r:id="rId21"/>
    <p:sldId id="342" r:id="rId22"/>
    <p:sldId id="369" r:id="rId23"/>
    <p:sldId id="343" r:id="rId24"/>
    <p:sldId id="35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43E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80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7CB16-0AE8-4B3D-AB04-BD8A8EC08F3F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E563B-79CA-4953-9C16-BE8D90A7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1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1E02-AC52-4C4E-A006-1A890B41E955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90A3-B6A1-4BA7-A25D-618B1CAE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5405-9922-44ED-BCB0-32695B458CF4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C5BA-2B7B-4E38-86F0-9CE1C0257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F99B-3E43-4F58-A821-46B4C7A09CB5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23F9-59D2-4B67-A777-E906E73FD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CD5F-7E50-4F28-95F1-09EBFAC9EB5D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D13-6050-47CA-9B66-DD0255C7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0E3A-2F15-460D-9F0A-F8311188F8CB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6091-1435-414B-88CA-9380A269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817F-46DF-488F-88CA-3FC9C9EB088D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BBED-6076-4904-8F99-102CCAF9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58CD-C396-4F1C-913A-DD8CC49D77FA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7166-B90C-4373-B489-185BF80DD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34F1-E1B9-444C-AA37-F7788E3187C8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5076-51B9-45CE-B626-0581EDAE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CF17-663B-4A9F-AA07-F36AA86E63A1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09F2-61A2-4009-8851-8C7FB1B7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EA1C-24EB-45D2-A607-CB8F22185D3D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D5EE-E828-4C96-9DD4-A9A16D9C8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3854-B715-4ADF-9850-0BCB3D5D7567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5931-11F3-4DCC-80EF-4B26B9B28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09ADF-C014-4B57-80B1-1AB4734867A0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F4CDD-46D6-40C2-9424-1A88282AD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655888" y="315913"/>
            <a:ext cx="59801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603250"/>
            <a:endParaRPr lang="en-US" altLang="zh-CN" sz="4400" b="1" i="1">
              <a:solidFill>
                <a:srgbClr val="FE0000"/>
              </a:solidFill>
              <a:latin typeface="Georgia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372810" y="1973263"/>
            <a:ext cx="65505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ОСОБЛИВОСТІ ПРОФЕСІЙНОЇ ДІЯЛЬНОСТІ ПЕДАГОГА- НОВАТОРА</a:t>
            </a:r>
            <a:endParaRPr lang="uk-UA" sz="4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849040" y="5602108"/>
            <a:ext cx="598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solidFill>
                  <a:schemeClr val="hlink"/>
                </a:solidFill>
              </a:rPr>
              <a:t> </a:t>
            </a:r>
            <a:endParaRPr lang="uk-UA" sz="1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/>
          <p:nvPr/>
        </p:nvSpPr>
        <p:spPr>
          <a:xfrm>
            <a:off x="169880" y="2219358"/>
            <a:ext cx="217487" cy="633413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91"/>
          <p:cNvSpPr/>
          <p:nvPr/>
        </p:nvSpPr>
        <p:spPr>
          <a:xfrm>
            <a:off x="684213" y="1989138"/>
            <a:ext cx="8316912" cy="1079500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2700"/>
              </a:lnSpc>
              <a:defRPr/>
            </a:pPr>
            <a:r>
              <a:rPr lang="uk-UA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 зміст освіти, </a:t>
            </a:r>
            <a:r>
              <a:rPr lang="uk-UA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 на формуванні </a:t>
            </a:r>
            <a:r>
              <a:rPr lang="uk-UA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r>
              <a:rPr lang="uk-UA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необхідних для успішної самореалізації в суспільстві;</a:t>
            </a:r>
          </a:p>
        </p:txBody>
      </p:sp>
      <p:sp>
        <p:nvSpPr>
          <p:cNvPr id="6" name="Oval 92"/>
          <p:cNvSpPr/>
          <p:nvPr/>
        </p:nvSpPr>
        <p:spPr>
          <a:xfrm>
            <a:off x="107967" y="2349500"/>
            <a:ext cx="341313" cy="341313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7" name="Rectangle 93"/>
          <p:cNvSpPr/>
          <p:nvPr/>
        </p:nvSpPr>
        <p:spPr>
          <a:xfrm>
            <a:off x="169880" y="3409950"/>
            <a:ext cx="217487" cy="633413"/>
          </a:xfrm>
          <a:prstGeom prst="rect">
            <a:avLst/>
          </a:prstGeom>
          <a:solidFill>
            <a:srgbClr val="EA964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Rectangle 94"/>
          <p:cNvSpPr/>
          <p:nvPr/>
        </p:nvSpPr>
        <p:spPr>
          <a:xfrm>
            <a:off x="755653" y="3213102"/>
            <a:ext cx="8245475" cy="1079500"/>
          </a:xfrm>
          <a:prstGeom prst="rect">
            <a:avLst/>
          </a:prstGeom>
          <a:solidFill>
            <a:srgbClr val="EA964D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2700"/>
              </a:lnSpc>
              <a:defRPr/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Умотивований учитель, 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має свободу творчості й розвивається професійно;</a:t>
            </a:r>
          </a:p>
        </p:txBody>
      </p:sp>
      <p:sp>
        <p:nvSpPr>
          <p:cNvPr id="9" name="Oval 95"/>
          <p:cNvSpPr/>
          <p:nvPr/>
        </p:nvSpPr>
        <p:spPr>
          <a:xfrm>
            <a:off x="107967" y="3573463"/>
            <a:ext cx="341313" cy="341312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0" name="Rectangle 96"/>
          <p:cNvSpPr/>
          <p:nvPr/>
        </p:nvSpPr>
        <p:spPr>
          <a:xfrm>
            <a:off x="179408" y="4581558"/>
            <a:ext cx="217487" cy="633413"/>
          </a:xfrm>
          <a:prstGeom prst="rect">
            <a:avLst/>
          </a:pr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ctangle 123"/>
          <p:cNvSpPr/>
          <p:nvPr/>
        </p:nvSpPr>
        <p:spPr>
          <a:xfrm>
            <a:off x="755653" y="4437063"/>
            <a:ext cx="8245475" cy="1079500"/>
          </a:xfrm>
          <a:prstGeom prst="rect">
            <a:avLst/>
          </a:prstGeom>
          <a:solidFill>
            <a:srgbClr val="F4CF3B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2700"/>
              </a:lnSpc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Наскрізний процес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який формує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24"/>
          <p:cNvSpPr/>
          <p:nvPr/>
        </p:nvSpPr>
        <p:spPr>
          <a:xfrm>
            <a:off x="127031" y="4724402"/>
            <a:ext cx="341313" cy="341313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13" name="Rectangle 125"/>
          <p:cNvSpPr/>
          <p:nvPr/>
        </p:nvSpPr>
        <p:spPr>
          <a:xfrm>
            <a:off x="169880" y="5891214"/>
            <a:ext cx="217487" cy="633412"/>
          </a:xfrm>
          <a:prstGeom prst="rect">
            <a:avLst/>
          </a:prstGeom>
          <a:solidFill>
            <a:srgbClr val="5DC3A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26"/>
          <p:cNvSpPr/>
          <p:nvPr/>
        </p:nvSpPr>
        <p:spPr>
          <a:xfrm>
            <a:off x="755651" y="5661025"/>
            <a:ext cx="8243888" cy="1081088"/>
          </a:xfrm>
          <a:prstGeom prst="rect">
            <a:avLst/>
          </a:prstGeom>
          <a:solidFill>
            <a:srgbClr val="5DC3AE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Децентралізація</a:t>
            </a: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ефективне управління, що надасть школі реальну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автономію;</a:t>
            </a:r>
          </a:p>
        </p:txBody>
      </p:sp>
      <p:sp>
        <p:nvSpPr>
          <p:cNvPr id="15" name="Oval 127"/>
          <p:cNvSpPr/>
          <p:nvPr/>
        </p:nvSpPr>
        <p:spPr>
          <a:xfrm>
            <a:off x="107967" y="6092825"/>
            <a:ext cx="341313" cy="341313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250836" y="274640"/>
            <a:ext cx="8893175" cy="135413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ФОРМУЛА НОВОЇ ШКОЛИ СКЛАДАЄТЬСЯ</a:t>
            </a:r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</a:t>
            </a:r>
            <a:r>
              <a:rPr lang="uk-UA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КЛЮЧОВИХ КОМПОНЕНТІВ: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9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6"/>
          <p:cNvSpPr/>
          <p:nvPr/>
        </p:nvSpPr>
        <p:spPr>
          <a:xfrm>
            <a:off x="755651" y="3213102"/>
            <a:ext cx="8243888" cy="1079500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Орієнтація на потреби учня в освітньому процесі, </a:t>
            </a:r>
            <a:r>
              <a:rPr lang="uk-UA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дитиноцентризм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28"/>
          <p:cNvSpPr/>
          <p:nvPr/>
        </p:nvSpPr>
        <p:spPr>
          <a:xfrm>
            <a:off x="322263" y="2219354"/>
            <a:ext cx="215900" cy="633413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29"/>
          <p:cNvSpPr/>
          <p:nvPr/>
        </p:nvSpPr>
        <p:spPr>
          <a:xfrm>
            <a:off x="684216" y="1989138"/>
            <a:ext cx="8315325" cy="1079500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Педагогіка, що ґрунтується на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партнерстві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 учнем, учителем і батьками;</a:t>
            </a:r>
          </a:p>
        </p:txBody>
      </p:sp>
      <p:sp>
        <p:nvSpPr>
          <p:cNvPr id="18" name="Oval 130"/>
          <p:cNvSpPr/>
          <p:nvPr/>
        </p:nvSpPr>
        <p:spPr>
          <a:xfrm>
            <a:off x="250843" y="2166940"/>
            <a:ext cx="341313" cy="341312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19" name="Rectangle 131"/>
          <p:cNvSpPr/>
          <p:nvPr/>
        </p:nvSpPr>
        <p:spPr>
          <a:xfrm>
            <a:off x="312756" y="4667279"/>
            <a:ext cx="217487" cy="633413"/>
          </a:xfrm>
          <a:prstGeom prst="rect">
            <a:avLst/>
          </a:prstGeom>
          <a:solidFill>
            <a:srgbClr val="AAB5B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32"/>
          <p:cNvSpPr/>
          <p:nvPr/>
        </p:nvSpPr>
        <p:spPr>
          <a:xfrm>
            <a:off x="755651" y="4437063"/>
            <a:ext cx="8243888" cy="1079500"/>
          </a:xfrm>
          <a:prstGeom prst="rect">
            <a:avLst/>
          </a:prstGeom>
          <a:solidFill>
            <a:srgbClr val="AAB5B7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структура школи, яка дозволяє добре засвоїти новий зміст і набути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компетентності для життя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21" name="Oval 133"/>
          <p:cNvSpPr/>
          <p:nvPr/>
        </p:nvSpPr>
        <p:spPr>
          <a:xfrm>
            <a:off x="250843" y="4614865"/>
            <a:ext cx="341313" cy="3413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7</a:t>
            </a:r>
          </a:p>
        </p:txBody>
      </p:sp>
      <p:sp>
        <p:nvSpPr>
          <p:cNvPr id="22" name="Rectangle 134"/>
          <p:cNvSpPr/>
          <p:nvPr/>
        </p:nvSpPr>
        <p:spPr>
          <a:xfrm>
            <a:off x="312756" y="5891214"/>
            <a:ext cx="217487" cy="633412"/>
          </a:xfrm>
          <a:prstGeom prst="rect">
            <a:avLst/>
          </a:prstGeom>
          <a:solidFill>
            <a:srgbClr val="A47B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35"/>
          <p:cNvSpPr/>
          <p:nvPr/>
        </p:nvSpPr>
        <p:spPr>
          <a:xfrm>
            <a:off x="755651" y="5661025"/>
            <a:ext cx="8243888" cy="1081088"/>
          </a:xfrm>
          <a:prstGeom prst="rect">
            <a:avLst/>
          </a:prstGeom>
          <a:solidFill>
            <a:srgbClr val="A47BB3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Справедливий розподіл публічних коштів, який забезпечує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рівний доступ </a:t>
            </a: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 дітей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якісної освіти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Oval 136"/>
          <p:cNvSpPr/>
          <p:nvPr/>
        </p:nvSpPr>
        <p:spPr>
          <a:xfrm>
            <a:off x="250843" y="5838827"/>
            <a:ext cx="341313" cy="341313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8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250836" y="274640"/>
            <a:ext cx="8893175" cy="135413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uk-UA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ФОРМУЛА НОВОЇ ШКОЛИ СКЛАДАЄТЬСЯ З </a:t>
            </a:r>
            <a:r>
              <a:rPr lang="uk-UA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uk-UA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КЛЮЧОВИХ КОМПОНЕНТІВ: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Rectangle 131"/>
          <p:cNvSpPr/>
          <p:nvPr/>
        </p:nvSpPr>
        <p:spPr>
          <a:xfrm>
            <a:off x="312756" y="3409950"/>
            <a:ext cx="217487" cy="633413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Oval 133"/>
          <p:cNvSpPr/>
          <p:nvPr/>
        </p:nvSpPr>
        <p:spPr>
          <a:xfrm>
            <a:off x="250843" y="3357565"/>
            <a:ext cx="341313" cy="341312"/>
          </a:xfrm>
          <a:prstGeom prst="ellipse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24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иноска-хмарка 4"/>
          <p:cNvSpPr/>
          <p:nvPr/>
        </p:nvSpPr>
        <p:spPr>
          <a:xfrm>
            <a:off x="2857488" y="1285860"/>
            <a:ext cx="3429024" cy="3286148"/>
          </a:xfrm>
          <a:prstGeom prst="cloudCallout">
            <a:avLst>
              <a:gd name="adj1" fmla="val -19253"/>
              <a:gd name="adj2" fmla="val 49327"/>
            </a:avLst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ФОРМУЛА </a:t>
            </a:r>
            <a:br>
              <a:rPr lang="uk-UA" sz="2000" b="1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НОВОЇ УКРАЇНСЬКОЇ ШКОЛИ</a:t>
            </a:r>
            <a:endParaRPr lang="uk-UA" sz="2000" b="1" dirty="0">
              <a:solidFill>
                <a:srgbClr val="FFFF00"/>
              </a:solidFill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3357554" y="500042"/>
            <a:ext cx="2681010" cy="650176"/>
            <a:chOff x="5320045" y="714383"/>
            <a:chExt cx="2323820" cy="650176"/>
          </a:xfrm>
        </p:grpSpPr>
        <p:sp>
          <p:nvSpPr>
            <p:cNvPr id="9" name="Округлений прямокутник 8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6357950" y="1428736"/>
            <a:ext cx="2323820" cy="650176"/>
            <a:chOff x="5320045" y="714383"/>
            <a:chExt cx="2323820" cy="650176"/>
          </a:xfrm>
        </p:grpSpPr>
        <p:sp>
          <p:nvSpPr>
            <p:cNvPr id="12" name="Округлений прямокутник 11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14" name="Групувати 13"/>
          <p:cNvGrpSpPr/>
          <p:nvPr/>
        </p:nvGrpSpPr>
        <p:grpSpPr>
          <a:xfrm>
            <a:off x="6357950" y="2857496"/>
            <a:ext cx="2323820" cy="650176"/>
            <a:chOff x="5320045" y="714383"/>
            <a:chExt cx="2323820" cy="650176"/>
          </a:xfrm>
        </p:grpSpPr>
        <p:sp>
          <p:nvSpPr>
            <p:cNvPr id="15" name="Округлений прямокутник 14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sp>
        <p:nvSpPr>
          <p:cNvPr id="18" name="Округлений прямокутник 17"/>
          <p:cNvSpPr/>
          <p:nvPr/>
        </p:nvSpPr>
        <p:spPr>
          <a:xfrm>
            <a:off x="571472" y="4000504"/>
            <a:ext cx="2357454" cy="650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grpSp>
        <p:nvGrpSpPr>
          <p:cNvPr id="20" name="Групувати 19"/>
          <p:cNvGrpSpPr/>
          <p:nvPr/>
        </p:nvGrpSpPr>
        <p:grpSpPr>
          <a:xfrm>
            <a:off x="571472" y="1285860"/>
            <a:ext cx="2323820" cy="650176"/>
            <a:chOff x="5320045" y="714383"/>
            <a:chExt cx="2323820" cy="650176"/>
          </a:xfrm>
        </p:grpSpPr>
        <p:sp>
          <p:nvSpPr>
            <p:cNvPr id="21" name="Округлений прямокутник 20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2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23" name="Групувати 22"/>
          <p:cNvGrpSpPr/>
          <p:nvPr/>
        </p:nvGrpSpPr>
        <p:grpSpPr>
          <a:xfrm>
            <a:off x="428596" y="2571744"/>
            <a:ext cx="2323820" cy="650176"/>
            <a:chOff x="5320045" y="714383"/>
            <a:chExt cx="2323820" cy="650176"/>
          </a:xfrm>
        </p:grpSpPr>
        <p:sp>
          <p:nvSpPr>
            <p:cNvPr id="24" name="Округлений прямокутник 23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5572132" y="4071942"/>
            <a:ext cx="3000396" cy="857256"/>
            <a:chOff x="5320045" y="714383"/>
            <a:chExt cx="2323820" cy="650176"/>
          </a:xfrm>
        </p:grpSpPr>
        <p:sp>
          <p:nvSpPr>
            <p:cNvPr id="27" name="Округлений прямокутник 26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8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1071538" y="5072074"/>
            <a:ext cx="2323820" cy="650176"/>
            <a:chOff x="5320045" y="714383"/>
            <a:chExt cx="2323820" cy="650176"/>
          </a:xfrm>
        </p:grpSpPr>
        <p:sp>
          <p:nvSpPr>
            <p:cNvPr id="30" name="Округлений прямокутник 29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1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32" name="Групувати 31"/>
          <p:cNvGrpSpPr/>
          <p:nvPr/>
        </p:nvGrpSpPr>
        <p:grpSpPr>
          <a:xfrm>
            <a:off x="3857620" y="5143512"/>
            <a:ext cx="2323820" cy="650176"/>
            <a:chOff x="5320045" y="714383"/>
            <a:chExt cx="2323820" cy="650176"/>
          </a:xfrm>
        </p:grpSpPr>
        <p:sp>
          <p:nvSpPr>
            <p:cNvPr id="33" name="Округлений прямокутник 32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4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sp>
        <p:nvSpPr>
          <p:cNvPr id="35" name="Прямокутник 34"/>
          <p:cNvSpPr/>
          <p:nvPr/>
        </p:nvSpPr>
        <p:spPr>
          <a:xfrm>
            <a:off x="642910" y="1285860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Педагогіка партнерства</a:t>
            </a:r>
            <a:endParaRPr lang="uk-UA" b="1" dirty="0"/>
          </a:p>
        </p:txBody>
      </p:sp>
      <p:sp>
        <p:nvSpPr>
          <p:cNvPr id="36" name="Прямокутник 35"/>
          <p:cNvSpPr/>
          <p:nvPr/>
        </p:nvSpPr>
        <p:spPr>
          <a:xfrm>
            <a:off x="6357950" y="1571613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Нова структура</a:t>
            </a:r>
            <a:endParaRPr lang="uk-UA" b="1" dirty="0"/>
          </a:p>
        </p:txBody>
      </p:sp>
      <p:sp>
        <p:nvSpPr>
          <p:cNvPr id="37" name="Прямокутник 36"/>
          <p:cNvSpPr/>
          <p:nvPr/>
        </p:nvSpPr>
        <p:spPr>
          <a:xfrm>
            <a:off x="3643306" y="64291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Новий зміст</a:t>
            </a:r>
            <a:endParaRPr lang="uk-UA" b="1" dirty="0"/>
          </a:p>
        </p:txBody>
      </p:sp>
      <p:sp>
        <p:nvSpPr>
          <p:cNvPr id="38" name="Прямокутник 37"/>
          <p:cNvSpPr/>
          <p:nvPr/>
        </p:nvSpPr>
        <p:spPr>
          <a:xfrm>
            <a:off x="500034" y="257174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Орієнтація </a:t>
            </a:r>
          </a:p>
          <a:p>
            <a:pPr algn="ctr"/>
            <a:r>
              <a:rPr lang="uk-UA" b="1" dirty="0" smtClean="0"/>
              <a:t>на учня</a:t>
            </a:r>
            <a:endParaRPr lang="uk-UA" b="1" dirty="0"/>
          </a:p>
        </p:txBody>
      </p:sp>
      <p:sp>
        <p:nvSpPr>
          <p:cNvPr id="39" name="Прямокутник 38"/>
          <p:cNvSpPr/>
          <p:nvPr/>
        </p:nvSpPr>
        <p:spPr>
          <a:xfrm>
            <a:off x="6357950" y="285749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Вмотивований вчитель</a:t>
            </a:r>
            <a:endParaRPr lang="uk-UA" b="1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5643570" y="4071942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Справедливе фінансування і правдивий доступ</a:t>
            </a:r>
            <a:endParaRPr lang="uk-UA" sz="1600" b="1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714348" y="400050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Автономна школа</a:t>
            </a:r>
            <a:endParaRPr lang="uk-UA" b="1" dirty="0"/>
          </a:p>
        </p:txBody>
      </p:sp>
      <p:sp>
        <p:nvSpPr>
          <p:cNvPr id="42" name="Прямокутник 41"/>
          <p:cNvSpPr/>
          <p:nvPr/>
        </p:nvSpPr>
        <p:spPr>
          <a:xfrm>
            <a:off x="3857620" y="5143512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Виховання на цінностях</a:t>
            </a:r>
            <a:endParaRPr lang="uk-UA" b="1" dirty="0"/>
          </a:p>
        </p:txBody>
      </p:sp>
      <p:sp>
        <p:nvSpPr>
          <p:cNvPr id="43" name="Прямокутник 42"/>
          <p:cNvSpPr/>
          <p:nvPr/>
        </p:nvSpPr>
        <p:spPr>
          <a:xfrm>
            <a:off x="1285852" y="507207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Нове освітнє середовище</a:t>
            </a:r>
            <a:endParaRPr lang="uk-UA" b="1" dirty="0"/>
          </a:p>
        </p:txBody>
      </p:sp>
      <p:cxnSp>
        <p:nvCxnSpPr>
          <p:cNvPr id="47" name="Пряма зі стрілкою 46"/>
          <p:cNvCxnSpPr>
            <a:stCxn id="9" idx="3"/>
          </p:cNvCxnSpPr>
          <p:nvPr/>
        </p:nvCxnSpPr>
        <p:spPr>
          <a:xfrm>
            <a:off x="6038564" y="825130"/>
            <a:ext cx="748014" cy="603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/>
          <p:nvPr/>
        </p:nvCxnSpPr>
        <p:spPr>
          <a:xfrm rot="5400000">
            <a:off x="7018751" y="2411009"/>
            <a:ext cx="714380" cy="1785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/>
          <p:nvPr/>
        </p:nvCxnSpPr>
        <p:spPr>
          <a:xfrm rot="5400000">
            <a:off x="6715144" y="3643312"/>
            <a:ext cx="571503" cy="2857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зі стрілкою 59"/>
          <p:cNvCxnSpPr/>
          <p:nvPr/>
        </p:nvCxnSpPr>
        <p:spPr>
          <a:xfrm rot="10800000" flipV="1">
            <a:off x="5072066" y="4643446"/>
            <a:ext cx="500072" cy="50006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зі стрілкою 62"/>
          <p:cNvCxnSpPr>
            <a:stCxn id="42" idx="1"/>
            <a:endCxn id="30" idx="3"/>
          </p:cNvCxnSpPr>
          <p:nvPr/>
        </p:nvCxnSpPr>
        <p:spPr>
          <a:xfrm rot="10800000">
            <a:off x="3395358" y="5397162"/>
            <a:ext cx="462262" cy="695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70"/>
          <p:cNvCxnSpPr>
            <a:stCxn id="43" idx="0"/>
            <a:endCxn id="41" idx="2"/>
          </p:cNvCxnSpPr>
          <p:nvPr/>
        </p:nvCxnSpPr>
        <p:spPr>
          <a:xfrm rot="16200000" flipV="1">
            <a:off x="1894770" y="4573703"/>
            <a:ext cx="425239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зі стрілкою 76"/>
          <p:cNvCxnSpPr/>
          <p:nvPr/>
        </p:nvCxnSpPr>
        <p:spPr>
          <a:xfrm rot="5400000" flipH="1" flipV="1">
            <a:off x="1250133" y="3464719"/>
            <a:ext cx="785818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зі стрілкою 81"/>
          <p:cNvCxnSpPr>
            <a:endCxn id="35" idx="2"/>
          </p:cNvCxnSpPr>
          <p:nvPr/>
        </p:nvCxnSpPr>
        <p:spPr>
          <a:xfrm rot="5400000" flipH="1" flipV="1">
            <a:off x="1269687" y="2091233"/>
            <a:ext cx="639553" cy="3214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зі стрілкою 85"/>
          <p:cNvCxnSpPr>
            <a:endCxn id="9" idx="1"/>
          </p:cNvCxnSpPr>
          <p:nvPr/>
        </p:nvCxnSpPr>
        <p:spPr>
          <a:xfrm flipV="1">
            <a:off x="2643174" y="825130"/>
            <a:ext cx="714380" cy="4607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437" y="115888"/>
            <a:ext cx="9072563" cy="16192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Нова школа працюватиме на засадах </a:t>
            </a: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«педагогіки партнерства».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Основні </a:t>
            </a: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принципи</a:t>
            </a:r>
            <a:r>
              <a:rPr lang="uk-UA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цього підходу: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289367" y="1773238"/>
            <a:ext cx="8675246" cy="4824332"/>
          </a:xfrm>
        </p:spPr>
        <p:txBody>
          <a:bodyPr>
            <a:noAutofit/>
          </a:bodyPr>
          <a:lstStyle/>
          <a:p>
            <a:pPr marL="360363" indent="1588" eaLnBrk="1" hangingPunct="1">
              <a:buFontTx/>
              <a:buNone/>
              <a:defRPr/>
            </a:pPr>
            <a:r>
              <a:rPr lang="uk-UA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</a:t>
            </a: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повага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 особистості;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1588" eaLnBrk="1" hangingPunct="1">
              <a:buFontTx/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доброзичливість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і позитивне ставлення;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1588" eaLnBrk="1" hangingPunct="1">
              <a:buFontTx/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довіра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відносинах, стосунках;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1588" eaLnBrk="1" hangingPunct="1">
              <a:buFontTx/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діалог -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взаємодія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взаємоповага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</a:t>
            </a:r>
          </a:p>
          <a:p>
            <a:pPr marL="360363" indent="1588">
              <a:lnSpc>
                <a:spcPts val="4400"/>
              </a:lnSpc>
              <a:spcBef>
                <a:spcPct val="0"/>
              </a:spcBef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розподілене лідерство (</a:t>
            </a:r>
            <a:r>
              <a:rPr lang="uk-UA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проактивність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право вибору </a:t>
            </a:r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	    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</a:t>
            </a:r>
            <a:r>
              <a:rPr lang="uk-UA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відповідальність</a:t>
            </a:r>
            <a:r>
              <a:rPr lang="uk-UA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 нього, горизонтальність зв'язків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1588">
              <a:lnSpc>
                <a:spcPts val="4400"/>
              </a:lnSpc>
              <a:spcBef>
                <a:spcPct val="0"/>
              </a:spcBef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принципи соціального партнерства 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(</a:t>
            </a:r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рівність</a:t>
            </a:r>
            <a:r>
              <a:rPr lang="uk-UA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сторін, </a:t>
            </a:r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добровільність</a:t>
            </a:r>
            <a:r>
              <a:rPr lang="uk-UA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прийняття зобов'язань, 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обов'язковість</a:t>
            </a:r>
            <a:r>
              <a:rPr lang="uk-UA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виконання </a:t>
            </a:r>
          </a:p>
          <a:p>
            <a:pPr marL="360363" indent="1588">
              <a:lnSpc>
                <a:spcPts val="4400"/>
              </a:lnSpc>
              <a:spcBef>
                <a:spcPct val="0"/>
              </a:spcBef>
              <a:buNone/>
              <a:defRPr/>
            </a:pP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домовленостей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buFontTx/>
              <a:buNone/>
              <a:defRPr/>
            </a:pPr>
            <a:endParaRPr lang="uk-UA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4716463" y="5157788"/>
            <a:ext cx="4176712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5" name="WordArt 34"/>
          <p:cNvSpPr>
            <a:spLocks noChangeArrowheads="1" noChangeShapeType="1" noTextEdit="1"/>
          </p:cNvSpPr>
          <p:nvPr/>
        </p:nvSpPr>
        <p:spPr bwMode="auto">
          <a:xfrm>
            <a:off x="4859338" y="5300663"/>
            <a:ext cx="3700462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Фасилітатора – створювача умов для навчання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Супервайзера – організатора, менеджера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Модератора – партнера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Коуча – тренера, режисера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Тьютора – репетитора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 rot="5400000">
            <a:off x="7163593" y="4580732"/>
            <a:ext cx="1008063" cy="431800"/>
          </a:xfrm>
          <a:prstGeom prst="leftRightArrow">
            <a:avLst>
              <a:gd name="adj1" fmla="val 45593"/>
              <a:gd name="adj2" fmla="val 47059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250825" y="5157788"/>
            <a:ext cx="417671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8" name="WordArt 32"/>
          <p:cNvSpPr>
            <a:spLocks noChangeArrowheads="1" noChangeShapeType="1" noTextEdit="1"/>
          </p:cNvSpPr>
          <p:nvPr/>
        </p:nvSpPr>
        <p:spPr bwMode="auto">
          <a:xfrm>
            <a:off x="395288" y="5300663"/>
            <a:ext cx="3816350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Проблема (компетентнісний, особистісно зорієнтований,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   діяльнісний підходи)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План (завдання)</a:t>
            </a:r>
          </a:p>
        </p:txBody>
      </p:sp>
      <p:sp>
        <p:nvSpPr>
          <p:cNvPr id="9" name="WordArt 35"/>
          <p:cNvSpPr>
            <a:spLocks noChangeArrowheads="1" noChangeShapeType="1" noTextEdit="1"/>
          </p:cNvSpPr>
          <p:nvPr/>
        </p:nvSpPr>
        <p:spPr bwMode="auto">
          <a:xfrm>
            <a:off x="395288" y="5949950"/>
            <a:ext cx="381635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Пошук (практичні дії по виконанню завдання)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Продукт (розвинуті компетентності; вмотивована особистість)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Презентація (самоаналіз результатів)</a:t>
            </a: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auto">
          <a:xfrm rot="5400000">
            <a:off x="899318" y="4580732"/>
            <a:ext cx="1008063" cy="431800"/>
          </a:xfrm>
          <a:prstGeom prst="leftRightArrow">
            <a:avLst>
              <a:gd name="adj1" fmla="val 45593"/>
              <a:gd name="adj2" fmla="val 47059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276600" y="188913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50825" y="3494088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372225" y="3494088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0825" y="1765300"/>
            <a:ext cx="2519363" cy="1439863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6372225" y="1773238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50825" y="180975"/>
            <a:ext cx="2519363" cy="1439863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372225" y="188913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3492500" y="549275"/>
            <a:ext cx="215900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Не просто вчить,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а вчить просто</a:t>
            </a:r>
          </a:p>
        </p:txBody>
      </p:sp>
      <p:sp>
        <p:nvSpPr>
          <p:cNvPr id="19" name="WordArt 23"/>
          <p:cNvSpPr>
            <a:spLocks noChangeArrowheads="1" noChangeShapeType="1" noTextEdit="1"/>
          </p:cNvSpPr>
          <p:nvPr/>
        </p:nvSpPr>
        <p:spPr bwMode="auto">
          <a:xfrm>
            <a:off x="6588125" y="334963"/>
            <a:ext cx="22320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Глибоко знає теорію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і практику компетентнісного,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особистісно зорієнтованого,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діяльнісного підходів,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вміє це перевести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в практичну площину</a:t>
            </a:r>
          </a:p>
        </p:txBody>
      </p:sp>
      <p:sp>
        <p:nvSpPr>
          <p:cNvPr id="20" name="WordArt 2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2376488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Керується в своїй роботі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вимогами Державного стандарту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про компетентнісний,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особистісно зорієнтований,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діяльнісний підходи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на всіх уроках,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заняттях</a:t>
            </a:r>
          </a:p>
        </p:txBody>
      </p:sp>
      <p:sp>
        <p:nvSpPr>
          <p:cNvPr id="21" name="WordArt 25"/>
          <p:cNvSpPr>
            <a:spLocks noChangeArrowheads="1" noChangeShapeType="1" noTextEdit="1"/>
          </p:cNvSpPr>
          <p:nvPr/>
        </p:nvSpPr>
        <p:spPr bwMode="auto">
          <a:xfrm>
            <a:off x="395288" y="1911350"/>
            <a:ext cx="2159000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Розуміє значення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основної навички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ХХІ століття – вміння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самостійно вчитися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впродовж всього життя</a:t>
            </a:r>
          </a:p>
        </p:txBody>
      </p:sp>
      <p:sp>
        <p:nvSpPr>
          <p:cNvPr id="22" name="WordArt 26"/>
          <p:cNvSpPr>
            <a:spLocks noChangeArrowheads="1" noChangeShapeType="1" noTextEdit="1"/>
          </p:cNvSpPr>
          <p:nvPr/>
        </p:nvSpPr>
        <p:spPr bwMode="auto">
          <a:xfrm>
            <a:off x="6516688" y="2062163"/>
            <a:ext cx="223202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Розуміє, що сучасною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дидактичною одиницею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є не урок, а тема</a:t>
            </a:r>
          </a:p>
        </p:txBody>
      </p:sp>
      <p:sp>
        <p:nvSpPr>
          <p:cNvPr id="23" name="WordArt 27"/>
          <p:cNvSpPr>
            <a:spLocks noChangeArrowheads="1" noChangeShapeType="1" noTextEdit="1"/>
          </p:cNvSpPr>
          <p:nvPr/>
        </p:nvSpPr>
        <p:spPr bwMode="auto">
          <a:xfrm>
            <a:off x="395288" y="3638550"/>
            <a:ext cx="2232025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Кожен урок, заняття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є для сучасного вчителя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міні-проектом,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що включає «5П»:</a:t>
            </a:r>
          </a:p>
        </p:txBody>
      </p:sp>
      <p:sp>
        <p:nvSpPr>
          <p:cNvPr id="24" name="WordArt 28"/>
          <p:cNvSpPr>
            <a:spLocks noChangeArrowheads="1" noChangeShapeType="1" noTextEdit="1"/>
          </p:cNvSpPr>
          <p:nvPr/>
        </p:nvSpPr>
        <p:spPr bwMode="auto">
          <a:xfrm>
            <a:off x="6516688" y="3638550"/>
            <a:ext cx="2232025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Поєднує в собі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такі компетенції:</a:t>
            </a: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3276600" y="3502025"/>
            <a:ext cx="2519363" cy="1439863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endParaRPr lang="uk-UA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3419475" y="3644900"/>
            <a:ext cx="2232025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Бездоганно знає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свій предмет,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не боїться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сертифікації</a:t>
            </a:r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>
            <a:off x="2627313" y="2349500"/>
            <a:ext cx="3817937" cy="431800"/>
          </a:xfrm>
          <a:prstGeom prst="leftRightArrow">
            <a:avLst>
              <a:gd name="adj1" fmla="val 54407"/>
              <a:gd name="adj2" fmla="val 55303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 rot="1766099">
            <a:off x="2419350" y="2312988"/>
            <a:ext cx="4321175" cy="431800"/>
          </a:xfrm>
          <a:prstGeom prst="leftRightArrow">
            <a:avLst>
              <a:gd name="adj1" fmla="val 54407"/>
              <a:gd name="adj2" fmla="val 62592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AutoShape 43"/>
          <p:cNvSpPr>
            <a:spLocks noChangeArrowheads="1"/>
          </p:cNvSpPr>
          <p:nvPr/>
        </p:nvSpPr>
        <p:spPr bwMode="auto">
          <a:xfrm rot="19736873">
            <a:off x="2474913" y="2370138"/>
            <a:ext cx="4262437" cy="431800"/>
          </a:xfrm>
          <a:prstGeom prst="leftRightArrow">
            <a:avLst>
              <a:gd name="adj1" fmla="val 54407"/>
              <a:gd name="adj2" fmla="val 61741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AutoShape 44"/>
          <p:cNvSpPr>
            <a:spLocks noChangeArrowheads="1"/>
          </p:cNvSpPr>
          <p:nvPr/>
        </p:nvSpPr>
        <p:spPr bwMode="auto">
          <a:xfrm rot="5400000">
            <a:off x="3491706" y="2348707"/>
            <a:ext cx="2160587" cy="431800"/>
          </a:xfrm>
          <a:prstGeom prst="leftRightArrow">
            <a:avLst>
              <a:gd name="adj1" fmla="val 55148"/>
              <a:gd name="adj2" fmla="val 45566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3276600" y="1773238"/>
            <a:ext cx="2519363" cy="1439862"/>
          </a:xfrm>
          <a:prstGeom prst="roundRect">
            <a:avLst>
              <a:gd name="adj" fmla="val 9769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WordArt 36"/>
          <p:cNvSpPr>
            <a:spLocks noChangeArrowheads="1" noChangeShapeType="1" noTextEdit="1"/>
          </p:cNvSpPr>
          <p:nvPr/>
        </p:nvSpPr>
        <p:spPr bwMode="auto">
          <a:xfrm>
            <a:off x="3419475" y="2133600"/>
            <a:ext cx="2233613" cy="792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prstClr val="white"/>
                </a:solidFill>
                <a:latin typeface="AGCrownStyle"/>
              </a:rPr>
              <a:t>Сучасний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prstClr val="white"/>
                </a:solidFill>
                <a:latin typeface="AGCrownStyle"/>
              </a:rPr>
              <a:t>вчитель</a:t>
            </a:r>
          </a:p>
        </p:txBody>
      </p:sp>
    </p:spTree>
    <p:extLst>
      <p:ext uri="{BB962C8B-B14F-4D97-AF65-F5344CB8AC3E}">
        <p14:creationId xmlns:p14="http://schemas.microsoft.com/office/powerpoint/2010/main" val="23201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76221" y="321448"/>
            <a:ext cx="8229600" cy="704851"/>
          </a:xfrm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НОВІ РОЛІ ВЧИТЕЛЯ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7411" name="Схема 4101"/>
          <p:cNvPicPr>
            <a:picLocks noGrp="1" noChangeArrowheads="1"/>
          </p:cNvPicPr>
          <p:nvPr>
            <p:ph idx="1"/>
          </p:nvPr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24" y="1178705"/>
            <a:ext cx="7810555" cy="4661329"/>
          </a:xfrm>
        </p:spPr>
      </p:pic>
      <p:pic>
        <p:nvPicPr>
          <p:cNvPr id="5" name="Picture 6" descr="Результат пошуку зображень за запитом &quot;картинка учителя&quot;"/>
          <p:cNvPicPr>
            <a:picLocks noChangeAspect="1" noChangeArrowheads="1"/>
          </p:cNvPicPr>
          <p:nvPr/>
        </p:nvPicPr>
        <p:blipFill rotWithShape="1">
          <a:blip r:embed="rId4">
            <a:lum bright="-20000" contrast="-10000"/>
          </a:blip>
          <a:srcRect b="38949"/>
          <a:stretch/>
        </p:blipFill>
        <p:spPr bwMode="auto">
          <a:xfrm>
            <a:off x="3851920" y="2853559"/>
            <a:ext cx="2074796" cy="127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7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i="1" dirty="0">
                <a:solidFill>
                  <a:prstClr val="black"/>
                </a:solidFill>
              </a:rPr>
              <a:t>Нові ролі педагога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8352928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uk-UA" sz="24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 err="1" smtClean="0">
                <a:solidFill>
                  <a:prstClr val="black"/>
                </a:solidFill>
                <a:latin typeface="+mj-lt"/>
              </a:rPr>
              <a:t>Коуч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</a:rPr>
              <a:t>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той, хто допомагає досягти життєвої або професійної мети. Він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сприймає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людину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такою,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якою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вона є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насправді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, а не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оцінює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її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. </a:t>
            </a:r>
            <a:endParaRPr lang="ru-RU" sz="2300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Ментор 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досвідчений і надійний товариш, порадник, наставник) – той, що є наставником.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b="1" dirty="0" err="1">
                <a:solidFill>
                  <a:prstClr val="black"/>
                </a:solidFill>
                <a:latin typeface="+mj-lt"/>
              </a:rPr>
              <a:t>Тьютор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- </a:t>
            </a:r>
            <a:r>
              <a:rPr lang="uk-UA" sz="2300" b="1" i="1" dirty="0">
                <a:solidFill>
                  <a:prstClr val="black"/>
                </a:solidFill>
                <a:latin typeface="+mj-lt"/>
              </a:rPr>
              <a:t>той, що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індивідуально працює з інтересом 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дитини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–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виявляє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освітні запити,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освітню діяльність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організує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рефлексію,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наступні кроки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в освіті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b="1" dirty="0">
                <a:solidFill>
                  <a:prstClr val="black"/>
                </a:solidFill>
                <a:latin typeface="+mj-lt"/>
              </a:rPr>
              <a:t>Новатор 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педагог, який приносить в інтелектуальну освітню діяльність нові ідеї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Модератор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- людина, яка проводить соціологічні дослідження,ведучий фокус-групи, адміністратор форуму, </a:t>
            </a:r>
            <a:r>
              <a:rPr lang="uk-UA" sz="2300" dirty="0" err="1">
                <a:solidFill>
                  <a:prstClr val="black"/>
                </a:solidFill>
                <a:latin typeface="+mj-lt"/>
              </a:rPr>
              <a:t>чату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,соціальної мережі в Інтернеті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, той хто налагоджує комунікативну взаємодію у класі 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організує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рефлексію,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наступні кроки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в освіті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 err="1" smtClean="0">
                <a:solidFill>
                  <a:prstClr val="black"/>
                </a:solidFill>
                <a:latin typeface="+mj-lt"/>
              </a:rPr>
              <a:t>Фасилітатор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- 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підтримує</a:t>
            </a:r>
            <a:r>
              <a:rPr lang="uk-UA" sz="23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дитину в її навчальній діяльності через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педагогічну взаємодію, допомагає,  надихає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0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1844674"/>
            <a:ext cx="8534430" cy="4370408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1989138"/>
            <a:ext cx="8351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Фасилітатор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facilitate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):1 сприяти, 2 допомагати, 3 полегшувати. Це вчитель, основне завдання якого полягає в стимулюванні та направленні процесу самостійного пошуку інформації та спільної діяльності учнів.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Фасилітація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це організація й управління процесом обговорення певних питань (тем) у групі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людей.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учителя-фасилітатора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організувати спілкування всіх учасників обговорення з нейтральної сторони, налагодити ефективний обмін думками таким чином, щоб зіткнення думок перейшли в конструктивне русло, розбіжності були успішно подолані і прийнятне рішення було вироблено.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uk-UA" sz="1000" dirty="0">
              <a:solidFill>
                <a:srgbClr val="000066"/>
              </a:solidFill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Вчитель-фасилітатор</a:t>
            </a:r>
          </a:p>
        </p:txBody>
      </p:sp>
    </p:spTree>
    <p:extLst>
      <p:ext uri="{BB962C8B-B14F-4D97-AF65-F5344CB8AC3E}">
        <p14:creationId xmlns:p14="http://schemas.microsoft.com/office/powerpoint/2010/main" val="1175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85720" y="1928802"/>
            <a:ext cx="8572560" cy="4500594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7158" y="2000240"/>
            <a:ext cx="835183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tutor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— учитель) — особа, що веде індивідуальні або групові заняття із учнями, студентами, репетитор,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наставник, опікун.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— ключова фігура в дистанційному навчанні, що відповідає за проведення занять з учнями, студентами.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Життєва необхідність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для здобувачів освіти інклюзивних груп та класів.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думку фахівців, учитель працює відповідями, а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питанням. 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Вчитель-тьютор</a:t>
            </a:r>
          </a:p>
        </p:txBody>
      </p:sp>
    </p:spTree>
    <p:extLst>
      <p:ext uri="{BB962C8B-B14F-4D97-AF65-F5344CB8AC3E}">
        <p14:creationId xmlns:p14="http://schemas.microsoft.com/office/powerpoint/2010/main" val="1605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2060574"/>
            <a:ext cx="8353425" cy="4368822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750" y="2276475"/>
            <a:ext cx="7920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Професія, призначення якої — сприяти людині в досягненні її життєвих цілей, розвитку та успіху.</a:t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oaching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тренерство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— процес, під час якого людина або група людей навчаються й одержують навички, необхідні для їхньої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підтримки.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 фахівець,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тренер, здатний зробити з людини чемпіона, тобто мова йде про виховання переможців. 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Вчитель-коуч</a:t>
            </a:r>
          </a:p>
        </p:txBody>
      </p:sp>
    </p:spTree>
    <p:extLst>
      <p:ext uri="{BB962C8B-B14F-4D97-AF65-F5344CB8AC3E}">
        <p14:creationId xmlns:p14="http://schemas.microsoft.com/office/powerpoint/2010/main" val="29636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_e2\Desktop\2016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490"/>
            <a:ext cx="9144000" cy="56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9692" y="143112"/>
            <a:ext cx="6824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Слово про </a:t>
            </a:r>
            <a:r>
              <a:rPr lang="ru-RU" sz="5400" b="1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вчителя</a:t>
            </a:r>
            <a:endParaRPr lang="ru-RU" sz="54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5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1916113"/>
            <a:ext cx="8353425" cy="4584721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288" y="1989138"/>
            <a:ext cx="8137525" cy="436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Модерація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це спосіб проведення навчальних занять або професійних нарад, який швидше призводить до результатів і дає можливість усім учасникам прийняти загальні рішення як свої власні, це структурований за певними правилами процес групового обговорення з метою ідентифікації проблем, пошуку шляхів їх вирішення та прийняття спільного рішення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Модератор – організатор групової роботи, що активізує і регламентує процес взаємодії учасників групи на основі демократичних принципів,  забезпечує ділове спілкування, протоколювання процесу обговорення, проміжних і підсумкових результатів групової дискусії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8486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Вчитель-модератор</a:t>
            </a:r>
          </a:p>
        </p:txBody>
      </p:sp>
    </p:spTree>
    <p:extLst>
      <p:ext uri="{BB962C8B-B14F-4D97-AF65-F5344CB8AC3E}">
        <p14:creationId xmlns:p14="http://schemas.microsoft.com/office/powerpoint/2010/main" val="42216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908050"/>
            <a:ext cx="8353425" cy="5689600"/>
          </a:xfrm>
          <a:prstGeom prst="roundRect">
            <a:avLst>
              <a:gd name="adj" fmla="val 4019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1052513"/>
            <a:ext cx="81375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Педагогічні системи мають розвивати не тільки особистість, а й самі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розвиватися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має бути готовим до процесу оновлення педагогічної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Сьогоднішнє завдання вчителя – створити умови для розвитку учня, його здібностей, творчого сприйняття знань, виробити вміння самостійно мислити, мотивацію до вивчення предметів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Учень має навчитися не тільки відповідати на запитання, а й вміти їх ставити і шукати на них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Сучасний вчитель – демонструє універсальні і предметні способи дії, ініціює дії учні, корегує і консультує їх, знаходить способи включення в роботу всіх, створює умови для набуття життєвого досвіду, є партнером учнів та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Сучасний вчитель ставить SMART-мету (конкретну, чітко сформовану; вимірювальну, реальну, можливу для досягнення, визначену в часі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Виробити </a:t>
            </a: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 учня потребу і вміння навчатися впродовж життя може тільки той, хто сам постійно навчається, вміє і бажає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95288" y="260350"/>
            <a:ext cx="8353425" cy="576263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3960813" cy="360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Висновки:</a:t>
            </a:r>
          </a:p>
        </p:txBody>
      </p:sp>
    </p:spTree>
    <p:extLst>
      <p:ext uri="{BB962C8B-B14F-4D97-AF65-F5344CB8AC3E}">
        <p14:creationId xmlns:p14="http://schemas.microsoft.com/office/powerpoint/2010/main" val="24328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1916113"/>
            <a:ext cx="8353425" cy="4584721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288" y="1989138"/>
            <a:ext cx="8137525" cy="436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Модерація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це спосіб проведення навчальних занять або професійних нарад, який швидше призводить до результатів і дає можливість усім учасникам прийняти загальні рішення як свої власні, це структурований за певними правилами процес групового обговорення з метою ідентифікації проблем, пошуку шляхів їх вирішення та прийняття спільного рішення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Модератор – організатор групової роботи, що активізує і регламентує процес взаємодії учасників групи на основі демократичних принципів,  забезпечує ділове спілкування, протоколювання процесу обговорення, проміжних і підсумкових результатів групової дискусії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8486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Вчитель-модератор</a:t>
            </a:r>
          </a:p>
        </p:txBody>
      </p:sp>
      <p:pic>
        <p:nvPicPr>
          <p:cNvPr id="2050" name="Picture 2" descr="C:\Users\User_e2\Desktop\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1000100" y="1000108"/>
            <a:ext cx="26324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altLang="en-US" sz="2800" b="1" dirty="0">
                <a:solidFill>
                  <a:srgbClr val="00B0F0"/>
                </a:solidFill>
              </a:rPr>
              <a:t>Шкільний урок </a:t>
            </a:r>
          </a:p>
          <a:p>
            <a:pPr algn="ctr"/>
            <a:r>
              <a:rPr lang="uk-UA" altLang="en-US" sz="2800" b="1" dirty="0">
                <a:solidFill>
                  <a:srgbClr val="00B0F0"/>
                </a:solidFill>
              </a:rPr>
              <a:t>у ХХ столітті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5357818" y="1000108"/>
            <a:ext cx="26324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altLang="en-US" sz="2800" b="1" dirty="0">
                <a:solidFill>
                  <a:srgbClr val="00B0F0"/>
                </a:solidFill>
              </a:rPr>
              <a:t>Шкільний урок </a:t>
            </a:r>
          </a:p>
          <a:p>
            <a:pPr algn="ctr"/>
            <a:r>
              <a:rPr lang="uk-UA" altLang="en-US" sz="2800" b="1" dirty="0">
                <a:solidFill>
                  <a:srgbClr val="00B0F0"/>
                </a:solidFill>
              </a:rPr>
              <a:t>у ХХІ столітті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148" y="2214554"/>
            <a:ext cx="4362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4" descr="zvenevaya_klass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57" y="2450873"/>
            <a:ext cx="3553428" cy="26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7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Фони\презентації,картинки\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815" y="-1141187"/>
            <a:ext cx="6858000" cy="91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28" y="4858648"/>
            <a:ext cx="8229600" cy="1143022"/>
          </a:xfrm>
        </p:spPr>
        <p:txBody>
          <a:bodyPr lIns="0" rIns="0" bIns="0"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</a:t>
            </a:r>
            <a:r>
              <a:rPr lang="uk-UA" sz="5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увагу!</a:t>
            </a:r>
            <a:endParaRPr lang="ru-RU" sz="5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156" name="Місце для вмісту 2"/>
          <p:cNvSpPr>
            <a:spLocks noGrp="1"/>
          </p:cNvSpPr>
          <p:nvPr>
            <p:ph idx="4294967295"/>
          </p:nvPr>
        </p:nvSpPr>
        <p:spPr>
          <a:xfrm>
            <a:off x="3203848" y="188640"/>
            <a:ext cx="5616624" cy="5544615"/>
          </a:xfrm>
        </p:spPr>
        <p:txBody>
          <a:bodyPr>
            <a:normAutofit/>
          </a:bodyPr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1" y="4254960"/>
            <a:ext cx="2240002" cy="25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ВЧИТЕЛЬ – АГЕНТ  ЗМІН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5400" b="1" dirty="0" smtClean="0"/>
              <a:t>СУЧАСНОГО ОСВІТНЬОГО ПРОСТОРУ В УМОВАХ РЕАЛІЗАЦІЇ КОНЦЕПЦІЇ НОВОЇ УКРАЇНСЬКОЇ ШКОЛИ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748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653757"/>
          </a:xfrm>
        </p:spPr>
        <p:txBody>
          <a:bodyPr/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ДЕРЖАВНА СЛУЖБА ЯКОСТІ ОСВІТИ 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64061"/>
            <a:ext cx="8229600" cy="2862102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 smtClean="0"/>
              <a:t>Голова:</a:t>
            </a:r>
          </a:p>
          <a:p>
            <a:pPr marL="0" indent="0" algn="ctr">
              <a:buNone/>
            </a:pPr>
            <a:r>
              <a:rPr lang="uk-UA" sz="4400" b="1" dirty="0" err="1" smtClean="0"/>
              <a:t>Гурак</a:t>
            </a:r>
            <a:r>
              <a:rPr lang="uk-UA" sz="4400" b="1" dirty="0" smtClean="0"/>
              <a:t> </a:t>
            </a:r>
          </a:p>
          <a:p>
            <a:pPr marL="0" indent="0" algn="ctr">
              <a:buNone/>
            </a:pPr>
            <a:r>
              <a:rPr lang="uk-UA" sz="4400" b="1" dirty="0" smtClean="0"/>
              <a:t>                          Руслан Васильович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0490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40299"/>
          </a:xfrm>
        </p:spPr>
        <p:txBody>
          <a:bodyPr/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Наказ МОН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   № 17 від 09.01.2019 р.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07534"/>
            <a:ext cx="8229600" cy="3718629"/>
          </a:xfrm>
        </p:spPr>
        <p:txBody>
          <a:bodyPr/>
          <a:lstStyle/>
          <a:p>
            <a:pPr marL="0" indent="0" algn="r">
              <a:buNone/>
            </a:pPr>
            <a:r>
              <a:rPr lang="uk-UA" sz="5400" b="1" dirty="0" smtClean="0"/>
              <a:t>Про затвердження      порядку проведення </a:t>
            </a:r>
            <a:r>
              <a:rPr lang="uk-UA" sz="5400" b="1" dirty="0" smtClean="0">
                <a:solidFill>
                  <a:srgbClr val="C00000"/>
                </a:solidFill>
              </a:rPr>
              <a:t>інституційного аудиту </a:t>
            </a:r>
            <a:r>
              <a:rPr lang="uk-UA" sz="5400" b="1" dirty="0" smtClean="0"/>
              <a:t>ЗЗСО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490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656"/>
          </a:xfrm>
        </p:spPr>
        <p:txBody>
          <a:bodyPr/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br>
              <a:rPr lang="uk-UA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інституційного аудиту: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14937"/>
            <a:ext cx="8229600" cy="3811226"/>
          </a:xfrm>
        </p:spPr>
        <p:txBody>
          <a:bodyPr/>
          <a:lstStyle/>
          <a:p>
            <a:pPr marL="0" indent="0" algn="r">
              <a:buNone/>
            </a:pPr>
            <a:r>
              <a:rPr lang="uk-UA" sz="4800" b="1" dirty="0" smtClean="0"/>
              <a:t>Оцінювання якості освітньої діяльності закладу освіти та вироблення відповідних рекомендацій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509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3626"/>
            <a:ext cx="8229600" cy="222549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НАПРЯМИ ОЦІНЮВАННЯ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ОСВТНІХ ПОСЛУГ: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53833"/>
            <a:ext cx="8229600" cy="3672330"/>
          </a:xfrm>
        </p:spPr>
        <p:txBody>
          <a:bodyPr/>
          <a:lstStyle/>
          <a:p>
            <a:pPr>
              <a:buFontTx/>
              <a:buChar char="-"/>
            </a:pPr>
            <a:r>
              <a:rPr lang="uk-UA" sz="4400" b="1" dirty="0" smtClean="0"/>
              <a:t>ОСВІТНЄ СЕРЕДОВИЩЕ;</a:t>
            </a:r>
          </a:p>
          <a:p>
            <a:pPr marL="0" indent="0">
              <a:buNone/>
            </a:pPr>
            <a:r>
              <a:rPr lang="uk-UA" sz="4400" b="1" dirty="0" smtClean="0"/>
              <a:t>      - СИСТЕМА ОЦІНЮВАННЯ;</a:t>
            </a:r>
          </a:p>
          <a:p>
            <a:pPr marL="0" indent="0">
              <a:buNone/>
            </a:pPr>
            <a:r>
              <a:rPr lang="uk-UA" sz="4400" b="1" dirty="0" smtClean="0"/>
              <a:t>         - </a:t>
            </a:r>
            <a:r>
              <a:rPr lang="uk-UA" sz="4400" b="1" dirty="0" smtClean="0">
                <a:solidFill>
                  <a:srgbClr val="C00000"/>
                </a:solidFill>
              </a:rPr>
              <a:t>ПЕДАГОГІЧНА ДІЯЛЬНІСТЬ;</a:t>
            </a:r>
          </a:p>
          <a:p>
            <a:pPr marL="0" indent="0">
              <a:buNone/>
            </a:pPr>
            <a:r>
              <a:rPr lang="uk-UA" sz="4400" b="1" dirty="0" smtClean="0"/>
              <a:t>              - УПРАВЛІНСЬКІ ПРОЦЕСИ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5509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2676907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ДІЯЛЬНІСТЬ ПЕДАГОГІЧНИХ ПРАЦІВНИКІВ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ЗАКЛАДУ ОСВІТИ: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52486"/>
            <a:ext cx="8229600" cy="3298785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uk-UA" sz="4400" b="1" dirty="0" smtClean="0"/>
              <a:t>    </a:t>
            </a:r>
            <a:r>
              <a:rPr lang="uk-UA" sz="4800" b="1" dirty="0" smtClean="0"/>
              <a:t>ЕФЕКТИВНІСТЬ ПЛАНУВАННЯ;</a:t>
            </a:r>
          </a:p>
          <a:p>
            <a:pPr algn="ctr">
              <a:buFontTx/>
              <a:buChar char="-"/>
            </a:pPr>
            <a:r>
              <a:rPr lang="uk-UA" sz="4800" b="1" dirty="0" smtClean="0"/>
              <a:t>       - ВИКОРИСТАННЯ СУЧАСНИХ ПІДХОДІВ;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509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29666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ПІДВИЩЕННЯ РІВНЯ ПРОФЕСІЙНОЇ МАЙСТЕРНОСТІ;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20051"/>
            <a:ext cx="8229600" cy="3406112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НАЛАГОДЖЕННЯ СПІВПРАЦІ З УЧНЯМИ, БАТЬКАМИ, ПРАЦІВНИКАМИ;</a:t>
            </a:r>
          </a:p>
          <a:p>
            <a:pPr algn="ctr">
              <a:buFontTx/>
              <a:buChar char="-"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ДОБРОЧЕСНІСТЬ;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940</Words>
  <Application>Microsoft Office PowerPoint</Application>
  <PresentationFormat>Экран (4:3)</PresentationFormat>
  <Paragraphs>236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ВЧИТЕЛЬ – АГЕНТ  ЗМІН</vt:lpstr>
      <vt:lpstr>ДЕРЖАВНА СЛУЖБА ЯКОСТІ ОСВІТИ  УКРАЇНИ</vt:lpstr>
      <vt:lpstr>Наказ МОН         № 17 від 09.01.2019 р.</vt:lpstr>
      <vt:lpstr>Мета  інституційного аудиту: </vt:lpstr>
      <vt:lpstr>НАПРЯМИ ОЦІНЮВАННЯ ОСВТНІХ ПОСЛУГ:</vt:lpstr>
      <vt:lpstr>ДІЯЛЬНІСТЬ ПЕДАГОГІЧНИХ ПРАЦІВНИКІВ ЗАКЛАДУ ОСВІТИ:</vt:lpstr>
      <vt:lpstr>- ПІДВИЩЕННЯ РІВНЯ ПРОФЕСІЙНОЇ МАЙСТЕРНОСТІ;</vt:lpstr>
      <vt:lpstr>Презентация PowerPoint</vt:lpstr>
      <vt:lpstr>Презентация PowerPoint</vt:lpstr>
      <vt:lpstr>Презентация PowerPoint</vt:lpstr>
      <vt:lpstr>Нова школа працюватиме на засадах «педагогіки партнерства».  Основні принципи цього підходу: </vt:lpstr>
      <vt:lpstr>Презентация PowerPoint</vt:lpstr>
      <vt:lpstr>НОВІ РОЛІ ВЧИТЕЛЯ</vt:lpstr>
      <vt:lpstr>Нові ролі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reds</cp:lastModifiedBy>
  <cp:revision>136</cp:revision>
  <dcterms:created xsi:type="dcterms:W3CDTF">2011-01-21T15:00:27Z</dcterms:created>
  <dcterms:modified xsi:type="dcterms:W3CDTF">2019-08-20T13:34:33Z</dcterms:modified>
</cp:coreProperties>
</file>