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ektorium.tv/" TargetMode="External"/><Relationship Id="rId3" Type="http://schemas.openxmlformats.org/officeDocument/2006/relationships/hyperlink" Target="http://online.vum.org.ua/" TargetMode="External"/><Relationship Id="rId7" Type="http://schemas.openxmlformats.org/officeDocument/2006/relationships/hyperlink" Target="http://universarium.org/" TargetMode="External"/><Relationship Id="rId2" Type="http://schemas.openxmlformats.org/officeDocument/2006/relationships/hyperlink" Target="http://ed-era.com/cours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dx.org/" TargetMode="External"/><Relationship Id="rId5" Type="http://schemas.openxmlformats.org/officeDocument/2006/relationships/hyperlink" Target="https://www.coursera.org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courses.prometheus.org.ua/" TargetMode="External"/><Relationship Id="rId9" Type="http://schemas.openxmlformats.org/officeDocument/2006/relationships/hyperlink" Target="https://www.facebook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1rrMki.J" TargetMode="External"/><Relationship Id="rId2" Type="http://schemas.openxmlformats.org/officeDocument/2006/relationships/hyperlink" Target="http://bit.ly/2mSuOh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osvita.mediasapiens.ua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olingo.com/welcome" TargetMode="External"/><Relationship Id="rId2" Type="http://schemas.openxmlformats.org/officeDocument/2006/relationships/hyperlink" Target="http://linguale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loupe.com/" TargetMode="External"/><Relationship Id="rId2" Type="http://schemas.openxmlformats.org/officeDocument/2006/relationships/hyperlink" Target="https://www.thinglink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s://bitly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prometheus.org.ua/" TargetMode="External"/><Relationship Id="rId2" Type="http://schemas.openxmlformats.org/officeDocument/2006/relationships/hyperlink" Target="http://bit.ly/2rZmoP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08111"/>
          </a:xfrm>
        </p:spPr>
        <p:txBody>
          <a:bodyPr/>
          <a:lstStyle/>
          <a:p>
            <a:r>
              <a:rPr lang="uk-UA" dirty="0" smtClean="0"/>
              <a:t>ЯК НАВЧАТИСЬ ЕФЕКТИВНО?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704856" cy="4896544"/>
          </a:xfrm>
        </p:spPr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Сучасні інструменти для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саморозвитку вчителя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/>
          </a:p>
          <a:p>
            <a:pPr lvl="1"/>
            <a:endParaRPr lang="uk-UA" sz="1600" dirty="0" smtClean="0"/>
          </a:p>
          <a:p>
            <a:pPr lvl="1"/>
            <a:r>
              <a:rPr lang="uk-UA" sz="1600" dirty="0" smtClean="0">
                <a:solidFill>
                  <a:schemeClr val="tx1"/>
                </a:solidFill>
              </a:rPr>
              <a:t>Автор презентації:</a:t>
            </a:r>
          </a:p>
          <a:p>
            <a:pPr lvl="1"/>
            <a:r>
              <a:rPr lang="uk-UA" sz="1600" dirty="0" err="1" smtClean="0">
                <a:solidFill>
                  <a:schemeClr val="tx1"/>
                </a:solidFill>
              </a:rPr>
              <a:t>Косолапова</a:t>
            </a:r>
            <a:r>
              <a:rPr lang="uk-UA" sz="1600" dirty="0" smtClean="0">
                <a:solidFill>
                  <a:schemeClr val="tx1"/>
                </a:solidFill>
              </a:rPr>
              <a:t> О.В. - методист з навчальних  </a:t>
            </a:r>
          </a:p>
          <a:p>
            <a:pPr lvl="1"/>
            <a:r>
              <a:rPr lang="uk-UA" sz="1600" dirty="0" smtClean="0">
                <a:solidFill>
                  <a:schemeClr val="tx1"/>
                </a:solidFill>
              </a:rPr>
              <a:t>дисциплін КУ «ММК»</a:t>
            </a:r>
            <a:endParaRPr lang="uk-UA" sz="1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780927"/>
            <a:ext cx="2088232" cy="2355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33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r>
              <a:rPr lang="uk-UA" dirty="0" smtClean="0"/>
              <a:t>ЩО В СКРИНЦІ?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75252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uk-UA" sz="3300" dirty="0" smtClean="0"/>
              <a:t> </a:t>
            </a:r>
            <a:r>
              <a:rPr lang="uk-UA" sz="3300" b="1" dirty="0" smtClean="0"/>
              <a:t>ресурси для дистанційного навчання і професійного розвитку;</a:t>
            </a:r>
          </a:p>
          <a:p>
            <a:pPr>
              <a:buFont typeface="Wingdings" pitchFamily="2" charset="2"/>
              <a:buChar char="Ø"/>
            </a:pPr>
            <a:r>
              <a:rPr lang="uk-UA" sz="3300" b="1" dirty="0"/>
              <a:t> </a:t>
            </a:r>
            <a:r>
              <a:rPr lang="uk-UA" sz="3300" b="1" dirty="0" smtClean="0"/>
              <a:t>ресурси для розвитку «операційних» можливостей – критичного мислення, креативності і </a:t>
            </a:r>
            <a:r>
              <a:rPr lang="uk-UA" sz="3300" b="1" dirty="0" err="1" smtClean="0"/>
              <a:t>пам</a:t>
            </a:r>
            <a:r>
              <a:rPr lang="en-US" sz="3300" b="1" dirty="0" smtClean="0"/>
              <a:t>’</a:t>
            </a:r>
            <a:r>
              <a:rPr lang="uk-UA" sz="3300" b="1" dirty="0" smtClean="0"/>
              <a:t>яті;</a:t>
            </a:r>
          </a:p>
          <a:p>
            <a:pPr>
              <a:buFont typeface="Wingdings" pitchFamily="2" charset="2"/>
              <a:buChar char="Ø"/>
            </a:pPr>
            <a:r>
              <a:rPr lang="uk-UA" sz="3300" b="1" dirty="0"/>
              <a:t> </a:t>
            </a:r>
            <a:r>
              <a:rPr lang="uk-UA" sz="3300" b="1" dirty="0" smtClean="0"/>
              <a:t>комунікаційні ресурси – вивчення іноземних    мов;</a:t>
            </a:r>
          </a:p>
          <a:p>
            <a:pPr>
              <a:buFont typeface="Wingdings" pitchFamily="2" charset="2"/>
              <a:buChar char="Ø"/>
            </a:pPr>
            <a:r>
              <a:rPr lang="uk-UA" sz="3300" b="1" dirty="0" smtClean="0"/>
              <a:t>ресурси – «</a:t>
            </a:r>
            <a:r>
              <a:rPr lang="uk-UA" sz="3300" b="1" dirty="0" err="1" smtClean="0"/>
              <a:t>органайзери</a:t>
            </a:r>
            <a:r>
              <a:rPr lang="uk-UA" sz="3300" b="1" dirty="0" smtClean="0"/>
              <a:t>»: </a:t>
            </a:r>
          </a:p>
          <a:p>
            <a:pPr marL="0" indent="0">
              <a:buNone/>
            </a:pPr>
            <a:r>
              <a:rPr lang="uk-UA" sz="3300" b="1" dirty="0"/>
              <a:t> </a:t>
            </a:r>
            <a:r>
              <a:rPr lang="uk-UA" sz="3300" b="1" dirty="0" smtClean="0"/>
              <a:t>    тайм-менеджмент, </a:t>
            </a:r>
            <a:r>
              <a:rPr lang="en-US" sz="3300" b="1" dirty="0" smtClean="0"/>
              <a:t>IT</a:t>
            </a:r>
            <a:r>
              <a:rPr lang="uk-UA" sz="3300" b="1" dirty="0" err="1" smtClean="0"/>
              <a:t>-інструменти</a:t>
            </a:r>
            <a:r>
              <a:rPr lang="uk-UA" sz="3300" b="1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uk-UA" sz="3300" b="1" dirty="0"/>
              <a:t> </a:t>
            </a:r>
            <a:r>
              <a:rPr lang="uk-UA" sz="3300" b="1" dirty="0" smtClean="0"/>
              <a:t>психологічні ресурси:</a:t>
            </a:r>
          </a:p>
          <a:p>
            <a:pPr marL="0" indent="0">
              <a:buNone/>
            </a:pPr>
            <a:r>
              <a:rPr lang="uk-UA" sz="3300" b="1" dirty="0"/>
              <a:t> </a:t>
            </a:r>
            <a:r>
              <a:rPr lang="uk-UA" sz="3300" b="1" dirty="0" smtClean="0"/>
              <a:t>    опір стресу,мотивація, подолання</a:t>
            </a:r>
          </a:p>
          <a:p>
            <a:pPr marL="0" indent="0">
              <a:buNone/>
            </a:pPr>
            <a:r>
              <a:rPr lang="uk-UA" sz="3300" b="1" dirty="0"/>
              <a:t> </a:t>
            </a:r>
            <a:r>
              <a:rPr lang="uk-UA" sz="3300" b="1" dirty="0" smtClean="0"/>
              <a:t>    «комплексу відмінника» </a:t>
            </a:r>
          </a:p>
          <a:p>
            <a:pPr marL="0" indent="0">
              <a:buNone/>
            </a:pPr>
            <a:r>
              <a:rPr lang="uk-UA" b="1" dirty="0" smtClean="0"/>
              <a:t> </a:t>
            </a:r>
            <a:endParaRPr lang="uk-UA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293096"/>
            <a:ext cx="214101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32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pPr algn="r"/>
            <a:r>
              <a:rPr lang="uk-UA" sz="2800" b="1" dirty="0" smtClean="0"/>
              <a:t>«У ХХІ СТОЛІТТІ БЕЗГРАМОТНИМ </a:t>
            </a:r>
            <a:br>
              <a:rPr lang="uk-UA" sz="2800" b="1" dirty="0" smtClean="0"/>
            </a:br>
            <a:r>
              <a:rPr lang="uk-UA" sz="2800" b="1" dirty="0" smtClean="0"/>
              <a:t>ВВАЖАЄТЬСЯ  ВЖЕ НЕ ТОЙ,  </a:t>
            </a:r>
            <a:br>
              <a:rPr lang="uk-UA" sz="2800" b="1" dirty="0" smtClean="0"/>
            </a:br>
            <a:r>
              <a:rPr lang="uk-UA" sz="2800" b="1" dirty="0" smtClean="0"/>
              <a:t>ХТО  НЕ </a:t>
            </a:r>
            <a:r>
              <a:rPr lang="uk-UA" sz="2800" b="1" smtClean="0"/>
              <a:t>ВМІЄ Ч</a:t>
            </a:r>
            <a:r>
              <a:rPr lang="ru-RU" sz="2800" b="1" smtClean="0"/>
              <a:t>ИТАТИ </a:t>
            </a:r>
            <a:r>
              <a:rPr lang="ru-RU" sz="2800" b="1" dirty="0"/>
              <a:t>І ПИСАТИ, А ТОЙ, </a:t>
            </a:r>
            <a:r>
              <a:rPr lang="uk-UA" sz="2800" b="1" dirty="0" smtClean="0"/>
              <a:t> </a:t>
            </a:r>
            <a:br>
              <a:rPr lang="uk-UA" sz="2800" b="1" dirty="0" smtClean="0"/>
            </a:br>
            <a:r>
              <a:rPr lang="uk-UA" sz="2800" b="1" dirty="0" smtClean="0"/>
              <a:t>ХТО НЕ ВМІЄ  ВЧИТИСЯ, ДОУЧУВАТИСЯ</a:t>
            </a:r>
            <a:br>
              <a:rPr lang="uk-UA" sz="2800" b="1" dirty="0" smtClean="0"/>
            </a:br>
            <a:r>
              <a:rPr lang="uk-UA" sz="2800" b="1" dirty="0" smtClean="0"/>
              <a:t> І ПЕРЕУЧУВАТИСЯ»</a:t>
            </a:r>
            <a:br>
              <a:rPr lang="uk-UA" sz="2800" b="1" dirty="0" smtClean="0"/>
            </a:br>
            <a:r>
              <a:rPr lang="uk-UA" sz="2000" b="1" i="1" dirty="0" err="1" smtClean="0"/>
              <a:t>Елвін</a:t>
            </a:r>
            <a:r>
              <a:rPr lang="uk-UA" sz="2000" b="1" i="1" dirty="0" smtClean="0"/>
              <a:t> </a:t>
            </a:r>
            <a:r>
              <a:rPr lang="uk-UA" sz="2000" b="1" i="1" dirty="0" err="1" smtClean="0"/>
              <a:t>Тоффлер</a:t>
            </a:r>
            <a:endParaRPr lang="ru-RU" sz="2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/>
          <a:lstStyle/>
          <a:p>
            <a:pPr marL="0" indent="0">
              <a:buNone/>
            </a:pPr>
            <a:r>
              <a:rPr lang="uk-UA" sz="2800" b="1" dirty="0" smtClean="0"/>
              <a:t>«ТЕХНОЛОГІЇ – ЦЕ ВСЬОГО ЛИШЕ</a:t>
            </a:r>
          </a:p>
          <a:p>
            <a:pPr marL="0" indent="0">
              <a:buNone/>
            </a:pPr>
            <a:r>
              <a:rPr lang="uk-UA" sz="2800" b="1" dirty="0" smtClean="0"/>
              <a:t>ІНСТРУМЕНТ»</a:t>
            </a:r>
          </a:p>
          <a:p>
            <a:pPr marL="0" indent="0">
              <a:buNone/>
            </a:pPr>
            <a:r>
              <a:rPr lang="uk-UA" sz="2000" b="1" i="1" dirty="0" smtClean="0"/>
              <a:t>Білл Гейтс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817907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00538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2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6864" cy="1440160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1. РЕСУРСИ ДЛЯ ДИСТАНЦІЙНОГО НАВЧАННЯ І ПРОФЕСІЙНОГО САМОРОЗВИТКУ</a:t>
            </a:r>
            <a:br>
              <a:rPr lang="uk-UA" sz="2800" b="1" dirty="0" smtClean="0"/>
            </a:br>
            <a:r>
              <a:rPr lang="uk-UA" sz="2000" b="1" dirty="0" smtClean="0"/>
              <a:t>(безкоштовні дистанційні навчальні курси)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75252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b="1" dirty="0" smtClean="0"/>
              <a:t>«</a:t>
            </a:r>
            <a:r>
              <a:rPr lang="en-US" b="1" dirty="0" err="1" smtClean="0"/>
              <a:t>EdEra</a:t>
            </a:r>
            <a:r>
              <a:rPr lang="uk-UA" b="1" dirty="0" smtClean="0"/>
              <a:t>»</a:t>
            </a:r>
            <a:r>
              <a:rPr lang="en-US" b="1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 smtClean="0">
                <a:hlinkClick r:id="rId2"/>
              </a:rPr>
              <a:t>http://ed-era.com/courses</a:t>
            </a:r>
            <a:r>
              <a:rPr lang="en-US" sz="2400" b="1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«</a:t>
            </a:r>
            <a:r>
              <a:rPr lang="uk-UA" b="1" dirty="0" smtClean="0"/>
              <a:t>ВУМ </a:t>
            </a:r>
            <a:r>
              <a:rPr lang="en-US" b="1" dirty="0" smtClean="0"/>
              <a:t>on-line» </a:t>
            </a:r>
            <a:r>
              <a:rPr lang="en-US" sz="2400" b="1" dirty="0"/>
              <a:t>(</a:t>
            </a:r>
            <a:r>
              <a:rPr lang="en-US" sz="2400" b="1" dirty="0">
                <a:hlinkClick r:id="rId3"/>
              </a:rPr>
              <a:t>http</a:t>
            </a:r>
            <a:r>
              <a:rPr lang="en-US" sz="2400" b="1" dirty="0" smtClean="0">
                <a:hlinkClick r:id="rId3"/>
              </a:rPr>
              <a:t>://online.vum.org.ua</a:t>
            </a:r>
            <a:r>
              <a:rPr lang="en-US" sz="2400" b="1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«Prometheus» </a:t>
            </a:r>
            <a:r>
              <a:rPr lang="en-US" sz="2400" b="1" dirty="0"/>
              <a:t>(</a:t>
            </a:r>
            <a:r>
              <a:rPr lang="en-US" sz="2400" b="1" dirty="0">
                <a:hlinkClick r:id="rId4"/>
              </a:rPr>
              <a:t>http</a:t>
            </a:r>
            <a:r>
              <a:rPr lang="en-US" sz="2400" b="1" dirty="0" smtClean="0">
                <a:hlinkClick r:id="rId4"/>
              </a:rPr>
              <a:t>://courses.prometheus.org.ua</a:t>
            </a:r>
            <a:r>
              <a:rPr lang="en-US" sz="2400" b="1" dirty="0" smtClean="0"/>
              <a:t>)</a:t>
            </a:r>
            <a:r>
              <a:rPr lang="en-US" b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«</a:t>
            </a:r>
            <a:r>
              <a:rPr lang="en-US" b="1" dirty="0" err="1" smtClean="0"/>
              <a:t>Coursera</a:t>
            </a:r>
            <a:r>
              <a:rPr lang="en-US" b="1" dirty="0" smtClean="0"/>
              <a:t>» </a:t>
            </a:r>
            <a:r>
              <a:rPr lang="en-US" sz="2400" b="1" dirty="0"/>
              <a:t>(</a:t>
            </a:r>
            <a:r>
              <a:rPr lang="en-US" sz="2400" b="1" dirty="0" smtClean="0">
                <a:hlinkClick r:id="rId5"/>
              </a:rPr>
              <a:t>https://www.coursera.org</a:t>
            </a:r>
            <a:r>
              <a:rPr lang="en-US" sz="2400" b="1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«</a:t>
            </a:r>
            <a:r>
              <a:rPr lang="en-US" b="1" dirty="0" err="1" smtClean="0"/>
              <a:t>EdX</a:t>
            </a:r>
            <a:r>
              <a:rPr lang="en-US" b="1" dirty="0" smtClean="0"/>
              <a:t>» </a:t>
            </a:r>
            <a:r>
              <a:rPr lang="en-US" sz="2400" b="1" dirty="0"/>
              <a:t>(</a:t>
            </a:r>
            <a:r>
              <a:rPr lang="en-US" sz="2400" b="1" dirty="0" smtClean="0">
                <a:hlinkClick r:id="rId6"/>
              </a:rPr>
              <a:t>https://www.edx.org</a:t>
            </a:r>
            <a:r>
              <a:rPr lang="en-US" sz="2400" b="1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«</a:t>
            </a:r>
            <a:r>
              <a:rPr lang="uk-UA" b="1" dirty="0" err="1" smtClean="0"/>
              <a:t>Універсаріум</a:t>
            </a:r>
            <a:r>
              <a:rPr lang="en-US" b="1" dirty="0" smtClean="0"/>
              <a:t>» </a:t>
            </a:r>
            <a:r>
              <a:rPr lang="en-US" sz="2400" b="1" dirty="0"/>
              <a:t>(</a:t>
            </a:r>
            <a:r>
              <a:rPr lang="en-US" sz="2400" b="1" dirty="0">
                <a:hlinkClick r:id="rId7"/>
              </a:rPr>
              <a:t>http</a:t>
            </a:r>
            <a:r>
              <a:rPr lang="en-US" sz="2400" b="1" dirty="0" smtClean="0">
                <a:hlinkClick r:id="rId7"/>
              </a:rPr>
              <a:t>://universarium.org</a:t>
            </a:r>
            <a:r>
              <a:rPr lang="en-US" sz="2400" b="1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«</a:t>
            </a:r>
            <a:r>
              <a:rPr lang="uk-UA" b="1" dirty="0" err="1" smtClean="0"/>
              <a:t>Лекторіум</a:t>
            </a:r>
            <a:r>
              <a:rPr lang="en-US" b="1" dirty="0" smtClean="0"/>
              <a:t>» </a:t>
            </a:r>
            <a:r>
              <a:rPr lang="en-US" sz="2400" b="1" dirty="0"/>
              <a:t>(</a:t>
            </a:r>
            <a:r>
              <a:rPr lang="en-US" sz="2400" b="1" dirty="0" smtClean="0">
                <a:hlinkClick r:id="rId8"/>
              </a:rPr>
              <a:t>https://www.lektorium.tv</a:t>
            </a:r>
            <a:r>
              <a:rPr lang="en-US" sz="2400" b="1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«EdCampUkraine2017» </a:t>
            </a:r>
            <a:r>
              <a:rPr lang="en-US" sz="2400" b="1" dirty="0"/>
              <a:t>(</a:t>
            </a:r>
            <a:r>
              <a:rPr lang="en-US" sz="2400" b="1" dirty="0" smtClean="0">
                <a:hlinkClick r:id="rId9"/>
              </a:rPr>
              <a:t>https://www.facebook.com</a:t>
            </a:r>
            <a:r>
              <a:rPr lang="en-US" sz="2400" b="1" dirty="0" smtClean="0"/>
              <a:t>);</a:t>
            </a:r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653136"/>
            <a:ext cx="2183615" cy="121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8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500" b="1" dirty="0">
                <a:solidFill>
                  <a:prstClr val="black"/>
                </a:solidFill>
              </a:rPr>
              <a:t>2. РЕСУРСИ ДЛЯ РОЗВИТКУ «ОПЕРАЦІЙНИХ» МОЖЛИВОСТЕЙ</a:t>
            </a:r>
            <a:br>
              <a:rPr lang="uk-UA" sz="2500" b="1" dirty="0">
                <a:solidFill>
                  <a:prstClr val="black"/>
                </a:solidFill>
              </a:rPr>
            </a:br>
            <a:r>
              <a:rPr lang="uk-UA" sz="1800" b="1" dirty="0">
                <a:solidFill>
                  <a:prstClr val="black"/>
                </a:solidFill>
              </a:rPr>
              <a:t>(КРИТИЧНЕ МИСЛЕННЯ, </a:t>
            </a:r>
            <a:r>
              <a:rPr lang="uk-UA" sz="1800" b="1" dirty="0" smtClean="0">
                <a:solidFill>
                  <a:prstClr val="black"/>
                </a:solidFill>
              </a:rPr>
              <a:t>КРЕАТИВНІСТЬ)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800" b="1" dirty="0" smtClean="0"/>
              <a:t>«Наука повсякденного Мислення» - курс від Університету </a:t>
            </a:r>
            <a:r>
              <a:rPr lang="uk-UA" sz="2800" b="1" dirty="0" err="1" smtClean="0"/>
              <a:t>Квінсленда</a:t>
            </a:r>
            <a:r>
              <a:rPr lang="uk-UA" sz="2800" b="1" dirty="0" smtClean="0"/>
              <a:t> на «</a:t>
            </a:r>
            <a:r>
              <a:rPr lang="uk-UA" sz="2800" b="1" dirty="0" err="1" smtClean="0"/>
              <a:t>Прометеусі</a:t>
            </a:r>
            <a:r>
              <a:rPr lang="uk-UA" sz="2800" b="1" dirty="0" smtClean="0"/>
              <a:t>»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r>
              <a:rPr lang="uk-UA" sz="2400" b="1" dirty="0" smtClean="0"/>
              <a:t>(</a:t>
            </a:r>
            <a:r>
              <a:rPr lang="en-US" sz="2400" b="1" dirty="0" smtClean="0">
                <a:hlinkClick r:id="rId2"/>
              </a:rPr>
              <a:t>http://bit.ly/2mSuOhW</a:t>
            </a:r>
            <a:r>
              <a:rPr lang="uk-UA" sz="2400" b="1" dirty="0" smtClean="0"/>
              <a:t>)</a:t>
            </a:r>
            <a:r>
              <a:rPr lang="en-US" sz="2400" b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/>
              <a:t>«</a:t>
            </a:r>
            <a:r>
              <a:rPr lang="uk-UA" sz="2800" b="1" dirty="0" smtClean="0"/>
              <a:t>Вступ до критичного мислення</a:t>
            </a:r>
            <a:r>
              <a:rPr lang="ru-RU" sz="2800" b="1" dirty="0" smtClean="0"/>
              <a:t>» </a:t>
            </a:r>
            <a:r>
              <a:rPr lang="ru-RU" sz="2800" b="1" dirty="0"/>
              <a:t>- курс </a:t>
            </a:r>
            <a:r>
              <a:rPr lang="ru-RU" sz="2800" b="1" dirty="0" smtClean="0"/>
              <a:t>на «ВУМ» </a:t>
            </a:r>
            <a:r>
              <a:rPr lang="ru-RU" sz="2400" b="1" dirty="0"/>
              <a:t>(</a:t>
            </a:r>
            <a:r>
              <a:rPr lang="ru-RU" sz="2400" b="1" dirty="0">
                <a:hlinkClick r:id="rId3"/>
              </a:rPr>
              <a:t>http://</a:t>
            </a:r>
            <a:r>
              <a:rPr lang="ru-RU" sz="2400" b="1" dirty="0" smtClean="0">
                <a:hlinkClick r:id="rId3"/>
              </a:rPr>
              <a:t>bit.ly/</a:t>
            </a:r>
            <a:r>
              <a:rPr lang="en-US" sz="2400" b="1" dirty="0" smtClean="0">
                <a:hlinkClick r:id="rId3"/>
              </a:rPr>
              <a:t>1rrMki.J</a:t>
            </a:r>
            <a:r>
              <a:rPr lang="ru-RU" sz="2400" b="1" dirty="0" smtClean="0"/>
              <a:t>);</a:t>
            </a:r>
            <a:endParaRPr lang="en-US" sz="2400" b="1" dirty="0" smtClean="0"/>
          </a:p>
          <a:p>
            <a:pPr>
              <a:buFont typeface="Wingdings" pitchFamily="2" charset="2"/>
              <a:buChar char="ü"/>
            </a:pPr>
            <a:r>
              <a:rPr lang="ru-RU" sz="2800" b="1" dirty="0" smtClean="0"/>
              <a:t>«</a:t>
            </a:r>
            <a:r>
              <a:rPr lang="uk-UA" sz="2800" b="1" dirty="0" smtClean="0"/>
              <a:t>Мислити критично, щоб бути відповідальним</a:t>
            </a:r>
            <a:r>
              <a:rPr lang="ru-RU" sz="2800" b="1" dirty="0" smtClean="0"/>
              <a:t>» - </a:t>
            </a:r>
            <a:r>
              <a:rPr lang="ru-RU" sz="2800" b="1" dirty="0" err="1" smtClean="0"/>
              <a:t>лекція</a:t>
            </a:r>
            <a:r>
              <a:rPr lang="ru-RU" sz="2800" b="1" dirty="0" smtClean="0"/>
              <a:t> Оскара </a:t>
            </a:r>
            <a:r>
              <a:rPr lang="ru-RU" sz="2800" b="1" dirty="0" err="1" smtClean="0"/>
              <a:t>Бреніф</a:t>
            </a:r>
            <a:r>
              <a:rPr lang="en-US" sz="2800" b="1" dirty="0" smtClean="0"/>
              <a:t>’</a:t>
            </a:r>
            <a:r>
              <a:rPr lang="uk-UA" sz="2800" b="1" dirty="0" smtClean="0"/>
              <a:t>є на «</a:t>
            </a:r>
            <a:r>
              <a:rPr lang="en-US" sz="2800" b="1" dirty="0" smtClean="0"/>
              <a:t>Ed Camp Ukraine-2016</a:t>
            </a:r>
            <a:r>
              <a:rPr lang="uk-UA" sz="2800" b="1" dirty="0" smtClean="0"/>
              <a:t>»</a:t>
            </a:r>
            <a:endParaRPr lang="en-US" sz="2800" b="1" dirty="0" smtClean="0"/>
          </a:p>
          <a:p>
            <a:pPr>
              <a:buFont typeface="Wingdings" pitchFamily="2" charset="2"/>
              <a:buChar char="ü"/>
            </a:pPr>
            <a:r>
              <a:rPr lang="uk-UA" sz="2800" b="1" dirty="0" smtClean="0"/>
              <a:t>«</a:t>
            </a:r>
            <a:r>
              <a:rPr lang="uk-UA" sz="2800" b="1" dirty="0" err="1" smtClean="0"/>
              <a:t>Медіаграмотність</a:t>
            </a:r>
            <a:r>
              <a:rPr lang="uk-UA" sz="2800" b="1" dirty="0" smtClean="0"/>
              <a:t> для громадян»</a:t>
            </a:r>
          </a:p>
          <a:p>
            <a:pPr marL="0" indent="0">
              <a:buNone/>
            </a:pPr>
            <a:r>
              <a:rPr lang="uk-UA" sz="2400" b="1" dirty="0" smtClean="0"/>
              <a:t>(</a:t>
            </a:r>
            <a:r>
              <a:rPr lang="en-US" sz="2400" b="1" dirty="0" smtClean="0">
                <a:hlinkClick r:id="rId4"/>
              </a:rPr>
              <a:t>http://osvita.mediasapiens.ua</a:t>
            </a:r>
            <a:r>
              <a:rPr lang="uk-UA" sz="2400" b="1" dirty="0" smtClean="0"/>
              <a:t>)</a:t>
            </a:r>
            <a:endParaRPr lang="en-US" sz="2400" b="1" dirty="0" smtClean="0"/>
          </a:p>
          <a:p>
            <a:pPr marL="0" indent="0">
              <a:buNone/>
            </a:pPr>
            <a:endParaRPr lang="ru-RU" sz="2400" b="1" dirty="0"/>
          </a:p>
          <a:p>
            <a:pPr>
              <a:buFont typeface="Wingdings" pitchFamily="2" charset="2"/>
              <a:buChar char="ü"/>
            </a:pPr>
            <a:endParaRPr lang="ru-RU" sz="2400" dirty="0"/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85184"/>
            <a:ext cx="2105072" cy="145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8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3</a:t>
            </a:r>
            <a:r>
              <a:rPr lang="uk-UA" sz="3200" b="1" dirty="0" smtClean="0">
                <a:solidFill>
                  <a:prstClr val="black"/>
                </a:solidFill>
              </a:rPr>
              <a:t>. КОМУНІКАЦІЙНІ РЕСУРСИ – </a:t>
            </a:r>
            <a:br>
              <a:rPr lang="uk-UA" sz="3200" b="1" dirty="0" smtClean="0">
                <a:solidFill>
                  <a:prstClr val="black"/>
                </a:solidFill>
              </a:rPr>
            </a:br>
            <a:r>
              <a:rPr lang="uk-UA" sz="3200" b="1" dirty="0" smtClean="0">
                <a:solidFill>
                  <a:prstClr val="black"/>
                </a:solidFill>
              </a:rPr>
              <a:t>ВИВЧЕННЯ ІНОЗЕМНИХ МОВ</a:t>
            </a:r>
            <a:br>
              <a:rPr lang="uk-UA" sz="3200" b="1" dirty="0" smtClean="0">
                <a:solidFill>
                  <a:prstClr val="black"/>
                </a:solidFill>
              </a:rPr>
            </a:br>
            <a:r>
              <a:rPr lang="uk-UA" sz="2800" b="1" dirty="0" smtClean="0">
                <a:solidFill>
                  <a:prstClr val="black"/>
                </a:solidFill>
              </a:rPr>
              <a:t>(МОВНІ КУРСИ І ПЛАТФОРМИ)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365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err="1" smtClean="0"/>
              <a:t>Polskijazyk</a:t>
            </a:r>
            <a:r>
              <a:rPr lang="en-US" b="1" dirty="0" smtClean="0"/>
              <a:t> </a:t>
            </a:r>
            <a:r>
              <a:rPr lang="en-US" sz="2800" b="1" dirty="0" smtClean="0"/>
              <a:t>(</a:t>
            </a: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http://www.polskijazyk.pl</a:t>
            </a:r>
            <a:r>
              <a:rPr lang="en-US" sz="2800" b="1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en-US" b="1" dirty="0" err="1" smtClean="0"/>
              <a:t>Lingualeo</a:t>
            </a:r>
            <a:r>
              <a:rPr lang="en-US" sz="2800" b="1" dirty="0" smtClean="0"/>
              <a:t> (</a:t>
            </a:r>
            <a:r>
              <a:rPr lang="en-US" sz="2800" b="1" dirty="0" smtClean="0">
                <a:hlinkClick r:id="rId2"/>
              </a:rPr>
              <a:t>http://lingualeo.com</a:t>
            </a:r>
            <a:r>
              <a:rPr lang="en-US" sz="2800" b="1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en-US" b="1" dirty="0" err="1" smtClean="0"/>
              <a:t>Duolingo</a:t>
            </a:r>
            <a:r>
              <a:rPr lang="en-US" sz="3600" b="1" dirty="0" smtClean="0"/>
              <a:t> </a:t>
            </a:r>
            <a:r>
              <a:rPr lang="en-US" sz="2800" b="1" dirty="0" smtClean="0"/>
              <a:t>(</a:t>
            </a:r>
            <a:r>
              <a:rPr lang="en-US" sz="2800" b="1" dirty="0" smtClean="0">
                <a:hlinkClick r:id="rId3"/>
              </a:rPr>
              <a:t>https://www.duolingo.com/welcome</a:t>
            </a:r>
            <a:r>
              <a:rPr lang="en-US" sz="2800" b="1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uk-UA" b="1" dirty="0" smtClean="0"/>
              <a:t>«Поліглот: англійська за 16 годин» - уроки англійської мови з Петровим </a:t>
            </a:r>
          </a:p>
          <a:p>
            <a:pPr marL="0" indent="0">
              <a:buNone/>
            </a:pPr>
            <a:r>
              <a:rPr lang="uk-UA" b="1" dirty="0"/>
              <a:t> </a:t>
            </a:r>
            <a:r>
              <a:rPr lang="uk-UA" b="1" dirty="0" smtClean="0"/>
              <a:t>   для початківців</a:t>
            </a: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013176"/>
            <a:ext cx="2676699" cy="1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3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prstClr val="black"/>
                </a:solidFill>
              </a:rPr>
              <a:t>4. РЕСУРСИ – «ОРГАНАЙЗЕРИ» </a:t>
            </a:r>
            <a:r>
              <a:rPr lang="uk-UA" sz="3600" b="1" dirty="0">
                <a:solidFill>
                  <a:prstClr val="black"/>
                </a:solidFill>
              </a:rPr>
              <a:t/>
            </a:r>
            <a:br>
              <a:rPr lang="uk-UA" sz="3600" b="1" dirty="0">
                <a:solidFill>
                  <a:prstClr val="black"/>
                </a:solidFill>
              </a:rPr>
            </a:br>
            <a:r>
              <a:rPr lang="uk-UA" sz="2800" b="1" dirty="0" smtClean="0">
                <a:solidFill>
                  <a:prstClr val="black"/>
                </a:solidFill>
              </a:rPr>
              <a:t>(</a:t>
            </a:r>
            <a:r>
              <a:rPr lang="en-US" sz="2800" b="1" dirty="0" smtClean="0">
                <a:solidFill>
                  <a:prstClr val="black"/>
                </a:solidFill>
              </a:rPr>
              <a:t>IT</a:t>
            </a:r>
            <a:r>
              <a:rPr lang="uk-UA" sz="2800" b="1" dirty="0" smtClean="0">
                <a:solidFill>
                  <a:prstClr val="black"/>
                </a:solidFill>
              </a:rPr>
              <a:t>-ІНСТРУМЕНТИ, ТАЙМ-МЕНЕДЖМЕНТ)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752528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IT</a:t>
            </a:r>
            <a:r>
              <a:rPr lang="uk-UA" sz="3600" b="1" dirty="0" smtClean="0"/>
              <a:t> – ІНСТРУМЕНТИ:</a:t>
            </a:r>
          </a:p>
          <a:p>
            <a:pPr>
              <a:buFont typeface="Wingdings" pitchFamily="2" charset="2"/>
              <a:buChar char="ü"/>
            </a:pPr>
            <a:r>
              <a:rPr lang="uk-UA" b="1" dirty="0" smtClean="0"/>
              <a:t>Створення інтерактивних малюнків: (</a:t>
            </a:r>
            <a:r>
              <a:rPr lang="en-US" b="1" dirty="0" smtClean="0">
                <a:hlinkClick r:id="rId2"/>
              </a:rPr>
              <a:t>https://www.thinglink.com</a:t>
            </a:r>
            <a:r>
              <a:rPr lang="uk-UA" b="1" dirty="0" smtClean="0"/>
              <a:t>)</a:t>
            </a:r>
            <a:r>
              <a:rPr lang="en-US" b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b="1" dirty="0" err="1" smtClean="0"/>
              <a:t>Органайзери</a:t>
            </a:r>
            <a:r>
              <a:rPr lang="uk-UA" b="1" dirty="0" smtClean="0"/>
              <a:t>: </a:t>
            </a:r>
            <a:r>
              <a:rPr lang="en-US" b="1" dirty="0" smtClean="0"/>
              <a:t>EVERNOTE;</a:t>
            </a:r>
          </a:p>
          <a:p>
            <a:pPr>
              <a:buFont typeface="Wingdings" pitchFamily="2" charset="2"/>
              <a:buChar char="ü"/>
            </a:pPr>
            <a:r>
              <a:rPr lang="uk-UA" b="1" dirty="0" smtClean="0"/>
              <a:t>Колажі: </a:t>
            </a:r>
          </a:p>
          <a:p>
            <a:pPr marL="0" indent="0">
              <a:buNone/>
            </a:pPr>
            <a:r>
              <a:rPr lang="uk-UA" b="1" dirty="0" smtClean="0"/>
              <a:t>(</a:t>
            </a:r>
            <a:r>
              <a:rPr lang="en-US" b="1" dirty="0" smtClean="0">
                <a:hlinkClick r:id="rId3"/>
              </a:rPr>
              <a:t>http://www.getloupe.com</a:t>
            </a:r>
            <a:r>
              <a:rPr lang="uk-UA" b="1" dirty="0" smtClean="0"/>
              <a:t>)</a:t>
            </a:r>
            <a:r>
              <a:rPr lang="en-US" b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b="1" dirty="0" smtClean="0"/>
              <a:t>Створення коротких посилань: </a:t>
            </a:r>
            <a:r>
              <a:rPr lang="en-US" b="1" dirty="0" smtClean="0"/>
              <a:t>(</a:t>
            </a:r>
            <a:r>
              <a:rPr lang="en-US" b="1" dirty="0" smtClean="0">
                <a:hlinkClick r:id="rId4"/>
              </a:rPr>
              <a:t>https://bitly.com</a:t>
            </a:r>
            <a:r>
              <a:rPr lang="en-US" b="1" dirty="0" smtClean="0"/>
              <a:t>)</a:t>
            </a:r>
            <a:endParaRPr lang="uk-UA" b="1" dirty="0" smtClean="0"/>
          </a:p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81128"/>
            <a:ext cx="2173610" cy="154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6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uk-UA" sz="2800" b="1" dirty="0" smtClean="0">
                <a:solidFill>
                  <a:prstClr val="black"/>
                </a:solidFill>
              </a:rPr>
              <a:t>ТАЙМ-МЕНЕДЖМЕНТ </a:t>
            </a:r>
            <a:br>
              <a:rPr lang="uk-UA" sz="2800" b="1" dirty="0" smtClean="0">
                <a:solidFill>
                  <a:prstClr val="black"/>
                </a:solidFill>
              </a:rPr>
            </a:br>
            <a:r>
              <a:rPr lang="uk-UA" sz="2800" b="1" dirty="0" smtClean="0">
                <a:solidFill>
                  <a:prstClr val="black"/>
                </a:solidFill>
              </a:rPr>
              <a:t>(технологія організації часу та підвищення ефективності його використання)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46449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b="1" dirty="0" smtClean="0"/>
              <a:t>Планування справ за допомогою матриці Ейзенхауера;</a:t>
            </a:r>
          </a:p>
          <a:p>
            <a:pPr>
              <a:buFont typeface="Wingdings" pitchFamily="2" charset="2"/>
              <a:buChar char="ü"/>
            </a:pPr>
            <a:r>
              <a:rPr lang="uk-UA" b="1" dirty="0" smtClean="0"/>
              <a:t>Неприємні справи робити невідкладно і зранку;</a:t>
            </a:r>
          </a:p>
          <a:p>
            <a:pPr>
              <a:buFont typeface="Wingdings" pitchFamily="2" charset="2"/>
              <a:buChar char="ü"/>
            </a:pPr>
            <a:r>
              <a:rPr lang="uk-UA" b="1" dirty="0" smtClean="0"/>
              <a:t>Вміти говорити «ні»;</a:t>
            </a:r>
          </a:p>
          <a:p>
            <a:pPr>
              <a:buFont typeface="Wingdings" pitchFamily="2" charset="2"/>
              <a:buChar char="ü"/>
            </a:pPr>
            <a:r>
              <a:rPr lang="uk-UA" b="1" dirty="0" smtClean="0"/>
              <a:t>Виконувати справи </a:t>
            </a:r>
          </a:p>
          <a:p>
            <a:pPr marL="0" indent="0">
              <a:buNone/>
            </a:pPr>
            <a:r>
              <a:rPr lang="uk-UA" b="1" dirty="0"/>
              <a:t> </a:t>
            </a:r>
            <a:r>
              <a:rPr lang="uk-UA" b="1" dirty="0" smtClean="0"/>
              <a:t>  почергово;</a:t>
            </a:r>
          </a:p>
          <a:p>
            <a:pPr>
              <a:buFont typeface="Wingdings" pitchFamily="2" charset="2"/>
              <a:buChar char="ü"/>
            </a:pPr>
            <a:r>
              <a:rPr lang="uk-UA" b="1" dirty="0" smtClean="0"/>
              <a:t>Повноцінно відпочивати.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69405"/>
            <a:ext cx="2686797" cy="2151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8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prstClr val="black"/>
                </a:solidFill>
              </a:rPr>
              <a:t>5. ПСИХОЛОГІЧНІ РЕСУРСИ </a:t>
            </a:r>
            <a:r>
              <a:rPr lang="uk-UA" sz="3600" b="1" dirty="0">
                <a:solidFill>
                  <a:prstClr val="black"/>
                </a:solidFill>
              </a:rPr>
              <a:t/>
            </a:r>
            <a:br>
              <a:rPr lang="uk-UA" sz="3600" b="1" dirty="0">
                <a:solidFill>
                  <a:prstClr val="black"/>
                </a:solidFill>
              </a:rPr>
            </a:br>
            <a:r>
              <a:rPr lang="uk-UA" sz="2800" b="1" dirty="0" smtClean="0">
                <a:solidFill>
                  <a:prstClr val="black"/>
                </a:solidFill>
              </a:rPr>
              <a:t>(опір стресу, </a:t>
            </a:r>
            <a:r>
              <a:rPr lang="uk-UA" sz="2800" b="1" dirty="0" smtClean="0">
                <a:solidFill>
                  <a:prstClr val="black"/>
                </a:solidFill>
              </a:rPr>
              <a:t> </a:t>
            </a:r>
            <a:r>
              <a:rPr lang="uk-UA" sz="2800" b="1" dirty="0" smtClean="0">
                <a:solidFill>
                  <a:prstClr val="black"/>
                </a:solidFill>
              </a:rPr>
              <a:t>подолання «комплексу відмінника»)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4" cy="439248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b="1" dirty="0" err="1" smtClean="0"/>
              <a:t>Тайсон</a:t>
            </a:r>
            <a:r>
              <a:rPr lang="uk-UA" b="1" dirty="0" smtClean="0"/>
              <a:t> </a:t>
            </a:r>
            <a:r>
              <a:rPr lang="uk-UA" b="1" dirty="0" err="1" smtClean="0"/>
              <a:t>Лернер</a:t>
            </a:r>
            <a:r>
              <a:rPr lang="uk-UA" b="1" dirty="0" smtClean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uk-UA" b="1" dirty="0" smtClean="0"/>
              <a:t>«Десять порад як подолати стрес»</a:t>
            </a:r>
          </a:p>
          <a:p>
            <a:pPr marL="0" indent="0">
              <a:buNone/>
            </a:pPr>
            <a:r>
              <a:rPr lang="uk-UA" b="1" dirty="0" smtClean="0"/>
              <a:t>    (</a:t>
            </a:r>
            <a:r>
              <a:rPr lang="en-US" b="1" dirty="0" smtClean="0">
                <a:hlinkClick r:id="rId2"/>
              </a:rPr>
              <a:t>http://bit.ly/2rZmoPb</a:t>
            </a:r>
            <a:r>
              <a:rPr lang="uk-UA" b="1" dirty="0" smtClean="0"/>
              <a:t>)</a:t>
            </a:r>
            <a:r>
              <a:rPr lang="en-US" b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b="1" dirty="0" smtClean="0"/>
              <a:t>Курс на «</a:t>
            </a:r>
            <a:r>
              <a:rPr lang="uk-UA" b="1" dirty="0" err="1" smtClean="0"/>
              <a:t>Прометеусі</a:t>
            </a:r>
            <a:r>
              <a:rPr lang="uk-UA" b="1" dirty="0" smtClean="0"/>
              <a:t>»</a:t>
            </a:r>
          </a:p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uk-UA" b="1" dirty="0" smtClean="0"/>
              <a:t>«Психологія стресу та способи </a:t>
            </a:r>
          </a:p>
          <a:p>
            <a:pPr marL="0" indent="0">
              <a:buNone/>
            </a:pPr>
            <a:r>
              <a:rPr lang="en-US" b="1" dirty="0" smtClean="0"/>
              <a:t>     </a:t>
            </a:r>
            <a:r>
              <a:rPr lang="uk-UA" b="1" dirty="0" smtClean="0"/>
              <a:t>боротьби з ним»</a:t>
            </a:r>
          </a:p>
          <a:p>
            <a:pPr marL="0" indent="0">
              <a:buNone/>
            </a:pPr>
            <a:r>
              <a:rPr lang="en-US" sz="2000" b="1" u="sng" dirty="0" smtClean="0">
                <a:solidFill>
                  <a:schemeClr val="tx2"/>
                </a:solidFill>
                <a:hlinkClick r:id="rId3"/>
              </a:rPr>
              <a:t>(https://courses.prometheus.org.ua/</a:t>
            </a:r>
            <a:r>
              <a:rPr lang="en-US" sz="2000" b="1" u="sng" dirty="0" smtClean="0">
                <a:solidFill>
                  <a:schemeClr val="tx2"/>
                </a:solidFill>
              </a:rPr>
              <a:t>courses/KUBG/Psy101/2014_T1/about)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140968"/>
            <a:ext cx="2286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28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410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ЯК НАВЧАТИСЬ ЕФЕКТИВНО?</vt:lpstr>
      <vt:lpstr>ЩО В СКРИНЦІ?</vt:lpstr>
      <vt:lpstr>«У ХХІ СТОЛІТТІ БЕЗГРАМОТНИМ  ВВАЖАЄТЬСЯ  ВЖЕ НЕ ТОЙ,   ХТО  НЕ ВМІЄ ЧИТАТИ І ПИСАТИ, А ТОЙ,   ХТО НЕ ВМІЄ  ВЧИТИСЯ, ДОУЧУВАТИСЯ  І ПЕРЕУЧУВАТИСЯ» Елвін Тоффлер</vt:lpstr>
      <vt:lpstr>1. РЕСУРСИ ДЛЯ ДИСТАНЦІЙНОГО НАВЧАННЯ І ПРОФЕСІЙНОГО САМОРОЗВИТКУ (безкоштовні дистанційні навчальні курси)</vt:lpstr>
      <vt:lpstr>2. РЕСУРСИ ДЛЯ РОЗВИТКУ «ОПЕРАЦІЙНИХ» МОЖЛИВОСТЕЙ (КРИТИЧНЕ МИСЛЕННЯ, КРЕАТИВНІСТЬ)</vt:lpstr>
      <vt:lpstr>3. КОМУНІКАЦІЙНІ РЕСУРСИ –  ВИВЧЕННЯ ІНОЗЕМНИХ МОВ (МОВНІ КУРСИ І ПЛАТФОРМИ)</vt:lpstr>
      <vt:lpstr>4. РЕСУРСИ – «ОРГАНАЙЗЕРИ»  (IT-ІНСТРУМЕНТИ, ТАЙМ-МЕНЕДЖМЕНТ)</vt:lpstr>
      <vt:lpstr>ТАЙМ-МЕНЕДЖМЕНТ  (технологія організації часу та підвищення ефективності його використання)</vt:lpstr>
      <vt:lpstr>5. ПСИХОЛОГІЧНІ РЕСУРСИ  (опір стресу,  подолання «комплексу відмінника»)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НАВЧАТИСЬ ЕФЕКТИВНО?</dc:title>
  <dc:creator>kmgg</dc:creator>
  <cp:lastModifiedBy>kmgg</cp:lastModifiedBy>
  <cp:revision>34</cp:revision>
  <dcterms:created xsi:type="dcterms:W3CDTF">2017-08-16T09:02:16Z</dcterms:created>
  <dcterms:modified xsi:type="dcterms:W3CDTF">2017-08-18T13:22:54Z</dcterms:modified>
</cp:coreProperties>
</file>