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  <p:sldMasterId id="2147483971" r:id="rId2"/>
  </p:sldMasterIdLst>
  <p:notesMasterIdLst>
    <p:notesMasterId r:id="rId33"/>
  </p:notesMasterIdLst>
  <p:sldIdLst>
    <p:sldId id="256" r:id="rId3"/>
    <p:sldId id="258" r:id="rId4"/>
    <p:sldId id="257" r:id="rId5"/>
    <p:sldId id="263" r:id="rId6"/>
    <p:sldId id="276" r:id="rId7"/>
    <p:sldId id="269" r:id="rId8"/>
    <p:sldId id="277" r:id="rId9"/>
    <p:sldId id="268" r:id="rId10"/>
    <p:sldId id="278" r:id="rId11"/>
    <p:sldId id="281" r:id="rId12"/>
    <p:sldId id="294" r:id="rId13"/>
    <p:sldId id="300" r:id="rId14"/>
    <p:sldId id="301" r:id="rId15"/>
    <p:sldId id="280" r:id="rId16"/>
    <p:sldId id="279" r:id="rId17"/>
    <p:sldId id="284" r:id="rId18"/>
    <p:sldId id="285" r:id="rId19"/>
    <p:sldId id="286" r:id="rId20"/>
    <p:sldId id="287" r:id="rId21"/>
    <p:sldId id="295" r:id="rId22"/>
    <p:sldId id="271" r:id="rId23"/>
    <p:sldId id="265" r:id="rId24"/>
    <p:sldId id="264" r:id="rId25"/>
    <p:sldId id="288" r:id="rId26"/>
    <p:sldId id="270" r:id="rId27"/>
    <p:sldId id="296" r:id="rId28"/>
    <p:sldId id="297" r:id="rId29"/>
    <p:sldId id="299" r:id="rId30"/>
    <p:sldId id="272" r:id="rId31"/>
    <p:sldId id="273" r:id="rId32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94660"/>
  </p:normalViewPr>
  <p:slideViewPr>
    <p:cSldViewPr>
      <p:cViewPr varScale="1">
        <p:scale>
          <a:sx n="110" d="100"/>
          <a:sy n="110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0750207-9F79-40E5-8F19-D6A48B2D73C9}" type="datetimeFigureOut">
              <a:rPr lang="ru-RU"/>
              <a:pPr>
                <a:defRPr/>
              </a:pPr>
              <a:t>15.04.2021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3E0A61-8DF0-44A7-AF7A-18276A4F3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6077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3C27432-707D-4EF7-A833-F38333AC0158}" type="slidenum">
              <a:rPr lang="ru-RU" altLang="ru-RU" smtClean="0">
                <a:latin typeface="Arial" pitchFamily="34" charset="0"/>
              </a:rPr>
              <a:pPr/>
              <a:t>2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6DAA-AFA5-4F0E-9188-08CA278A4E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46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DD10-CA07-456A-8D04-4C09466BF9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375264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A4C1-53D6-4BC9-AAC6-025927BC21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662306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DA2C-8374-4C25-8645-729D0DFDB2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713955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4264-6455-49FB-ADEB-204B8E6CA3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980618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599F0-F811-4240-AA98-3543015753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039251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E894-172D-44D0-BF52-7F0D44C978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707896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2E733-6A37-4B52-945A-42FC99A705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4442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8278-FA1A-4ECF-A772-D0BB014A3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054601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DBBC-FB10-4316-98CE-672F517477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615575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93E9-C2EF-4940-99E0-C103237421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672104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BBC104-B939-4085-A35E-74D531CB4B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36982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CFF6-12CB-488B-8C4E-9F15547789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342048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512E1-B261-44ED-B995-EF2FD5D29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452138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F992-04F8-4C52-8011-4F88268AD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887219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0493-21A1-4B60-8FF7-FD73BB191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02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D489-71D9-401E-B911-5B512FF9ED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22780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8C85-1F44-485F-86B6-ABFA6C5EBE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971899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9FA981-574B-4E17-AA45-A5E6F0526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04679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F3DE-74E3-42F2-958D-5BD10C8983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97651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DEBF34F-4A59-4D54-8C7D-84965195E4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1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9A6FE3-1CAB-472D-A99C-19160A9F9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262176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056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8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A02CCB2F-419C-4450-B139-1B74DCA893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63" r:id="rId4"/>
    <p:sldLayoutId id="2147484864" r:id="rId5"/>
    <p:sldLayoutId id="2147484880" r:id="rId6"/>
    <p:sldLayoutId id="2147484865" r:id="rId7"/>
    <p:sldLayoutId id="2147484881" r:id="rId8"/>
    <p:sldLayoutId id="2147484882" r:id="rId9"/>
    <p:sldLayoutId id="2147484866" r:id="rId10"/>
    <p:sldLayoutId id="2147484867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FAAFF36-8155-4B54-9E0B-10EC953A5F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68" r:id="rId2"/>
    <p:sldLayoutId id="2147484884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85" r:id="rId9"/>
    <p:sldLayoutId id="2147484874" r:id="rId10"/>
    <p:sldLayoutId id="2147484875" r:id="rId11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yoga.ru/assets/files/books/sposobnosti/stepanov_mnemomika.pdf" TargetMode="External"/><Relationship Id="rId2" Type="http://schemas.openxmlformats.org/officeDocument/2006/relationships/hyperlink" Target="http://www.mandrivets.com/mnemotekhni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redirect?v=YRXFUzzUYnw&amp;event=video_description&amp;redir_token=QUFFLUhqbXdCaGxYZ25tNG1HMjZ1OENtVWJHTTlOZmVIUXxBQ3Jtc0ttTW02bmZyYjkyQklSaVBQMFdkbmwySDUxV3pFZFpuSlR0dUVvWVhZalUyaklvUmxUODl5bW83MUtrWFNWd0JCTFhXejVGcnRGZnR4NWJCN01DejhwX0tTZlpkNGZKd2M5NTZZQ0ZlcTQxUzlJb2IwVQ==&amp;q=https://clck.ru/RZVTT" TargetMode="External"/><Relationship Id="rId5" Type="http://schemas.openxmlformats.org/officeDocument/2006/relationships/hyperlink" Target="https://clck.ru/RZVQU" TargetMode="External"/><Relationship Id="rId4" Type="http://schemas.openxmlformats.org/officeDocument/2006/relationships/hyperlink" Target="http://collegeinfogeek.ru/10-shagov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:\Users\lbaza\Downloads\мнемо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4005263"/>
            <a:ext cx="3132138" cy="2146300"/>
          </a:xfrm>
        </p:spPr>
        <p:txBody>
          <a:bodyPr/>
          <a:lstStyle/>
          <a:p>
            <a:pPr eaLnBrk="1" hangingPunct="1"/>
            <a:r>
              <a:rPr lang="uk-UA" altLang="ru-RU" sz="2400" smtClean="0">
                <a:solidFill>
                  <a:schemeClr val="tx1"/>
                </a:solidFill>
                <a:latin typeface="Cambria" pitchFamily="18" charset="0"/>
              </a:rPr>
              <a:t>Практичний психолог </a:t>
            </a:r>
          </a:p>
          <a:p>
            <a:pPr eaLnBrk="1" hangingPunct="1"/>
            <a:r>
              <a:rPr lang="ru-RU" altLang="ru-RU" sz="2400" smtClean="0">
                <a:solidFill>
                  <a:schemeClr val="tx1"/>
                </a:solidFill>
                <a:latin typeface="Cambria" pitchFamily="18" charset="0"/>
              </a:rPr>
              <a:t>КЗ </a:t>
            </a:r>
            <a:r>
              <a:rPr lang="uk-UA" altLang="ru-RU" sz="2400" smtClean="0">
                <a:solidFill>
                  <a:schemeClr val="tx1"/>
                </a:solidFill>
                <a:latin typeface="Cambria" pitchFamily="18" charset="0"/>
              </a:rPr>
              <a:t>ВТЛ</a:t>
            </a:r>
          </a:p>
          <a:p>
            <a:pPr eaLnBrk="1" hangingPunct="1"/>
            <a:r>
              <a:rPr lang="uk-UA" altLang="ru-RU" sz="2400" smtClean="0">
                <a:solidFill>
                  <a:schemeClr val="tx1"/>
                </a:solidFill>
                <a:latin typeface="Cambria" pitchFamily="18" charset="0"/>
              </a:rPr>
              <a:t>Базалійська Л.П.</a:t>
            </a:r>
          </a:p>
          <a:p>
            <a:pPr eaLnBrk="1" hangingPunct="1"/>
            <a:endParaRPr lang="uk-UA" altLang="ru-RU" sz="2400" smtClean="0">
              <a:latin typeface="Cambria" pitchFamily="18" charset="0"/>
            </a:endParaRPr>
          </a:p>
          <a:p>
            <a:pPr eaLnBrk="1" hangingPunct="1"/>
            <a:endParaRPr lang="uk-UA" altLang="ru-RU" sz="2400" smtClean="0"/>
          </a:p>
          <a:p>
            <a:pPr eaLnBrk="1" hangingPunct="1"/>
            <a:endParaRPr lang="uk-UA" altLang="ru-RU" smtClean="0"/>
          </a:p>
          <a:p>
            <a:pPr eaLnBrk="1" hangingPunct="1"/>
            <a:endParaRPr lang="uk-UA" altLang="ru-RU" smtClean="0"/>
          </a:p>
          <a:p>
            <a:pPr eaLnBrk="1" hangingPunct="1"/>
            <a:endParaRPr lang="ru-RU" altLang="ru-RU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58" y="29028"/>
            <a:ext cx="9140441" cy="2349500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altLang="ru-RU" sz="4400" i="1" dirty="0" smtClean="0">
                <a:solidFill>
                  <a:schemeClr val="tx1"/>
                </a:solidFill>
                <a:latin typeface="Times New Roman" pitchFamily="18" charset="0"/>
              </a:rPr>
              <a:t>Майстер клас </a:t>
            </a:r>
            <a:r>
              <a:rPr lang="uk-UA" altLang="ru-RU" sz="4400" i="1" dirty="0" smtClean="0">
                <a:solidFill>
                  <a:schemeClr val="bg1"/>
                </a:solidFill>
                <a:latin typeface="Times New Roman" pitchFamily="18" charset="0"/>
              </a:rPr>
              <a:t>“Топ 10 прийомів      			запам'ятовування. 	Розвиток пам'яті та уваги”</a:t>
            </a:r>
            <a:endParaRPr lang="ru-RU" altLang="ru-RU" sz="4400" i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C:\Users\lbaza\OneDrive\Рабочий стол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679825"/>
            <a:ext cx="18605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2. Метод асоціацій</a:t>
            </a:r>
            <a:endParaRPr lang="ru-RU" dirty="0"/>
          </a:p>
        </p:txBody>
      </p:sp>
      <p:sp>
        <p:nvSpPr>
          <p:cNvPr id="2765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endParaRPr lang="uk-UA" altLang="ru-RU" dirty="0"/>
          </a:p>
          <a:p>
            <a:pPr>
              <a:defRPr/>
            </a:pPr>
            <a:endParaRPr lang="uk-UA" altLang="ru-RU" dirty="0" smtClean="0"/>
          </a:p>
          <a:p>
            <a:pPr>
              <a:defRPr/>
            </a:pPr>
            <a:endParaRPr lang="uk-UA" altLang="ru-RU" dirty="0"/>
          </a:p>
          <a:p>
            <a:pPr>
              <a:defRPr/>
            </a:pPr>
            <a:r>
              <a:rPr lang="uk-UA" altLang="ru-RU" dirty="0" smtClean="0"/>
              <a:t>Перший закон Ньютона: якщо не штовхнеш - не полетить; </a:t>
            </a:r>
          </a:p>
          <a:p>
            <a:pPr>
              <a:defRPr/>
            </a:pPr>
            <a:r>
              <a:rPr lang="uk-UA" altLang="ru-RU" dirty="0" smtClean="0"/>
              <a:t>Другий закон Ньютона (для прискорення): як штовхнеш - так і полетить; </a:t>
            </a:r>
          </a:p>
          <a:p>
            <a:pPr>
              <a:defRPr/>
            </a:pPr>
            <a:r>
              <a:rPr lang="uk-UA" altLang="ru-RU" dirty="0" smtClean="0"/>
              <a:t>Третій закон Ньютона: як штовхнеш - так і отримаєш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  <p:pic>
        <p:nvPicPr>
          <p:cNvPr id="28677" name="Picture 4" descr="C:\Users\lbaza\OneDrive\Рабочий стол\innercz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08050"/>
            <a:ext cx="276383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C:\Users\lbaza\OneDrive\Рабочий стол\volos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5013325"/>
            <a:ext cx="130016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3827463" cy="5975350"/>
          </a:xfrm>
        </p:spPr>
        <p:txBody>
          <a:bodyPr/>
          <a:lstStyle/>
          <a:p>
            <a:pPr>
              <a:defRPr/>
            </a:pPr>
            <a:r>
              <a:rPr lang="uk-UA" altLang="ru-RU" dirty="0" smtClean="0"/>
              <a:t>Сила ампера- правило лівої руки</a:t>
            </a:r>
          </a:p>
          <a:p>
            <a:pPr>
              <a:defRPr/>
            </a:pPr>
            <a:endParaRPr lang="ru-RU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розташувати</a:t>
            </a:r>
            <a:r>
              <a:rPr lang="ru-RU" dirty="0" smtClean="0"/>
              <a:t> </a:t>
            </a:r>
            <a:r>
              <a:rPr lang="ru-RU" b="1" dirty="0" err="1" smtClean="0"/>
              <a:t>ліву</a:t>
            </a:r>
            <a:r>
              <a:rPr lang="ru-RU" dirty="0" smtClean="0"/>
              <a:t> </a:t>
            </a:r>
            <a:r>
              <a:rPr lang="ru-RU" dirty="0" err="1" smtClean="0"/>
              <a:t>долоню</a:t>
            </a:r>
            <a:r>
              <a:rPr lang="ru-RU" dirty="0" smtClean="0"/>
              <a:t> так,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витягнуті</a:t>
            </a:r>
            <a:r>
              <a:rPr lang="ru-RU" dirty="0" smtClean="0"/>
              <a:t> </a:t>
            </a:r>
            <a:r>
              <a:rPr lang="ru-RU" dirty="0" err="1" smtClean="0"/>
              <a:t>пальці</a:t>
            </a:r>
            <a:r>
              <a:rPr lang="ru-RU" dirty="0" smtClean="0"/>
              <a:t> </a:t>
            </a:r>
            <a:r>
              <a:rPr lang="ru-RU" dirty="0" err="1" smtClean="0"/>
              <a:t>збігалися</a:t>
            </a:r>
            <a:r>
              <a:rPr lang="ru-RU" dirty="0" smtClean="0"/>
              <a:t> з </a:t>
            </a:r>
            <a:r>
              <a:rPr lang="ru-RU" dirty="0" err="1" smtClean="0"/>
              <a:t>напрямом</a:t>
            </a:r>
            <a:r>
              <a:rPr lang="ru-RU" dirty="0" smtClean="0"/>
              <a:t> струму, а </a:t>
            </a:r>
            <a:r>
              <a:rPr lang="ru-RU" dirty="0" err="1" smtClean="0"/>
              <a:t>силові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входили в </a:t>
            </a:r>
            <a:r>
              <a:rPr lang="ru-RU" dirty="0" err="1" smtClean="0"/>
              <a:t>долоню</a:t>
            </a:r>
            <a:r>
              <a:rPr lang="ru-RU" dirty="0" smtClean="0"/>
              <a:t>, то </a:t>
            </a:r>
            <a:r>
              <a:rPr lang="ru-RU" dirty="0" err="1" smtClean="0"/>
              <a:t>відставлений</a:t>
            </a:r>
            <a:r>
              <a:rPr lang="ru-RU" dirty="0" smtClean="0"/>
              <a:t> перпендикулярно великий </a:t>
            </a:r>
            <a:r>
              <a:rPr lang="ru-RU" dirty="0" err="1" smtClean="0"/>
              <a:t>палець</a:t>
            </a:r>
            <a:r>
              <a:rPr lang="ru-RU" dirty="0" smtClean="0"/>
              <a:t> </a:t>
            </a:r>
            <a:r>
              <a:rPr lang="ru-RU" dirty="0" err="1" smtClean="0"/>
              <a:t>вкаже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b="1" dirty="0" err="1" smtClean="0"/>
              <a:t>сили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на </a:t>
            </a:r>
            <a:r>
              <a:rPr lang="ru-RU" dirty="0" err="1" smtClean="0"/>
              <a:t>провідник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9" name="Picture 2" descr="C:\Users\lbaza\OneDrive\Рабочий стол\pravilo-buravchik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133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Піктограми</a:t>
            </a:r>
            <a:endParaRPr lang="ru-RU" dirty="0"/>
          </a:p>
        </p:txBody>
      </p:sp>
      <p:sp>
        <p:nvSpPr>
          <p:cNvPr id="3072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altLang="ru-RU" smtClean="0"/>
              <a:t>Всім добре знайомі символи миру («</a:t>
            </a:r>
            <a:r>
              <a:rPr lang="ru-RU" altLang="ru-RU" smtClean="0">
                <a:solidFill>
                  <a:srgbClr val="FF0000"/>
                </a:solidFill>
              </a:rPr>
              <a:t>Білий </a:t>
            </a:r>
            <a:r>
              <a:rPr lang="ru-RU" altLang="ru-RU" smtClean="0">
                <a:solidFill>
                  <a:schemeClr val="bg1"/>
                </a:solidFill>
              </a:rPr>
              <a:t>голуб»</a:t>
            </a:r>
            <a:r>
              <a:rPr lang="ru-RU" altLang="ru-RU" smtClean="0"/>
              <a:t>), смерті («</a:t>
            </a:r>
            <a:r>
              <a:rPr lang="ru-RU" altLang="ru-RU" smtClean="0">
                <a:solidFill>
                  <a:srgbClr val="FF0000"/>
                </a:solidFill>
              </a:rPr>
              <a:t>Череп»), повільності </a:t>
            </a:r>
            <a:r>
              <a:rPr lang="ru-RU" altLang="ru-RU" smtClean="0"/>
              <a:t>(«</a:t>
            </a:r>
            <a:r>
              <a:rPr lang="ru-RU" altLang="ru-RU" smtClean="0">
                <a:solidFill>
                  <a:schemeClr val="bg1"/>
                </a:solidFill>
              </a:rPr>
              <a:t>Черепаха</a:t>
            </a:r>
            <a:r>
              <a:rPr lang="ru-RU" altLang="ru-RU" smtClean="0">
                <a:solidFill>
                  <a:srgbClr val="FF0000"/>
                </a:solidFill>
              </a:rPr>
              <a:t>»), влади </a:t>
            </a:r>
            <a:r>
              <a:rPr lang="ru-RU" altLang="ru-RU" smtClean="0"/>
              <a:t>(«Корона») та багато інших. Приклади кодування слів в образи прийомом символізації: холод «Лід», Гудзонова затока </a:t>
            </a:r>
            <a:r>
              <a:rPr lang="ru-RU" altLang="ru-RU" smtClean="0">
                <a:solidFill>
                  <a:schemeClr val="bg1"/>
                </a:solidFill>
              </a:rPr>
              <a:t>«ґудзик</a:t>
            </a:r>
            <a:r>
              <a:rPr lang="ru-RU" altLang="ru-RU" smtClean="0"/>
              <a:t>», Антарктида </a:t>
            </a:r>
            <a:r>
              <a:rPr lang="ru-RU" altLang="ru-RU" smtClean="0">
                <a:solidFill>
                  <a:schemeClr val="bg1"/>
                </a:solidFill>
              </a:rPr>
              <a:t>«пінгвіни</a:t>
            </a:r>
            <a:r>
              <a:rPr lang="ru-RU" altLang="ru-RU" smtClean="0"/>
              <a:t>», Африка «пустеля Сахара», Антарктида </a:t>
            </a:r>
            <a:r>
              <a:rPr lang="ru-RU" altLang="ru-RU" smtClean="0">
                <a:solidFill>
                  <a:schemeClr val="bg1"/>
                </a:solidFill>
              </a:rPr>
              <a:t>«Королева холоду</a:t>
            </a:r>
            <a:r>
              <a:rPr lang="ru-RU" altLang="ru-RU" smtClean="0"/>
              <a:t>», вічність </a:t>
            </a:r>
            <a:r>
              <a:rPr lang="ru-RU" altLang="ru-RU" smtClean="0">
                <a:solidFill>
                  <a:schemeClr val="bg1"/>
                </a:solidFill>
              </a:rPr>
              <a:t>«Піраміди</a:t>
            </a:r>
            <a:r>
              <a:rPr lang="ru-RU" altLang="ru-RU" smtClean="0"/>
              <a:t>», нескінченність «Математичний знак </a:t>
            </a:r>
            <a:r>
              <a:rPr lang="ru-RU" altLang="ru-RU" smtClean="0">
                <a:solidFill>
                  <a:schemeClr val="bg1"/>
                </a:solidFill>
              </a:rPr>
              <a:t>безкінечності»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913" cy="4781550"/>
          </a:xfrm>
        </p:spPr>
        <p:txBody>
          <a:bodyPr/>
          <a:lstStyle/>
          <a:p>
            <a:pPr>
              <a:lnSpc>
                <a:spcPct val="300000"/>
              </a:lnSpc>
            </a:pPr>
            <a:r>
              <a:rPr lang="ru-RU" altLang="ru-RU" smtClean="0"/>
              <a:t>штат Вашингтон —  </a:t>
            </a:r>
          </a:p>
          <a:p>
            <a:pPr>
              <a:lnSpc>
                <a:spcPct val="300000"/>
              </a:lnSpc>
            </a:pPr>
            <a:r>
              <a:rPr lang="ru-RU" altLang="ru-RU" smtClean="0"/>
              <a:t>планета </a:t>
            </a:r>
            <a:r>
              <a:rPr lang="ru-RU" altLang="ru-RU" smtClean="0">
                <a:solidFill>
                  <a:schemeClr val="bg1"/>
                </a:solidFill>
              </a:rPr>
              <a:t>Марс</a:t>
            </a:r>
            <a:r>
              <a:rPr lang="ru-RU" altLang="ru-RU" smtClean="0"/>
              <a:t> —</a:t>
            </a:r>
          </a:p>
          <a:p>
            <a:pPr>
              <a:lnSpc>
                <a:spcPct val="300000"/>
              </a:lnSpc>
            </a:pPr>
            <a:r>
              <a:rPr lang="ru-RU" altLang="ru-RU" smtClean="0"/>
              <a:t>планета </a:t>
            </a:r>
            <a:r>
              <a:rPr lang="ru-RU" altLang="ru-RU" smtClean="0">
                <a:solidFill>
                  <a:schemeClr val="bg1"/>
                </a:solidFill>
              </a:rPr>
              <a:t>Венера</a:t>
            </a:r>
            <a:r>
              <a:rPr lang="ru-RU" altLang="ru-RU" smtClean="0"/>
              <a:t> — </a:t>
            </a:r>
          </a:p>
          <a:p>
            <a:pPr>
              <a:lnSpc>
                <a:spcPct val="300000"/>
              </a:lnSpc>
            </a:pPr>
            <a:r>
              <a:rPr lang="ru-RU" altLang="ru-RU" smtClean="0"/>
              <a:t>прізвище Блек — </a:t>
            </a:r>
          </a:p>
        </p:txBody>
      </p:sp>
      <p:pic>
        <p:nvPicPr>
          <p:cNvPr id="32771" name="Picture 5" descr="C:\Users\lbaza\OneDrive\Изображения\mars-51-g-upakovka-40-sht-shokoladnyj-batonchik-m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960688"/>
            <a:ext cx="2159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/>
              <a:t>Прив'язка</a:t>
            </a:r>
            <a:r>
              <a:rPr lang="ru-RU" b="1" dirty="0" smtClean="0"/>
              <a:t> </a:t>
            </a:r>
            <a:r>
              <a:rPr lang="ru-RU" b="1" dirty="0"/>
              <a:t>до добре </a:t>
            </a:r>
            <a:r>
              <a:rPr lang="ru-RU" b="1" dirty="0" err="1"/>
              <a:t>знайомої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endParaRPr lang="ru-RU" dirty="0"/>
          </a:p>
        </p:txBody>
      </p:sp>
      <p:pic>
        <p:nvPicPr>
          <p:cNvPr id="32773" name="Picture 4" descr="C:\Users\lbaza\OneDrive\Изображения\w512h5121390857271USD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1541463"/>
            <a:ext cx="14335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:\Users\lbaza\OneDrive\Изображения\MG-Paris-Aphrodite_of_Mil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08425"/>
            <a:ext cx="10890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C:\Users\lbaza\OneDrive\Изображения\Чёрный_супрематический_квадрат._1915._ГТГ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5540375"/>
            <a:ext cx="10541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ru-RU" altLang="ru-RU" sz="3000">
                <a:solidFill>
                  <a:schemeClr val="tx2"/>
                </a:solidFill>
                <a:latin typeface="Century Schoolbook" pitchFamily="18" charset="0"/>
              </a:rPr>
              <a:t>Запамятовування іноземних слів, д</a:t>
            </a:r>
            <a:r>
              <a:rPr lang="" altLang="ru-RU" sz="3000">
                <a:solidFill>
                  <a:schemeClr val="tx2"/>
                </a:solidFill>
                <a:latin typeface="Century Schoolbook" pitchFamily="18" charset="0"/>
              </a:rPr>
              <a:t>овгих терм</a:t>
            </a:r>
            <a:r>
              <a:rPr lang="uk-UA" altLang="ru-RU" sz="3000">
                <a:solidFill>
                  <a:schemeClr val="tx2"/>
                </a:solidFill>
                <a:latin typeface="Century Schoolbook" pitchFamily="18" charset="0"/>
              </a:rPr>
              <a:t>і</a:t>
            </a:r>
            <a:r>
              <a:rPr lang="" altLang="ru-RU" sz="3000">
                <a:solidFill>
                  <a:schemeClr val="tx2"/>
                </a:solidFill>
                <a:latin typeface="Century Schoolbook" pitchFamily="18" charset="0"/>
              </a:rPr>
              <a:t>н</a:t>
            </a:r>
            <a:r>
              <a:rPr lang="uk-UA" altLang="ru-RU" sz="3000">
                <a:solidFill>
                  <a:schemeClr val="tx2"/>
                </a:solidFill>
                <a:latin typeface="Century Schoolbook" pitchFamily="18" charset="0"/>
              </a:rPr>
              <a:t>ів, співзвучних слів</a:t>
            </a:r>
            <a:endParaRPr lang="ru-RU" altLang="ru-RU" sz="30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uk-UA" altLang="ru-RU" smtClean="0"/>
              <a:t>прогулянка- </a:t>
            </a:r>
            <a:r>
              <a:rPr lang="en-US" altLang="ru-RU" smtClean="0"/>
              <a:t>walk</a:t>
            </a:r>
            <a:r>
              <a:rPr lang="uk-UA" altLang="ru-RU" smtClean="0"/>
              <a:t>/волк</a:t>
            </a:r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33796" name="Picture 5" descr="C:\Users\lbaza\OneDrive\Рабочий стол\depositphotos_307521904-stock-photo-wild-male-wolf-walking-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389188"/>
            <a:ext cx="5881688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:\Users\lbaza\OneDrive\Рабочий стол\chislo_Pi.jpg.720x300_q85_box-220130500430_crop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4762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4. Рима</a:t>
            </a:r>
            <a:endParaRPr lang="ru-RU" dirty="0"/>
          </a:p>
        </p:txBody>
      </p:sp>
      <p:sp>
        <p:nvSpPr>
          <p:cNvPr id="34820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882775" cy="4873625"/>
          </a:xfrm>
        </p:spPr>
        <p:txBody>
          <a:bodyPr/>
          <a:lstStyle/>
          <a:p>
            <a:r>
              <a:rPr lang="uk-UA" altLang="ru-RU" smtClean="0"/>
              <a:t>Вірш</a:t>
            </a:r>
          </a:p>
          <a:p>
            <a:r>
              <a:rPr lang="uk-UA" altLang="ru-RU" smtClean="0"/>
              <a:t>Пісня</a:t>
            </a:r>
          </a:p>
          <a:p>
            <a:endParaRPr lang="ru-RU" altLang="ru-RU" smtClean="0"/>
          </a:p>
        </p:txBody>
      </p:sp>
      <p:sp>
        <p:nvSpPr>
          <p:cNvPr id="34821" name="Прямоугольник 2"/>
          <p:cNvSpPr>
            <a:spLocks noChangeArrowheads="1"/>
          </p:cNvSpPr>
          <p:nvPr/>
        </p:nvSpPr>
        <p:spPr bwMode="auto">
          <a:xfrm>
            <a:off x="3203575" y="115888"/>
            <a:ext cx="5400675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>
                <a:latin typeface="Century Schoolbook" pitchFamily="18" charset="0"/>
              </a:rPr>
              <a:t>Чтобы нам не ошибаться,</a:t>
            </a: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>
                <a:latin typeface="Century Schoolbook" pitchFamily="18" charset="0"/>
              </a:rPr>
              <a:t>Надо правильно прочесть:</a:t>
            </a: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>
                <a:latin typeface="Century Schoolbook" pitchFamily="18" charset="0"/>
              </a:rPr>
              <a:t>Три, четырнадцать, пятнадцать,</a:t>
            </a: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>
                <a:latin typeface="Century Schoolbook" pitchFamily="18" charset="0"/>
              </a:rPr>
              <a:t>Девяносто два и шесть.</a:t>
            </a: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>
                <a:latin typeface="Century Schoolbook" pitchFamily="18" charset="0"/>
              </a:rPr>
              <a:t>Ну и дальше надо знать,</a:t>
            </a: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>
                <a:latin typeface="Century Schoolbook" pitchFamily="18" charset="0"/>
              </a:rPr>
              <a:t>Если мы вас спросим —</a:t>
            </a: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>
                <a:latin typeface="Century Schoolbook" pitchFamily="18" charset="0"/>
              </a:rPr>
              <a:t>Это будет пять, три, пять,</a:t>
            </a:r>
          </a:p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2400">
                <a:latin typeface="Century Schoolbook" pitchFamily="18" charset="0"/>
              </a:rPr>
              <a:t>Восемь, девять, восемь.</a:t>
            </a:r>
          </a:p>
        </p:txBody>
      </p:sp>
      <p:sp>
        <p:nvSpPr>
          <p:cNvPr id="34822" name="Прямоугольник 6"/>
          <p:cNvSpPr>
            <a:spLocks noChangeArrowheads="1"/>
          </p:cNvSpPr>
          <p:nvPr/>
        </p:nvSpPr>
        <p:spPr bwMode="auto">
          <a:xfrm>
            <a:off x="6169025" y="3856038"/>
            <a:ext cx="2092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Число Пі- </a:t>
            </a:r>
          </a:p>
          <a:p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3 місяця </a:t>
            </a:r>
          </a:p>
          <a:p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14 числа</a:t>
            </a:r>
          </a:p>
          <a:p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15 годин</a:t>
            </a:r>
          </a:p>
          <a:p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9 хвилин</a:t>
            </a:r>
          </a:p>
          <a:p>
            <a:r>
              <a:rPr lang="ru-RU" altLang="ru-RU" sz="3200" b="1" i="1">
                <a:latin typeface="Times New Roman" pitchFamily="18" charset="0"/>
                <a:cs typeface="Times New Roman" pitchFamily="18" charset="0"/>
              </a:rPr>
              <a:t>26 секунд </a:t>
            </a:r>
            <a:endParaRPr lang="ru-RU" altLang="ru-RU" sz="3200"/>
          </a:p>
        </p:txBody>
      </p:sp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 smtClean="0"/>
              <a:t>Gameland</a:t>
            </a:r>
            <a:endParaRPr lang="ru-RU" sz="4000" dirty="0"/>
          </a:p>
        </p:txBody>
      </p:sp>
      <p:sp>
        <p:nvSpPr>
          <p:cNvPr id="36867" name="Текст 4"/>
          <p:cNvSpPr>
            <a:spLocks noGrp="1"/>
          </p:cNvSpPr>
          <p:nvPr>
            <p:ph type="body" sz="quarter" idx="1"/>
          </p:nvPr>
        </p:nvSpPr>
        <p:spPr>
          <a:xfrm>
            <a:off x="2268538" y="981075"/>
            <a:ext cx="3657600" cy="671513"/>
          </a:xfrm>
        </p:spPr>
        <p:txBody>
          <a:bodyPr/>
          <a:lstStyle/>
          <a:p>
            <a:r>
              <a:rPr lang="uk-UA" altLang="ru-RU" smtClean="0"/>
              <a:t>Розвиток уваги</a:t>
            </a:r>
            <a:endParaRPr lang="ru-RU" altLang="ru-RU" smtClean="0"/>
          </a:p>
        </p:txBody>
      </p:sp>
      <p:pic>
        <p:nvPicPr>
          <p:cNvPr id="36868" name="Picture 2" descr="C:\Users\lbaza\OneDrive\Изображения\матрици\3х3_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63713"/>
            <a:ext cx="46799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lbaza\OneDrive\Изображения\матрици\3х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95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lbaza\OneDrive\Изображения\матрици\3х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-100013"/>
            <a:ext cx="6897687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lbaza\OneDrive\Изображения\матрици\4х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-88900"/>
            <a:ext cx="6780212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Пам’ять - це робота мозку …</a:t>
            </a:r>
            <a:endParaRPr lang="ru-RU" dirty="0" smtClean="0"/>
          </a:p>
        </p:txBody>
      </p:sp>
      <p:sp>
        <p:nvSpPr>
          <p:cNvPr id="15363" name="Объект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b="1" smtClean="0"/>
              <a:t>Пам'ять</a:t>
            </a:r>
            <a:r>
              <a:rPr lang="ru-RU" altLang="ru-RU" smtClean="0"/>
              <a:t> – процеси запам'ятовування, зберігання, відтворення і забування індивідом свого досвіду. Це характеристика пізнавальної функції психіки, складова пізнавальної діяльності індивіда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088" y="3357563"/>
            <a:ext cx="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6" descr="C:\Users\lbaza\OneDrive\Рабочий стол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438525"/>
            <a:ext cx="29464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5. Метод Цицерона. Римська кімната</a:t>
            </a:r>
            <a:endParaRPr lang="ru-RU" dirty="0"/>
          </a:p>
        </p:txBody>
      </p:sp>
      <p:pic>
        <p:nvPicPr>
          <p:cNvPr id="40963" name="Picture 2" descr="C:\Users\lbaza\OneDrive\Изображения\мнемокомната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876617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Users\lbaza\OneDrive\Изображения\ДляРабочегоСтола\физика на кухн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082088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>
          <a:xfrm>
            <a:off x="395288" y="2540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Метод Цицерона- метод локацій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27651" name="Содержимое 5"/>
          <p:cNvSpPr>
            <a:spLocks noGrp="1"/>
          </p:cNvSpPr>
          <p:nvPr>
            <p:ph sz="quarter" idx="1"/>
          </p:nvPr>
        </p:nvSpPr>
        <p:spPr>
          <a:xfrm>
            <a:off x="107950" y="3141663"/>
            <a:ext cx="8640763" cy="3313112"/>
          </a:xfrm>
        </p:spPr>
        <p:txBody>
          <a:bodyPr/>
          <a:lstStyle/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uk-UA" altLang="ru-RU" dirty="0" smtClean="0"/>
              <a:t>Фізика на кухні</a:t>
            </a:r>
          </a:p>
          <a:p>
            <a:pPr algn="r" eaLnBrk="1" hangingPunct="1">
              <a:defRPr/>
            </a:pPr>
            <a:r>
              <a:rPr lang="uk-UA" altLang="ru-RU" dirty="0" smtClean="0"/>
              <a:t>Вікно-оптика</a:t>
            </a:r>
          </a:p>
          <a:p>
            <a:pPr algn="r" eaLnBrk="1" hangingPunct="1">
              <a:defRPr/>
            </a:pPr>
            <a:r>
              <a:rPr lang="uk-UA" altLang="ru-RU" dirty="0" smtClean="0"/>
              <a:t>Холодильник-молекулярна фізика</a:t>
            </a:r>
          </a:p>
          <a:p>
            <a:pPr algn="r" eaLnBrk="1" hangingPunct="1">
              <a:defRPr/>
            </a:pPr>
            <a:r>
              <a:rPr lang="uk-UA" altLang="ru-RU" dirty="0" err="1" smtClean="0"/>
              <a:t>Блендер</a:t>
            </a:r>
            <a:r>
              <a:rPr lang="uk-UA" altLang="ru-RU" dirty="0" smtClean="0"/>
              <a:t>, </a:t>
            </a:r>
            <a:r>
              <a:rPr lang="uk-UA" altLang="ru-RU" dirty="0" err="1" smtClean="0"/>
              <a:t>мясорубка</a:t>
            </a:r>
            <a:r>
              <a:rPr lang="uk-UA" altLang="ru-RU" dirty="0" smtClean="0"/>
              <a:t>- </a:t>
            </a:r>
            <a:r>
              <a:rPr lang="uk-UA" altLang="ru-RU" dirty="0" err="1" smtClean="0"/>
              <a:t>механніка</a:t>
            </a:r>
            <a:endParaRPr lang="uk-UA" altLang="ru-RU" dirty="0" smtClean="0"/>
          </a:p>
          <a:p>
            <a:pPr algn="r" eaLnBrk="1" hangingPunct="1">
              <a:defRPr/>
            </a:pPr>
            <a:r>
              <a:rPr lang="uk-UA" altLang="ru-RU" dirty="0" err="1" smtClean="0"/>
              <a:t>Мікроволновка</a:t>
            </a:r>
            <a:r>
              <a:rPr lang="uk-UA" altLang="ru-RU" dirty="0" smtClean="0"/>
              <a:t>-електродинаміка</a:t>
            </a:r>
          </a:p>
          <a:p>
            <a:pPr algn="r" eaLnBrk="1" hangingPunct="1">
              <a:defRPr/>
            </a:pPr>
            <a:r>
              <a:rPr lang="uk-UA" altLang="ru-RU" dirty="0" smtClean="0"/>
              <a:t>Консервація/ може вибухнути- ядерна фізика</a:t>
            </a:r>
          </a:p>
          <a:p>
            <a:pPr algn="r" eaLnBrk="1" hangingPunct="1">
              <a:defRPr/>
            </a:pPr>
            <a:r>
              <a:rPr lang="uk-UA" altLang="ru-RU" dirty="0" err="1" smtClean="0"/>
              <a:t>Електорочайник</a:t>
            </a:r>
            <a:r>
              <a:rPr lang="uk-UA" altLang="ru-RU" dirty="0" smtClean="0"/>
              <a:t> </a:t>
            </a:r>
            <a:r>
              <a:rPr lang="uk-UA" altLang="ru-RU" smtClean="0"/>
              <a:t>– електрика</a:t>
            </a:r>
            <a:endParaRPr lang="uk-UA" altLang="ru-RU" dirty="0" smtClean="0"/>
          </a:p>
          <a:p>
            <a:pPr algn="r" eaLnBrk="1" hangingPunct="1">
              <a:buFontTx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/>
        </p:nvSpPr>
        <p:spPr bwMode="auto">
          <a:xfrm>
            <a:off x="476250" y="288925"/>
            <a:ext cx="74676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uk-UA" altLang="ru-RU" sz="3600">
                <a:solidFill>
                  <a:schemeClr val="tx2"/>
                </a:solidFill>
                <a:latin typeface="Century Schoolbook" pitchFamily="18" charset="0"/>
              </a:rPr>
              <a:t>7-8. Метод історій/ланцюжок</a:t>
            </a:r>
            <a:endParaRPr lang="ru-RU" altLang="ru-RU" sz="36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488950" y="1700213"/>
            <a:ext cx="52355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" altLang="ru-RU" sz="3200">
                <a:latin typeface="Arial" pitchFamily="34" charset="0"/>
              </a:rPr>
              <a:t>Пров</a:t>
            </a:r>
            <a:r>
              <a:rPr lang="uk-UA" altLang="ru-RU" sz="3200">
                <a:latin typeface="Arial" pitchFamily="34" charset="0"/>
              </a:rPr>
              <a:t>і</a:t>
            </a:r>
            <a:r>
              <a:rPr lang="" altLang="ru-RU" sz="3200">
                <a:latin typeface="Arial" pitchFamily="34" charset="0"/>
              </a:rPr>
              <a:t>д</a:t>
            </a:r>
            <a:r>
              <a:rPr lang="uk-UA" altLang="ru-RU" sz="3200">
                <a:latin typeface="Arial" pitchFamily="34" charset="0"/>
              </a:rPr>
              <a:t> з кристалів</a:t>
            </a:r>
          </a:p>
          <a:p>
            <a:pPr>
              <a:buFont typeface="Arial" pitchFamily="34" charset="0"/>
              <a:buChar char="•"/>
            </a:pPr>
            <a:r>
              <a:rPr lang="uk-UA" altLang="ru-RU" sz="3200">
                <a:latin typeface="Arial" pitchFamily="34" charset="0"/>
              </a:rPr>
              <a:t>Сосновий бор</a:t>
            </a:r>
          </a:p>
          <a:p>
            <a:pPr>
              <a:buFont typeface="Arial" pitchFamily="34" charset="0"/>
              <a:buChar char="•"/>
            </a:pPr>
            <a:r>
              <a:rPr lang="uk-UA" altLang="ru-RU" sz="3200">
                <a:latin typeface="Arial" pitchFamily="34" charset="0"/>
              </a:rPr>
              <a:t>Крем</a:t>
            </a:r>
          </a:p>
          <a:p>
            <a:pPr>
              <a:buFont typeface="Arial" pitchFamily="34" charset="0"/>
              <a:buChar char="•"/>
            </a:pPr>
            <a:r>
              <a:rPr lang="uk-UA" altLang="ru-RU" sz="3200">
                <a:latin typeface="Arial" pitchFamily="34" charset="0"/>
              </a:rPr>
              <a:t>Герман</a:t>
            </a:r>
          </a:p>
          <a:p>
            <a:pPr>
              <a:buFont typeface="Arial" pitchFamily="34" charset="0"/>
              <a:buChar char="•"/>
            </a:pPr>
            <a:r>
              <a:rPr lang="uk-UA" altLang="ru-RU" sz="3200">
                <a:latin typeface="Arial" pitchFamily="34" charset="0"/>
              </a:rPr>
              <a:t>Миша</a:t>
            </a:r>
          </a:p>
          <a:p>
            <a:pPr>
              <a:buFont typeface="Arial" pitchFamily="34" charset="0"/>
              <a:buChar char="•"/>
            </a:pPr>
            <a:r>
              <a:rPr lang="uk-UA" altLang="ru-RU" sz="3200">
                <a:latin typeface="Arial" pitchFamily="34" charset="0"/>
              </a:rPr>
              <a:t>Суд та тюрма</a:t>
            </a:r>
          </a:p>
          <a:p>
            <a:pPr>
              <a:buFont typeface="Arial" pitchFamily="34" charset="0"/>
              <a:buChar char="•"/>
            </a:pPr>
            <a:r>
              <a:rPr lang="uk-UA" altLang="ru-RU" sz="3200">
                <a:latin typeface="Arial" pitchFamily="34" charset="0"/>
              </a:rPr>
              <a:t>Тіло лемура</a:t>
            </a:r>
          </a:p>
          <a:p>
            <a:pPr>
              <a:buFont typeface="Arial" pitchFamily="34" charset="0"/>
              <a:buChar char="•"/>
            </a:pPr>
            <a:r>
              <a:rPr lang="uk-UA" altLang="ru-RU" sz="3200">
                <a:latin typeface="Arial" pitchFamily="34" charset="0"/>
              </a:rPr>
              <a:t>Ополоник</a:t>
            </a:r>
            <a:endParaRPr lang="ru-RU" altLang="ru-RU" sz="3200">
              <a:latin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Содержимое 3"/>
          <p:cNvSpPr>
            <a:spLocks noGrp="1"/>
          </p:cNvSpPr>
          <p:nvPr/>
        </p:nvSpPr>
        <p:spPr bwMode="auto">
          <a:xfrm>
            <a:off x="457200" y="1600200"/>
            <a:ext cx="5554663" cy="48529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Провід з кристалів.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Сосновий бор.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Крем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Герман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Миша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Суд та тюрма.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Тіло лемура.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Ополоник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1196975"/>
            <a:ext cx="48942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7875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/>
              <a:t>Gameland</a:t>
            </a:r>
            <a:endParaRPr lang="ru-RU" sz="4000" dirty="0"/>
          </a:p>
        </p:txBody>
      </p:sp>
      <p:pic>
        <p:nvPicPr>
          <p:cNvPr id="47107" name="Picture 2" descr="C:\Users\lbaza\OneDrive\Изображения\матрици\АЛФАВ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62075"/>
            <a:ext cx="5503863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/>
          <a:lstStyle/>
          <a:p>
            <a:pPr>
              <a:defRPr/>
            </a:pPr>
            <a:r>
              <a:rPr lang="uk-UA" dirty="0"/>
              <a:t>Прив'язка </a:t>
            </a:r>
            <a:r>
              <a:rPr lang="uk-UA" dirty="0" smtClean="0"/>
              <a:t>до числа </a:t>
            </a:r>
            <a:endParaRPr lang="ru-RU" dirty="0"/>
          </a:p>
        </p:txBody>
      </p:sp>
      <p:sp>
        <p:nvSpPr>
          <p:cNvPr id="48131" name="Объект 2"/>
          <p:cNvSpPr>
            <a:spLocks noGrp="1"/>
          </p:cNvSpPr>
          <p:nvPr/>
        </p:nvSpPr>
        <p:spPr bwMode="auto">
          <a:xfrm>
            <a:off x="485775" y="981075"/>
            <a:ext cx="3657600" cy="540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2000">
                <a:latin typeface="Century Schoolbook" pitchFamily="18" charset="0"/>
              </a:rPr>
              <a:t>1 </a:t>
            </a:r>
            <a:r>
              <a:rPr lang="ru-RU" altLang="ru-RU" sz="2400">
                <a:latin typeface="Century Schoolbook" pitchFamily="18" charset="0"/>
              </a:rPr>
              <a:t>кілок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2400">
                <a:latin typeface="Century Schoolbook" pitchFamily="18" charset="0"/>
              </a:rPr>
              <a:t>2 </a:t>
            </a:r>
            <a:r>
              <a:rPr lang="uk-UA" altLang="ru-RU" sz="2400">
                <a:latin typeface="Century Schoolbook" pitchFamily="18" charset="0"/>
              </a:rPr>
              <a:t>лебідь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400">
                <a:latin typeface="Century Schoolbook" pitchFamily="18" charset="0"/>
              </a:rPr>
              <a:t>3  вуса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400">
                <a:latin typeface="Century Schoolbook" pitchFamily="18" charset="0"/>
              </a:rPr>
              <a:t>4  стілец</a:t>
            </a:r>
            <a:r>
              <a:rPr lang="" altLang="ru-RU" sz="2400">
                <a:latin typeface="Century Schoolbook" pitchFamily="18" charset="0"/>
              </a:rPr>
              <a:t>ь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" altLang="ru-RU" sz="2400">
                <a:latin typeface="Century Schoolbook" pitchFamily="18" charset="0"/>
              </a:rPr>
              <a:t>5 </a:t>
            </a:r>
            <a:r>
              <a:rPr lang="uk-UA" altLang="ru-RU" sz="2400">
                <a:latin typeface="Century Schoolbook" pitchFamily="18" charset="0"/>
              </a:rPr>
              <a:t>п'ятикутна зірка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400">
                <a:latin typeface="Century Schoolbook" pitchFamily="18" charset="0"/>
              </a:rPr>
              <a:t>6 замок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400">
                <a:latin typeface="Century Schoolbook" pitchFamily="18" charset="0"/>
              </a:rPr>
              <a:t>7 коса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400">
                <a:latin typeface="Century Schoolbook" pitchFamily="18" charset="0"/>
              </a:rPr>
              <a:t>8 окуляри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400">
                <a:latin typeface="Century Schoolbook" pitchFamily="18" charset="0"/>
              </a:rPr>
              <a:t>9 черпак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400">
                <a:latin typeface="Century Schoolbook" pitchFamily="18" charset="0"/>
              </a:rPr>
              <a:t>10 яблуко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400">
                <a:latin typeface="Century Schoolbook" pitchFamily="18" charset="0"/>
              </a:rPr>
              <a:t>11 лижи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400">
                <a:latin typeface="Century Schoolbook" pitchFamily="18" charset="0"/>
              </a:rPr>
              <a:t>12 місяць</a:t>
            </a:r>
            <a:endParaRPr lang="ru-RU" altLang="ru-RU" sz="2400">
              <a:latin typeface="Century Schoolbook" pitchFamily="18" charset="0"/>
            </a:endParaRPr>
          </a:p>
        </p:txBody>
      </p:sp>
      <p:sp>
        <p:nvSpPr>
          <p:cNvPr id="48132" name="Объект 3"/>
          <p:cNvSpPr>
            <a:spLocks noGrp="1"/>
          </p:cNvSpPr>
          <p:nvPr>
            <p:ph sz="quarter" idx="2"/>
          </p:nvPr>
        </p:nvSpPr>
        <p:spPr>
          <a:xfrm>
            <a:off x="4146550" y="981075"/>
            <a:ext cx="3738563" cy="5400675"/>
          </a:xfrm>
        </p:spPr>
        <p:txBody>
          <a:bodyPr/>
          <a:lstStyle/>
          <a:p>
            <a:r>
              <a:rPr lang="uk-UA" altLang="ru-RU" smtClean="0"/>
              <a:t>Щур</a:t>
            </a:r>
          </a:p>
          <a:p>
            <a:r>
              <a:rPr lang="uk-UA" altLang="ru-RU" smtClean="0"/>
              <a:t>Бик</a:t>
            </a:r>
          </a:p>
          <a:p>
            <a:r>
              <a:rPr lang="uk-UA" altLang="ru-RU" smtClean="0"/>
              <a:t>Тигр</a:t>
            </a:r>
          </a:p>
          <a:p>
            <a:r>
              <a:rPr lang="uk-UA" altLang="ru-RU" smtClean="0"/>
              <a:t>Кролик</a:t>
            </a:r>
          </a:p>
          <a:p>
            <a:r>
              <a:rPr lang="uk-UA" altLang="ru-RU" smtClean="0"/>
              <a:t>Дракон</a:t>
            </a:r>
          </a:p>
          <a:p>
            <a:r>
              <a:rPr lang="uk-UA" altLang="ru-RU" smtClean="0"/>
              <a:t>Змія</a:t>
            </a:r>
          </a:p>
          <a:p>
            <a:r>
              <a:rPr lang="uk-UA" altLang="ru-RU" smtClean="0"/>
              <a:t>Кінь</a:t>
            </a:r>
          </a:p>
          <a:p>
            <a:r>
              <a:rPr lang="uk-UA" altLang="ru-RU" smtClean="0"/>
              <a:t>Коза</a:t>
            </a:r>
          </a:p>
          <a:p>
            <a:r>
              <a:rPr lang="uk-UA" altLang="ru-RU" smtClean="0"/>
              <a:t>Мавпа</a:t>
            </a:r>
          </a:p>
          <a:p>
            <a:r>
              <a:rPr lang="uk-UA" altLang="ru-RU" smtClean="0"/>
              <a:t>Півень</a:t>
            </a:r>
          </a:p>
          <a:p>
            <a:r>
              <a:rPr lang="uk-UA" altLang="ru-RU" smtClean="0"/>
              <a:t>Собака</a:t>
            </a:r>
          </a:p>
          <a:p>
            <a:r>
              <a:rPr lang="uk-UA" altLang="ru-RU" smtClean="0"/>
              <a:t>Свиня</a:t>
            </a:r>
          </a:p>
          <a:p>
            <a:endParaRPr lang="ru-RU" altLang="ru-RU" sz="200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lbaza\OneDrive\Рабочий стол\81491.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9486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9. Метод </a:t>
            </a:r>
            <a:r>
              <a:rPr lang="ru-RU" dirty="0" err="1" smtClean="0"/>
              <a:t>Айвазовського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тренуванні</a:t>
            </a:r>
            <a:r>
              <a:rPr lang="ru-RU" dirty="0" smtClean="0"/>
              <a:t> </a:t>
            </a:r>
            <a:r>
              <a:rPr lang="ru-RU" dirty="0" err="1" smtClean="0"/>
              <a:t>зорової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endParaRPr lang="ru-RU" dirty="0"/>
          </a:p>
        </p:txBody>
      </p:sp>
      <p:sp>
        <p:nvSpPr>
          <p:cNvPr id="49156" name="Объект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9263" cy="4873625"/>
          </a:xfrm>
        </p:spPr>
        <p:txBody>
          <a:bodyPr/>
          <a:lstStyle/>
          <a:p>
            <a:r>
              <a:rPr lang="uk-UA" altLang="ru-RU" smtClean="0"/>
              <a:t>Вправа 4 деталей</a:t>
            </a:r>
          </a:p>
          <a:p>
            <a:endParaRPr lang="uk-UA" altLang="ru-RU" smtClean="0"/>
          </a:p>
          <a:p>
            <a:endParaRPr lang="uk-UA" altLang="ru-RU" smtClean="0"/>
          </a:p>
          <a:p>
            <a:endParaRPr lang="uk-UA" altLang="ru-RU" smtClean="0"/>
          </a:p>
          <a:p>
            <a:endParaRPr lang="uk-UA" altLang="ru-RU" smtClean="0"/>
          </a:p>
          <a:p>
            <a:endParaRPr lang="uk-UA" altLang="ru-RU" smtClean="0"/>
          </a:p>
          <a:p>
            <a:endParaRPr lang="uk-UA" altLang="ru-RU" smtClean="0"/>
          </a:p>
        </p:txBody>
      </p:sp>
    </p:spTree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Завдання.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Подивіться на стіл. Уважно роздивіться речі на столі. Запам'ятайте предмети жовтого кольору.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Закрити очі. Назвати всі предмети </a:t>
            </a:r>
            <a:r>
              <a:rPr lang="uk-UA" dirty="0" smtClean="0">
                <a:solidFill>
                  <a:schemeClr val="bg1"/>
                </a:solidFill>
              </a:rPr>
              <a:t>сірого</a:t>
            </a:r>
            <a:r>
              <a:rPr lang="uk-UA" dirty="0" smtClean="0"/>
              <a:t> кольору</a:t>
            </a:r>
          </a:p>
          <a:p>
            <a:pPr marL="0" indent="0">
              <a:buFont typeface="Wingdings" pitchFamily="2" charset="2"/>
              <a:buNone/>
              <a:defRPr/>
            </a:pPr>
            <a:endParaRPr lang="uk-UA" dirty="0" smtClean="0"/>
          </a:p>
          <a:p>
            <a:pPr>
              <a:defRPr/>
            </a:pPr>
            <a:r>
              <a:rPr lang="uk-UA" dirty="0" smtClean="0"/>
              <a:t>Подивитися на кімнату. Виокреміть 4 деталі.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Закрити очі. Уявити все в деталях. Запам'ятати.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 smtClean="0"/>
              <a:t>Відкрити очі. Порівняти свою уявну картинку з реальною.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lbaza\OneDrive\Рабочий стол\depositphotos_18754895-stock-photo-russian-do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10. «</a:t>
            </a:r>
            <a:r>
              <a:rPr lang="ru-RU" b="1" dirty="0" err="1" smtClean="0"/>
              <a:t>Матрьошка</a:t>
            </a:r>
            <a:r>
              <a:rPr lang="ru-RU" b="1" dirty="0"/>
              <a:t>»</a:t>
            </a:r>
            <a:endParaRPr lang="ru-RU" dirty="0"/>
          </a:p>
        </p:txBody>
      </p:sp>
      <p:sp>
        <p:nvSpPr>
          <p:cNvPr id="51204" name="Объект 2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4186238" cy="4845050"/>
          </a:xfrm>
        </p:spPr>
        <p:txBody>
          <a:bodyPr/>
          <a:lstStyle/>
          <a:p>
            <a:r>
              <a:rPr lang="ru-RU" altLang="ru-RU" smtClean="0"/>
              <a:t>Земля</a:t>
            </a:r>
          </a:p>
          <a:p>
            <a:r>
              <a:rPr lang="ru-RU" altLang="ru-RU" smtClean="0"/>
              <a:t>Океанія </a:t>
            </a:r>
          </a:p>
          <a:p>
            <a:r>
              <a:rPr lang="ru-RU" altLang="ru-RU" smtClean="0"/>
              <a:t>Тихий океан </a:t>
            </a:r>
          </a:p>
          <a:p>
            <a:r>
              <a:rPr lang="ru-RU" altLang="ru-RU" smtClean="0"/>
              <a:t>Філіппінське море </a:t>
            </a:r>
          </a:p>
          <a:p>
            <a:endParaRPr lang="ru-RU" altLang="ru-RU" smtClean="0"/>
          </a:p>
        </p:txBody>
      </p:sp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5"/>
          <p:cNvSpPr>
            <a:spLocks noGrp="1"/>
          </p:cNvSpPr>
          <p:nvPr/>
        </p:nvSpPr>
        <p:spPr bwMode="auto">
          <a:xfrm>
            <a:off x="468313" y="188913"/>
            <a:ext cx="8135937" cy="6553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Висипайся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Заміни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слова-шкідники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" altLang="ru-RU" sz="22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я туплю</a:t>
            </a:r>
            <a:r>
              <a:rPr lang="" altLang="ru-RU" sz="22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" altLang="ru-RU" sz="2200">
                <a:latin typeface="Times New Roman" pitchFamily="18" charset="0"/>
                <a:cs typeface="Times New Roman" pitchFamily="18" charset="0"/>
              </a:rPr>
              <a:t>вдохновляюч</a:t>
            </a: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слова.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Позбудься від  жестів та міміки невпевненості.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Хороша самооцінка – запорука доброї пам’яті.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Дякуй своїй пам'яті.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», «Практика», «</a:t>
            </a: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Чим менше використовуєш свій мозок, тим менше його залишаться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Стимулюй праву півкулю головного мозку.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 Три дієслова: спробуй, прагни, будь старанним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Ті хто довше запам'ятовують - довше пам'ятають .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Чим більше ти читаєш, тем легше тобі читати. Чим більше ти запам’ятовуєш, тим легше тобі запам’ятовувати. Якщо займаєшся швидко-читанням, тим краще опановуєш цими прийомами.</a:t>
            </a:r>
            <a:endParaRPr lang="en-US" altLang="ru-RU" sz="22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 sz="2200">
                <a:latin typeface="Times New Roman" pitchFamily="18" charset="0"/>
                <a:cs typeface="Times New Roman" pitchFamily="18" charset="0"/>
              </a:rPr>
              <a:t>У кожного особливий ключик до себе. Якщо прийняти, що ваш мозок особливий в геніальності - будете мати яскравий розум</a:t>
            </a:r>
            <a:endParaRPr lang="ru-RU" altLang="ru-RU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Заголовок 3"/>
          <p:cNvSpPr>
            <a:spLocks noGrp="1"/>
          </p:cNvSpPr>
          <p:nvPr/>
        </p:nvSpPr>
        <p:spPr bwMode="auto">
          <a:xfrm>
            <a:off x="8027988" y="184150"/>
            <a:ext cx="1039812" cy="658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uk-UA" altLang="ru-RU" sz="3000">
                <a:solidFill>
                  <a:schemeClr val="tx2"/>
                </a:solidFill>
                <a:latin typeface="Century Schoolbook" pitchFamily="18" charset="0"/>
              </a:rPr>
              <a:t>Р</a:t>
            </a:r>
            <a:r>
              <a:rPr lang="en-US" altLang="ru-RU" sz="3000">
                <a:solidFill>
                  <a:schemeClr val="tx2"/>
                </a:solidFill>
                <a:latin typeface="Century Schoolbook" pitchFamily="18" charset="0"/>
              </a:rPr>
              <a:t>S</a:t>
            </a:r>
            <a:endParaRPr lang="ru-RU" altLang="ru-RU" sz="3000">
              <a:solidFill>
                <a:schemeClr val="tx2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:\Users\lbaza\Downloads\забування14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47688"/>
            <a:ext cx="7358063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Джерела інформації</a:t>
            </a:r>
            <a:endParaRPr lang="ru-RU" dirty="0"/>
          </a:p>
        </p:txBody>
      </p:sp>
      <p:sp>
        <p:nvSpPr>
          <p:cNvPr id="29699" name="Объект 2"/>
          <p:cNvSpPr>
            <a:spLocks noGrp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1pPr>
            <a:lvl2pPr marL="639763" indent="-2730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1700">
                <a:solidFill>
                  <a:schemeClr val="tx1"/>
                </a:solidFill>
                <a:latin typeface="Century Schoolbook"/>
              </a:defRPr>
            </a:lvl2pPr>
            <a:lvl3pPr indent="-182563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1400">
                <a:solidFill>
                  <a:schemeClr val="tx1"/>
                </a:solidFill>
                <a:latin typeface="Century Schoolbook"/>
              </a:defRPr>
            </a:lvl3pPr>
            <a:lvl4pPr marL="1187450" indent="-182563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1400">
                <a:solidFill>
                  <a:schemeClr val="tx1"/>
                </a:solidFill>
                <a:latin typeface="Century Schoolbook"/>
              </a:defRPr>
            </a:lvl4pPr>
            <a:lvl5pPr marL="1462088" indent="-182563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200">
                <a:solidFill>
                  <a:schemeClr val="tx1"/>
                </a:solidFill>
                <a:latin typeface="Century Schoolbook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200">
                <a:solidFill>
                  <a:schemeClr val="tx1"/>
                </a:solidFill>
                <a:latin typeface="Century Schoolbook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200">
                <a:solidFill>
                  <a:schemeClr val="tx1"/>
                </a:solidFill>
                <a:latin typeface="Century Schoolbook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200">
                <a:solidFill>
                  <a:schemeClr val="tx1"/>
                </a:solidFill>
                <a:latin typeface="Century Schoolbook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200">
                <a:solidFill>
                  <a:schemeClr val="tx1"/>
                </a:solidFill>
                <a:latin typeface="Century Schoolbook"/>
              </a:defRPr>
            </a:lvl9pPr>
          </a:lstStyle>
          <a:p>
            <a:pPr>
              <a:defRPr/>
            </a:pPr>
            <a:r>
              <a:rPr lang="ru-RU" dirty="0" smtClean="0"/>
              <a:t> </a:t>
            </a:r>
            <a:r>
              <a:rPr lang="ru-RU" dirty="0" err="1" smtClean="0"/>
              <a:t>Геннадій</a:t>
            </a:r>
            <a:r>
              <a:rPr lang="ru-RU" dirty="0" smtClean="0"/>
              <a:t> </a:t>
            </a:r>
            <a:r>
              <a:rPr lang="ru-RU" dirty="0" err="1" smtClean="0"/>
              <a:t>Чепурний</a:t>
            </a:r>
            <a:r>
              <a:rPr lang="ru-RU" dirty="0" smtClean="0"/>
              <a:t> </a:t>
            </a:r>
            <a:r>
              <a:rPr lang="ru-RU" u="sng" dirty="0" smtClean="0">
                <a:hlinkClick r:id="rId2"/>
              </a:rPr>
              <a:t>"</a:t>
            </a:r>
            <a:r>
              <a:rPr lang="ru-RU" u="sng" dirty="0" err="1" smtClean="0">
                <a:hlinkClick r:id="rId2"/>
              </a:rPr>
              <a:t>Мнемотехніка</a:t>
            </a:r>
            <a:r>
              <a:rPr lang="ru-RU" u="sng" dirty="0">
                <a:hlinkClick r:id="rId2"/>
              </a:rPr>
              <a:t>: </a:t>
            </a:r>
            <a:r>
              <a:rPr lang="ru-RU" u="sng" dirty="0" err="1">
                <a:hlinkClick r:id="rId2"/>
              </a:rPr>
              <a:t>технологія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ефективного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засвоєння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інформації</a:t>
            </a:r>
            <a:r>
              <a:rPr lang="ru-RU" u="sng" dirty="0">
                <a:hlinkClick r:id="rId2"/>
              </a:rPr>
              <a:t> в </a:t>
            </a:r>
            <a:r>
              <a:rPr lang="ru-RU" u="sng" dirty="0" err="1">
                <a:hlinkClick r:id="rId2"/>
              </a:rPr>
              <a:t>умовах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сучасної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>
                <a:hlinkClick r:id="rId2"/>
              </a:rPr>
              <a:t>освіти</a:t>
            </a:r>
            <a:r>
              <a:rPr lang="ru-RU" u="sng" dirty="0">
                <a:hlinkClick r:id="rId2"/>
              </a:rPr>
              <a:t>. </a:t>
            </a:r>
            <a:r>
              <a:rPr lang="ru-RU" u="sng" dirty="0" err="1">
                <a:hlinkClick r:id="rId2"/>
              </a:rPr>
              <a:t>Навчально-методичний</a:t>
            </a:r>
            <a:r>
              <a:rPr lang="ru-RU" u="sng" dirty="0">
                <a:hlinkClick r:id="rId2"/>
              </a:rPr>
              <a:t> </a:t>
            </a:r>
            <a:r>
              <a:rPr lang="ru-RU" u="sng" dirty="0" err="1" smtClean="0">
                <a:hlinkClick r:id="rId2"/>
              </a:rPr>
              <a:t>посібник</a:t>
            </a:r>
            <a:r>
              <a:rPr lang="ru-RU" u="sng" dirty="0" smtClean="0">
                <a:hlinkClick r:id="rId2"/>
              </a:rPr>
              <a:t>«</a:t>
            </a:r>
            <a:endParaRPr lang="ru-RU" u="sng" dirty="0" smtClean="0"/>
          </a:p>
          <a:p>
            <a:pPr>
              <a:defRPr/>
            </a:pPr>
            <a:endParaRPr lang="ru-RU" altLang="ru-RU" dirty="0" smtClean="0"/>
          </a:p>
          <a:p>
            <a:pPr>
              <a:defRPr/>
            </a:pPr>
            <a:r>
              <a:rPr lang="ru-RU" altLang="ru-RU" dirty="0" smtClean="0"/>
              <a:t>Олег </a:t>
            </a:r>
            <a:r>
              <a:rPr lang="ru-RU" altLang="ru-RU" dirty="0" err="1" smtClean="0"/>
              <a:t>Степанов.МНЕМОНИКА</a:t>
            </a:r>
            <a:r>
              <a:rPr lang="ru-RU" altLang="ru-RU" dirty="0" smtClean="0"/>
              <a:t>.(Правда и вымыслы)1991-1997 г. </a:t>
            </a:r>
            <a:r>
              <a:rPr lang="ru-RU" altLang="ru-RU" dirty="0" smtClean="0">
                <a:hlinkClick r:id="rId3"/>
              </a:rPr>
              <a:t>http://transyoga.ru/assets/files/books/sposobnosti/stepanov_mnemomika.pdf</a:t>
            </a:r>
            <a:endParaRPr lang="" altLang="ru-RU" dirty="0" smtClean="0"/>
          </a:p>
          <a:p>
            <a:pPr>
              <a:defRPr/>
            </a:pPr>
            <a:endParaRPr lang="ru-RU" altLang="ru-RU" dirty="0" smtClean="0"/>
          </a:p>
          <a:p>
            <a:pPr>
              <a:defRPr/>
            </a:pPr>
            <a:r>
              <a:rPr lang="ru-RU" altLang="ru-RU" dirty="0" smtClean="0"/>
              <a:t>Томас Франк - 10 ШАГОВ К ОТЛИЧНЫМ ОЦЕНКАМ : </a:t>
            </a:r>
            <a:r>
              <a:rPr lang="ru-RU" altLang="ru-RU" dirty="0" smtClean="0">
                <a:hlinkClick r:id="rId4"/>
              </a:rPr>
              <a:t>http://collegeinfogeek.ru/10-shagov/</a:t>
            </a:r>
            <a:endParaRPr lang="" altLang="ru-RU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dirty="0" smtClean="0"/>
              <a:t> </a:t>
            </a:r>
            <a:endParaRPr lang="" altLang="ru-RU" dirty="0" smtClean="0"/>
          </a:p>
          <a:p>
            <a:pPr>
              <a:defRPr/>
            </a:pPr>
            <a:endParaRPr lang="" altLang="ru-RU" dirty="0" smtClean="0"/>
          </a:p>
          <a:p>
            <a:pPr>
              <a:defRPr/>
            </a:pPr>
            <a:r>
              <a:rPr lang="uk-UA" dirty="0" smtClean="0"/>
              <a:t>Кращі книги по Особистій ефективності</a:t>
            </a:r>
            <a:r>
              <a:rPr lang="ru-RU" dirty="0" smtClean="0"/>
              <a:t>: </a:t>
            </a:r>
            <a:r>
              <a:rPr lang="ru-RU" u="sng" dirty="0" smtClean="0">
                <a:hlinkClick r:id="rId5"/>
              </a:rPr>
              <a:t>https://clck.ru/RZVQU</a:t>
            </a:r>
            <a:endParaRPr lang="" u="sng" dirty="0" smtClean="0"/>
          </a:p>
          <a:p>
            <a:pPr>
              <a:defRPr/>
            </a:pPr>
            <a:endParaRPr lang="" altLang="ru-RU" u="sng" dirty="0" smtClean="0"/>
          </a:p>
          <a:p>
            <a:pPr>
              <a:defRPr/>
            </a:pPr>
            <a:r>
              <a:rPr lang="uk-UA" dirty="0" smtClean="0"/>
              <a:t>Кращі </a:t>
            </a:r>
            <a:r>
              <a:rPr lang="ru-RU" dirty="0" smtClean="0"/>
              <a:t>Б</a:t>
            </a:r>
            <a:r>
              <a:rPr lang="uk-UA" dirty="0" smtClean="0"/>
              <a:t>і</a:t>
            </a:r>
            <a:r>
              <a:rPr lang="ru-RU" dirty="0" err="1" smtClean="0"/>
              <a:t>знес</a:t>
            </a:r>
            <a:r>
              <a:rPr lang="ru-RU" dirty="0" smtClean="0"/>
              <a:t> </a:t>
            </a:r>
            <a:r>
              <a:rPr lang="uk-UA" dirty="0" smtClean="0"/>
              <a:t>книги </a:t>
            </a:r>
            <a:r>
              <a:rPr lang="ru-RU" dirty="0" smtClean="0"/>
              <a:t>: </a:t>
            </a:r>
            <a:r>
              <a:rPr lang="ru-RU" u="sng" dirty="0" smtClean="0">
                <a:hlinkClick r:id="rId6"/>
              </a:rPr>
              <a:t>https://clck.ru/RZVTT</a:t>
            </a:r>
            <a:endParaRPr lang="ru-RU" altLang="ru-RU" dirty="0" smtClean="0"/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92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Правило </a:t>
            </a:r>
            <a:r>
              <a:rPr lang="uk-UA" dirty="0"/>
              <a:t>п</a:t>
            </a:r>
            <a:r>
              <a:rPr lang="uk-UA" dirty="0" smtClean="0"/>
              <a:t>овторювання</a:t>
            </a:r>
            <a:endParaRPr lang="ru-RU" dirty="0"/>
          </a:p>
        </p:txBody>
      </p:sp>
      <p:sp>
        <p:nvSpPr>
          <p:cNvPr id="18435" name="Объект 3"/>
          <p:cNvSpPr>
            <a:spLocks noGrp="1"/>
          </p:cNvSpPr>
          <p:nvPr>
            <p:ph sz="quarter" idx="2"/>
          </p:nvPr>
        </p:nvSpPr>
        <p:spPr>
          <a:xfrm>
            <a:off x="457200" y="1484313"/>
            <a:ext cx="3657600" cy="4764087"/>
          </a:xfrm>
        </p:spPr>
        <p:txBody>
          <a:bodyPr/>
          <a:lstStyle/>
          <a:p>
            <a:r>
              <a:rPr lang="uk-UA" altLang="ru-RU" smtClean="0"/>
              <a:t>відразу після отримання нової інформації;</a:t>
            </a:r>
            <a:endParaRPr lang="ru-RU" altLang="ru-RU" smtClean="0"/>
          </a:p>
          <a:p>
            <a:r>
              <a:rPr lang="uk-UA" altLang="ru-RU" smtClean="0"/>
              <a:t>через 20-30 хвилин після першого повторення;</a:t>
            </a:r>
            <a:endParaRPr lang="ru-RU" altLang="ru-RU" smtClean="0"/>
          </a:p>
          <a:p>
            <a:r>
              <a:rPr lang="uk-UA" altLang="ru-RU" smtClean="0"/>
              <a:t>через 1 день після другого повторення;</a:t>
            </a:r>
            <a:endParaRPr lang="ru-RU" altLang="ru-RU" smtClean="0"/>
          </a:p>
          <a:p>
            <a:r>
              <a:rPr lang="uk-UA" altLang="ru-RU" smtClean="0"/>
              <a:t>через 2-3 тижні після третього повторення;</a:t>
            </a:r>
            <a:endParaRPr lang="ru-RU" altLang="ru-RU" smtClean="0"/>
          </a:p>
          <a:p>
            <a:r>
              <a:rPr lang="ru-RU" altLang="ru-RU" smtClean="0"/>
              <a:t>через 2-3 </a:t>
            </a:r>
            <a:r>
              <a:rPr lang="uk-UA" altLang="ru-RU" smtClean="0"/>
              <a:t>місяці</a:t>
            </a:r>
            <a:r>
              <a:rPr lang="ru-RU" altLang="ru-RU" smtClean="0"/>
              <a:t> </a:t>
            </a:r>
            <a:r>
              <a:rPr lang="uk-UA" altLang="ru-RU" smtClean="0"/>
              <a:t>після четвертого повторення.</a:t>
            </a:r>
          </a:p>
          <a:p>
            <a:endParaRPr lang="ru-RU" altLang="ru-RU" smtClean="0"/>
          </a:p>
        </p:txBody>
      </p:sp>
      <p:sp>
        <p:nvSpPr>
          <p:cNvPr id="18436" name="Объект 5"/>
          <p:cNvSpPr>
            <a:spLocks noGrp="1"/>
          </p:cNvSpPr>
          <p:nvPr/>
        </p:nvSpPr>
        <p:spPr bwMode="auto">
          <a:xfrm>
            <a:off x="4799013" y="1365250"/>
            <a:ext cx="3440112" cy="2506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>
                <a:latin typeface="Century Schoolbook" pitchFamily="18" charset="0"/>
              </a:rPr>
              <a:t>I раз повторювати завчену інформацію слід в день</a:t>
            </a:r>
            <a:r>
              <a:rPr lang="" altLang="ru-RU">
                <a:latin typeface="Century Schoolbook" pitchFamily="18" charset="0"/>
              </a:rPr>
              <a:t> </a:t>
            </a:r>
            <a:r>
              <a:rPr lang="uk-UA" altLang="ru-RU">
                <a:latin typeface="Century Schoolbook" pitchFamily="18" charset="0"/>
              </a:rPr>
              <a:t>її отримання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>
                <a:latin typeface="Century Schoolbook" pitchFamily="18" charset="0"/>
              </a:rPr>
              <a:t>ІІ раз слід її повторити на 4 день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uk-UA" altLang="ru-RU">
                <a:latin typeface="Century Schoolbook" pitchFamily="18" charset="0"/>
              </a:rPr>
              <a:t>ІІІ раз слід її повторити на 7 день</a:t>
            </a:r>
            <a:endParaRPr lang="ru-RU" altLang="ru-RU">
              <a:latin typeface="Century Schoolbook" pitchFamily="18" charset="0"/>
            </a:endParaRPr>
          </a:p>
        </p:txBody>
      </p:sp>
      <p:sp>
        <p:nvSpPr>
          <p:cNvPr id="18437" name="Текст 2"/>
          <p:cNvSpPr>
            <a:spLocks noGrp="1"/>
          </p:cNvSpPr>
          <p:nvPr>
            <p:ph type="body" sz="quarter" idx="1"/>
          </p:nvPr>
        </p:nvSpPr>
        <p:spPr>
          <a:xfrm>
            <a:off x="250825" y="765175"/>
            <a:ext cx="3960813" cy="657225"/>
          </a:xfrm>
        </p:spPr>
        <p:txBody>
          <a:bodyPr/>
          <a:lstStyle/>
          <a:p>
            <a:r>
              <a:rPr lang="ru-RU" altLang="ru-RU" smtClean="0"/>
              <a:t>Етапи оптимального повторення- інтервального</a:t>
            </a:r>
          </a:p>
        </p:txBody>
      </p:sp>
      <p:sp>
        <p:nvSpPr>
          <p:cNvPr id="18438" name="Текст 4"/>
          <p:cNvSpPr>
            <a:spLocks noGrp="1"/>
          </p:cNvSpPr>
          <p:nvPr>
            <p:ph type="body" sz="quarter" idx="3"/>
          </p:nvPr>
        </p:nvSpPr>
        <p:spPr>
          <a:xfrm>
            <a:off x="4859338" y="333375"/>
            <a:ext cx="3657600" cy="1008063"/>
          </a:xfrm>
        </p:spPr>
        <p:txBody>
          <a:bodyPr/>
          <a:lstStyle/>
          <a:p>
            <a:r>
              <a:rPr lang="uk-UA" altLang="ru-RU" smtClean="0"/>
              <a:t>В залежносі від важливості та часу на підготовку</a:t>
            </a:r>
            <a:endParaRPr lang="ru-RU" altLang="ru-RU" smtClean="0"/>
          </a:p>
        </p:txBody>
      </p:sp>
      <p:sp>
        <p:nvSpPr>
          <p:cNvPr id="18439" name="Объект 5"/>
          <p:cNvSpPr txBox="1">
            <a:spLocks/>
          </p:cNvSpPr>
          <p:nvPr/>
        </p:nvSpPr>
        <p:spPr bwMode="auto">
          <a:xfrm>
            <a:off x="4508500" y="4437063"/>
            <a:ext cx="4240213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1919288" indent="-182563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376488" indent="-182563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2833688" indent="-182563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290888" indent="-182563" eaLnBrk="0" fontAlgn="base" hangingPunct="0"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/>
              <a:t>1-й раз в повному обсязі,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/>
              <a:t>у 2-й раз тільки ключові моменти,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/>
              <a:t>3-й раз весь обсяг але в іншому порядку.</a:t>
            </a:r>
          </a:p>
        </p:txBody>
      </p:sp>
      <p:sp>
        <p:nvSpPr>
          <p:cNvPr id="18440" name="Текст 4"/>
          <p:cNvSpPr>
            <a:spLocks/>
          </p:cNvSpPr>
          <p:nvPr/>
        </p:nvSpPr>
        <p:spPr bwMode="auto">
          <a:xfrm>
            <a:off x="4799013" y="3860800"/>
            <a:ext cx="3657600" cy="6492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uk-UA" altLang="ru-RU" sz="2000" b="1">
                <a:solidFill>
                  <a:srgbClr val="FFFFFF"/>
                </a:solidFill>
                <a:latin typeface="Century Schoolbook" pitchFamily="18" charset="0"/>
              </a:rPr>
              <a:t>Форма повторення</a:t>
            </a:r>
            <a:endParaRPr lang="ru-RU" altLang="ru-RU" sz="2000" b="1">
              <a:solidFill>
                <a:srgbClr val="FFFFFF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k-UA" dirty="0"/>
              <a:t>Навчатись краще весело, щоб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гарно </a:t>
            </a:r>
            <a:r>
              <a:rPr lang="uk-UA" dirty="0"/>
              <a:t>всім </a:t>
            </a:r>
            <a:r>
              <a:rPr lang="uk-UA" dirty="0" smtClean="0"/>
              <a:t>навчатись - </a:t>
            </a:r>
            <a:r>
              <a:rPr lang="en-US" dirty="0" err="1" smtClean="0"/>
              <a:t>Gameland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7499350" cy="3886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uk-UA" dirty="0"/>
              <a:t>П</a:t>
            </a:r>
            <a:r>
              <a:rPr lang="uk-UA" dirty="0" smtClean="0"/>
              <a:t>рошу </a:t>
            </a:r>
            <a:r>
              <a:rPr lang="uk-UA" dirty="0"/>
              <a:t>зробити своє </a:t>
            </a:r>
            <a:r>
              <a:rPr lang="uk-UA" dirty="0" err="1"/>
              <a:t>селфі</a:t>
            </a:r>
            <a:r>
              <a:rPr lang="uk-UA" dirty="0"/>
              <a:t> </a:t>
            </a:r>
            <a:r>
              <a:rPr lang="uk-UA" dirty="0" smtClean="0"/>
              <a:t>перед початком </a:t>
            </a:r>
            <a:r>
              <a:rPr lang="uk-UA" dirty="0"/>
              <a:t>вправ.</a:t>
            </a:r>
            <a:endParaRPr lang="ru-RU" dirty="0"/>
          </a:p>
          <a:p>
            <a:pPr>
              <a:defRPr/>
            </a:pPr>
            <a:r>
              <a:rPr lang="uk-UA" dirty="0"/>
              <a:t>Підготовка. Зігріємо </a:t>
            </a:r>
            <a:r>
              <a:rPr lang="uk-UA" dirty="0" smtClean="0"/>
              <a:t>руки.</a:t>
            </a:r>
          </a:p>
          <a:p>
            <a:pPr>
              <a:defRPr/>
            </a:pPr>
            <a:r>
              <a:rPr lang="uk-UA" dirty="0"/>
              <a:t>Пальчиковий масаж вуха без вказівних </a:t>
            </a:r>
            <a:r>
              <a:rPr lang="uk-UA" dirty="0" smtClean="0"/>
              <a:t>пальців.</a:t>
            </a:r>
          </a:p>
          <a:p>
            <a:pPr>
              <a:defRPr/>
            </a:pPr>
            <a:r>
              <a:rPr lang="uk-UA" dirty="0" smtClean="0"/>
              <a:t> </a:t>
            </a:r>
            <a:r>
              <a:rPr lang="uk-UA" dirty="0"/>
              <a:t>«Уклін</a:t>
            </a:r>
            <a:r>
              <a:rPr lang="uk-UA" dirty="0" smtClean="0"/>
              <a:t>».</a:t>
            </a:r>
            <a:endParaRPr lang="ru-RU" dirty="0"/>
          </a:p>
          <a:p>
            <a:pPr>
              <a:defRPr/>
            </a:pPr>
            <a:r>
              <a:rPr lang="uk-UA" dirty="0"/>
              <a:t>«Камінь-качка</a:t>
            </a:r>
            <a:r>
              <a:rPr lang="uk-UA" dirty="0" smtClean="0"/>
              <a:t>».</a:t>
            </a:r>
          </a:p>
          <a:p>
            <a:pPr>
              <a:defRPr/>
            </a:pPr>
            <a:r>
              <a:rPr lang="uk-UA" dirty="0"/>
              <a:t>«Голова, груди, живіт». </a:t>
            </a:r>
            <a:endParaRPr lang="uk-UA" dirty="0" smtClean="0"/>
          </a:p>
          <a:p>
            <a:pPr>
              <a:defRPr/>
            </a:pPr>
            <a:r>
              <a:rPr lang="uk-UA" dirty="0"/>
              <a:t>«Похвалимо себе</a:t>
            </a:r>
            <a:r>
              <a:rPr lang="uk-UA" dirty="0" smtClean="0"/>
              <a:t>».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/>
              <a:t>Зробіть повторне </a:t>
            </a:r>
            <a:r>
              <a:rPr lang="uk-UA" dirty="0" err="1"/>
              <a:t>селфі</a:t>
            </a:r>
            <a:r>
              <a:rPr lang="uk-UA" dirty="0"/>
              <a:t> </a:t>
            </a:r>
            <a:r>
              <a:rPr lang="uk-UA" dirty="0" smtClean="0"/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uk-UA" dirty="0"/>
              <a:t>Дайте відповідь на запитання: «Що змінилося?».</a:t>
            </a:r>
            <a:endParaRPr lang="ru-RU" dirty="0"/>
          </a:p>
        </p:txBody>
      </p:sp>
      <p:sp>
        <p:nvSpPr>
          <p:cNvPr id="21508" name="Текст 3"/>
          <p:cNvSpPr>
            <a:spLocks noGrp="1"/>
          </p:cNvSpPr>
          <p:nvPr>
            <p:ph type="body" sz="quarter" idx="1"/>
          </p:nvPr>
        </p:nvSpPr>
        <p:spPr>
          <a:xfrm>
            <a:off x="395288" y="1557338"/>
            <a:ext cx="7570787" cy="657225"/>
          </a:xfrm>
        </p:spPr>
        <p:txBody>
          <a:bodyPr/>
          <a:lstStyle/>
          <a:p>
            <a:pPr algn="ctr"/>
            <a:r>
              <a:rPr lang="uk-UA" altLang="ru-RU" sz="4000" smtClean="0"/>
              <a:t>Пальчикова гімнастика</a:t>
            </a:r>
            <a:endParaRPr lang="ru-RU" altLang="ru-RU" sz="4000" smtClean="0"/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/>
              <a:t>Мнемотехніка/ </a:t>
            </a:r>
            <a:r>
              <a:rPr lang="uk-UA" b="1" dirty="0" err="1" smtClean="0"/>
              <a:t>Мнемо́ніка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2531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altLang="ru-RU" b="1" smtClean="0"/>
              <a:t>Мнемо́ніка</a:t>
            </a:r>
            <a:r>
              <a:rPr lang="uk-UA" altLang="ru-RU" smtClean="0"/>
              <a:t> (грец. </a:t>
            </a:r>
            <a:r>
              <a:rPr lang="ru-RU" altLang="ru-RU" smtClean="0"/>
              <a:t>τα μνημονιχα</a:t>
            </a:r>
            <a:r>
              <a:rPr lang="uk-UA" altLang="ru-RU" smtClean="0"/>
              <a:t> — мистецтво запам'ятовування) (мнемотехніка) — сукупність спеціальних прийомів і способів, що полегшують запам'ятовування і збільшують обсяг пам'яті шляхом утворення асоціацій.</a:t>
            </a:r>
            <a:endParaRPr lang="ru-RU" altLang="ru-RU" smtClean="0"/>
          </a:p>
        </p:txBody>
      </p:sp>
      <p:pic>
        <p:nvPicPr>
          <p:cNvPr id="22532" name="Рисунок 5" descr="C:\Users\lbaza\Downloads\мнемон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4914900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Принцип роботи</a:t>
            </a:r>
            <a:endParaRPr lang="ru-RU" dirty="0"/>
          </a:p>
        </p:txBody>
      </p:sp>
      <p:sp>
        <p:nvSpPr>
          <p:cNvPr id="23555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uk-UA" altLang="ru-RU" smtClean="0"/>
              <a:t>Людина отримує знання, які потрібно запам'ятати. Мозок кодує інформацію в образи через асоціації.</a:t>
            </a:r>
          </a:p>
          <a:p>
            <a:pPr marL="0" indent="0">
              <a:buFont typeface="Wingdings" pitchFamily="2" charset="2"/>
              <a:buNone/>
            </a:pPr>
            <a:r>
              <a:rPr lang="uk-UA" altLang="ru-RU" smtClean="0"/>
              <a:t>Образ чіпляємо на емоційний гачок. Щоб дістати інформацію достатньо пригадати один з образів асоціативних переходів. Спрацьовують ці переходи асоціацій – так відтворюється вся інформація. </a:t>
            </a:r>
            <a:endParaRPr lang="ru-RU" altLang="ru-RU" smtClean="0"/>
          </a:p>
        </p:txBody>
      </p:sp>
      <p:pic>
        <p:nvPicPr>
          <p:cNvPr id="23556" name="Picture 6" descr="C:\Documents and Settings\Admin\Рабочий стол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3656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запам’ятати</a:t>
            </a:r>
            <a:r>
              <a:rPr lang="ru-RU" b="1" dirty="0"/>
              <a:t>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мнемоніки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2560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altLang="ru-RU" b="1" smtClean="0"/>
              <a:t>Списки </a:t>
            </a:r>
            <a:r>
              <a:rPr lang="uk-UA" altLang="ru-RU" b="1" smtClean="0"/>
              <a:t>слів</a:t>
            </a:r>
            <a:r>
              <a:rPr lang="ru-RU" altLang="ru-RU" b="1" smtClean="0"/>
              <a:t> -  </a:t>
            </a:r>
            <a:r>
              <a:rPr lang="uk-UA" altLang="ru-RU" smtClean="0"/>
              <a:t>іноземні слова, терміни, географічні назви, граматичні правила, імена та прізвища тощо</a:t>
            </a:r>
          </a:p>
          <a:p>
            <a:r>
              <a:rPr lang="uk-UA" altLang="ru-RU" b="1" smtClean="0"/>
              <a:t>Тези виступу, план-конспект виступу</a:t>
            </a:r>
          </a:p>
          <a:p>
            <a:r>
              <a:rPr lang="uk-UA" altLang="ru-RU" b="1" smtClean="0"/>
              <a:t>Числа, послідовність цифр - </a:t>
            </a:r>
            <a:r>
              <a:rPr lang="uk-UA" altLang="ru-RU" smtClean="0"/>
              <a:t>телефонні номери, історичні дати, хронологічні таблиці, нормативи, показники, формули тощо</a:t>
            </a:r>
            <a:endParaRPr lang="uk-UA" altLang="ru-RU" b="1" smtClean="0"/>
          </a:p>
          <a:p>
            <a:r>
              <a:rPr lang="uk-UA" altLang="ru-RU" b="1" smtClean="0"/>
              <a:t>Відповіді  на запитання до іспитів</a:t>
            </a:r>
            <a:r>
              <a:rPr lang="ru-RU" altLang="ru-RU" b="1" smtClean="0"/>
              <a:t>, ЗНО</a:t>
            </a:r>
            <a:endParaRPr lang="uk-UA" altLang="ru-RU" b="1" smtClean="0"/>
          </a:p>
          <a:p>
            <a:r>
              <a:rPr lang="uk-UA" altLang="ru-RU" b="1" smtClean="0"/>
              <a:t>План на день, тиждень, місяць</a:t>
            </a:r>
            <a:endParaRPr lang="ru-RU" altLang="ru-RU" smtClean="0"/>
          </a:p>
        </p:txBody>
      </p:sp>
      <p:pic>
        <p:nvPicPr>
          <p:cNvPr id="25604" name="Picture 4" descr="C:\Users\lbaza\OneDrive\Рабочий стол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00663"/>
            <a:ext cx="20828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/>
              <a:t> 1. Букво-символьний код, звукоряд</a:t>
            </a:r>
            <a:endParaRPr lang="ru-RU" dirty="0"/>
          </a:p>
        </p:txBody>
      </p:sp>
      <p:sp>
        <p:nvSpPr>
          <p:cNvPr id="27651" name="Объект 2"/>
          <p:cNvSpPr>
            <a:spLocks noGrp="1"/>
          </p:cNvSpPr>
          <p:nvPr/>
        </p:nvSpPr>
        <p:spPr bwMode="auto">
          <a:xfrm>
            <a:off x="457200" y="1600200"/>
            <a:ext cx="7467600" cy="487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Створюємо речення з перших букв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Чепурний Пузатий Жук З'їв Барвистий Свіжий Фрукт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Фізика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Потенційна енергія: </a:t>
            </a:r>
            <a:r>
              <a:rPr lang="en-US" altLang="ru-RU" sz="3200">
                <a:latin typeface="Times New Roman" pitchFamily="18" charset="0"/>
                <a:cs typeface="Times New Roman" pitchFamily="18" charset="0"/>
              </a:rPr>
              <a:t>E = mgh: 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</a:rPr>
              <a:t>МиЖе - Шшш!</a:t>
            </a:r>
          </a:p>
        </p:txBody>
      </p:sp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984</Words>
  <Application>Microsoft Office PowerPoint</Application>
  <PresentationFormat>Экран (4:3)</PresentationFormat>
  <Paragraphs>186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Эркер</vt:lpstr>
      <vt:lpstr>Воздушный поток</vt:lpstr>
      <vt:lpstr>Майстер клас “Топ 10 прийомів         запам'ятовування.  Розвиток пам'яті та уваги”</vt:lpstr>
      <vt:lpstr>Пам’ять - це робота мозку …</vt:lpstr>
      <vt:lpstr>Презентация PowerPoint</vt:lpstr>
      <vt:lpstr>Правило повторювання</vt:lpstr>
      <vt:lpstr>Навчатись краще весело, щоб  гарно всім навчатись - Gameland</vt:lpstr>
      <vt:lpstr>Мнемотехніка/ Мнемо́ніка </vt:lpstr>
      <vt:lpstr>Принцип роботи</vt:lpstr>
      <vt:lpstr>Що можна запам’ятати за допомогою мнемоніки?</vt:lpstr>
      <vt:lpstr> 1. Букво-символьний код, звукоряд</vt:lpstr>
      <vt:lpstr>2. Метод асоціацій</vt:lpstr>
      <vt:lpstr>Презентация PowerPoint</vt:lpstr>
      <vt:lpstr>Піктограми</vt:lpstr>
      <vt:lpstr>Прив'язка до добре знайомої інформації</vt:lpstr>
      <vt:lpstr>Презентация PowerPoint</vt:lpstr>
      <vt:lpstr>4. Рима</vt:lpstr>
      <vt:lpstr>Gameland</vt:lpstr>
      <vt:lpstr>Презентация PowerPoint</vt:lpstr>
      <vt:lpstr>Презентация PowerPoint</vt:lpstr>
      <vt:lpstr>Презентация PowerPoint</vt:lpstr>
      <vt:lpstr>5. Метод Цицерона. Римська кімната</vt:lpstr>
      <vt:lpstr>Метод Цицерона- метод локацій </vt:lpstr>
      <vt:lpstr>Презентация PowerPoint</vt:lpstr>
      <vt:lpstr>Презентация PowerPoint</vt:lpstr>
      <vt:lpstr>Gameland</vt:lpstr>
      <vt:lpstr>Прив'язка до числа </vt:lpstr>
      <vt:lpstr>9. Метод Айвазовського заснований на тренуванні зорової пам'яті</vt:lpstr>
      <vt:lpstr>Завдання.</vt:lpstr>
      <vt:lpstr>10. «Матрьошка»</vt:lpstr>
      <vt:lpstr>Презентация PowerPoint</vt:lpstr>
      <vt:lpstr>Джерела інформації</vt:lpstr>
    </vt:vector>
  </TitlesOfParts>
  <Company>vtl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Compilyator</dc:creator>
  <cp:lastModifiedBy>Ирина</cp:lastModifiedBy>
  <cp:revision>158</cp:revision>
  <dcterms:created xsi:type="dcterms:W3CDTF">2013-09-23T11:20:16Z</dcterms:created>
  <dcterms:modified xsi:type="dcterms:W3CDTF">2021-04-15T09:32:56Z</dcterms:modified>
</cp:coreProperties>
</file>