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5" r:id="rId2"/>
    <p:sldId id="276" r:id="rId3"/>
    <p:sldId id="277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3EAE-1280-4763-AA5A-0F7D488DDF2F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E6B4FC-1D57-4A5A-AFD1-C01D49926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3EAE-1280-4763-AA5A-0F7D488DDF2F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B4FC-1D57-4A5A-AFD1-C01D49926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5E6B4FC-1D57-4A5A-AFD1-C01D49926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3EAE-1280-4763-AA5A-0F7D488DDF2F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3EAE-1280-4763-AA5A-0F7D488DDF2F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5E6B4FC-1D57-4A5A-AFD1-C01D49926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3EAE-1280-4763-AA5A-0F7D488DDF2F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E6B4FC-1D57-4A5A-AFD1-C01D49926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6B3EAE-1280-4763-AA5A-0F7D488DDF2F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B4FC-1D57-4A5A-AFD1-C01D49926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3EAE-1280-4763-AA5A-0F7D488DDF2F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5E6B4FC-1D57-4A5A-AFD1-C01D49926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3EAE-1280-4763-AA5A-0F7D488DDF2F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5E6B4FC-1D57-4A5A-AFD1-C01D49926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3EAE-1280-4763-AA5A-0F7D488DDF2F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E6B4FC-1D57-4A5A-AFD1-C01D49926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E6B4FC-1D57-4A5A-AFD1-C01D49926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3EAE-1280-4763-AA5A-0F7D488DDF2F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5E6B4FC-1D57-4A5A-AFD1-C01D49926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6B3EAE-1280-4763-AA5A-0F7D488DDF2F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6B3EAE-1280-4763-AA5A-0F7D488DDF2F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E6B4FC-1D57-4A5A-AFD1-C01D49926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newsflash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533400"/>
            <a:ext cx="8715436" cy="1524000"/>
          </a:xfrm>
        </p:spPr>
        <p:txBody>
          <a:bodyPr/>
          <a:lstStyle/>
          <a:p>
            <a:r>
              <a:rPr lang="uk-UA" sz="4000" b="1" i="1" dirty="0" smtClean="0">
                <a:solidFill>
                  <a:schemeClr val="tx1"/>
                </a:solidFill>
              </a:rPr>
              <a:t>Гуменюк О.М.</a:t>
            </a:r>
            <a:r>
              <a:rPr lang="uk-UA" sz="4000" i="1" dirty="0" smtClean="0">
                <a:solidFill>
                  <a:schemeClr val="tx1"/>
                </a:solidFill>
              </a:rPr>
              <a:t>, учитель польської мови НВК №7 ВМР</a:t>
            </a:r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body" idx="1"/>
          </p:nvPr>
        </p:nvSpPr>
        <p:spPr>
          <a:xfrm>
            <a:off x="428596" y="2743200"/>
            <a:ext cx="8358246" cy="3114692"/>
          </a:xfrm>
        </p:spPr>
        <p:txBody>
          <a:bodyPr>
            <a:normAutofit fontScale="97500"/>
          </a:bodyPr>
          <a:lstStyle/>
          <a:p>
            <a:r>
              <a:rPr lang="uk-UA" sz="4400" dirty="0" smtClean="0">
                <a:solidFill>
                  <a:schemeClr val="tx1"/>
                </a:solidFill>
              </a:rPr>
              <a:t>Апробація </a:t>
            </a:r>
            <a:r>
              <a:rPr lang="uk-UA" sz="4100" dirty="0" smtClean="0">
                <a:solidFill>
                  <a:schemeClr val="tx1"/>
                </a:solidFill>
              </a:rPr>
              <a:t>методичної розробки </a:t>
            </a:r>
            <a:r>
              <a:rPr lang="uk-UA" sz="4400" dirty="0" smtClean="0">
                <a:solidFill>
                  <a:schemeClr val="tx1"/>
                </a:solidFill>
              </a:rPr>
              <a:t>«Світ дитячої поезії Яна </a:t>
            </a:r>
            <a:r>
              <a:rPr lang="uk-UA" sz="4400" dirty="0" err="1" smtClean="0">
                <a:solidFill>
                  <a:schemeClr val="tx1"/>
                </a:solidFill>
              </a:rPr>
              <a:t>Бжехви</a:t>
            </a:r>
            <a:r>
              <a:rPr lang="uk-UA" sz="4400" dirty="0" smtClean="0">
                <a:solidFill>
                  <a:schemeClr val="tx1"/>
                </a:solidFill>
              </a:rPr>
              <a:t>»</a:t>
            </a:r>
            <a:endParaRPr lang="ru-RU" dirty="0"/>
          </a:p>
        </p:txBody>
      </p:sp>
    </p:spTree>
  </p:cSld>
  <p:clrMapOvr>
    <a:masterClrMapping/>
  </p:clrMapOvr>
  <p:transition spd="med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43998" cy="758952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Апробація. Структура роботи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14282" y="1571612"/>
            <a:ext cx="864399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Апробація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матеріалів методичної розробки  здійснювалася на базі закладу «Навчально-виховний комплекс: загальноосвітня школа І-ІІ ступенів – ліцей </a:t>
            </a:r>
            <a:r>
              <a:rPr lang="uk-UA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№7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Вінницької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міської ради».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роботи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Методична розробка  складається зі вступу, 3 розділів, 5 підрозділів, висновків, списку використаної   джерел та 15 додатків.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42852"/>
          <a:ext cx="8572560" cy="6592773"/>
        </p:xfrm>
        <a:graphic>
          <a:graphicData uri="http://schemas.openxmlformats.org/drawingml/2006/table">
            <a:tbl>
              <a:tblPr/>
              <a:tblGrid>
                <a:gridCol w="8572560"/>
              </a:tblGrid>
              <a:tr h="524001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ВСТУП 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609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РОЗДІЛ І.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Передумови українсько-польських культурних зв’язків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4001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РОЗДІЛ ІІ.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Життя і творчість українського поляка Яна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Бжехви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4001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2.1.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Дитинство поета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4001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2.2.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Юність та початки творчості Яна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Бжехви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4001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cap="all" dirty="0">
                          <a:latin typeface="Times New Roman"/>
                          <a:ea typeface="Times New Roman"/>
                          <a:cs typeface="Times New Roman"/>
                        </a:rPr>
                        <a:t>2.3.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Розквіт творчості Яна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Бжехви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609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РОЗДІЛ ІІІ.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Світобачення Яна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Бжехви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через призму його творів для дітей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85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3.1.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Сатиричне спрямування поезії Яна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Бжехви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85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3.2.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Твори Яна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Бжехви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фантастичного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змісту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85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ВИСНОВКИ 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400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СПИСОК ВИКОРИСТАНИХ ДЖЕРЕЛ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400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ДОДАТКИ 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000496" y="642918"/>
            <a:ext cx="4000528" cy="564360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1071546"/>
            <a:ext cx="2714644" cy="5072098"/>
          </a:xfrm>
        </p:spPr>
        <p:txBody>
          <a:bodyPr>
            <a:noAutofit/>
          </a:bodyPr>
          <a:lstStyle/>
          <a:p>
            <a:pPr algn="ctr"/>
            <a:r>
              <a:rPr lang="uk-UA" sz="2200" b="1" dirty="0" smtClean="0"/>
              <a:t>Рекомендовано</a:t>
            </a:r>
            <a:r>
              <a:rPr lang="uk-UA" sz="2400" b="1" dirty="0" smtClean="0"/>
              <a:t> науково-методичною радою закладу «НВК: </a:t>
            </a:r>
            <a:r>
              <a:rPr lang="uk-UA" sz="2200" b="1" dirty="0" smtClean="0"/>
              <a:t>загальноосвітня</a:t>
            </a:r>
            <a:r>
              <a:rPr lang="uk-UA" sz="2400" b="1" dirty="0" smtClean="0"/>
              <a:t> школа І-ІІ ступенів – ліцей №7 ВМР».  </a:t>
            </a:r>
          </a:p>
          <a:p>
            <a:pPr algn="ctr"/>
            <a:r>
              <a:rPr lang="uk-UA" sz="2400" b="1" dirty="0" smtClean="0"/>
              <a:t>Протокол №3  від 28.12.2015 </a:t>
            </a:r>
            <a:endParaRPr lang="ru-RU" sz="2400" b="1" dirty="0" smtClean="0"/>
          </a:p>
          <a:p>
            <a:endParaRPr lang="ru-RU" sz="2200" b="1" dirty="0"/>
          </a:p>
        </p:txBody>
      </p:sp>
      <p:pic>
        <p:nvPicPr>
          <p:cNvPr id="5" name="Рисунок 4" descr="D:\old_PC\STARUJ__PK\ДИСК D\Вдовиченко\Дитячий світ поезії Яна Бжехви\bgehva\screen480x480.jpeg"/>
          <p:cNvPicPr/>
          <p:nvPr/>
        </p:nvPicPr>
        <p:blipFill>
          <a:blip r:embed="rId2" cstate="print"/>
          <a:srcRect l="35386"/>
          <a:stretch>
            <a:fillRect/>
          </a:stretch>
        </p:blipFill>
        <p:spPr bwMode="auto">
          <a:xfrm>
            <a:off x="4357686" y="2857496"/>
            <a:ext cx="3312657" cy="33818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000496" y="785794"/>
            <a:ext cx="4000528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Helena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Humeniuk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Sofia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Vdovychenko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Swiat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dzieciecy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poezji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Jana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Brzechwy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Світ дитячої поезії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Яна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Бжехви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29058" y="1357298"/>
            <a:ext cx="50006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Коваленко Лариса Василівна,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завідувач відділу методики викладання української мови та літератури, мов національних меншин і зарубіжної літератури КВНЗ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ВАНО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Сухомовський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Олександр Григорович,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директор закладу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НВК: загальноосвітня школа І-ІІ ступенів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ліцей №7 Вінницької міської ради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спеціаліст вищої кваліфікаційної категорії, учитель-методист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 descr="C:\Documents and Settings\museum\Рабочий стол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3500461" cy="49251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929190" y="357166"/>
            <a:ext cx="35719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Рецензенти: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85720" y="2643182"/>
            <a:ext cx="8572560" cy="35719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sz="2800" cap="none" spc="0" dirty="0" smtClean="0">
                <a:solidFill>
                  <a:schemeClr val="tx1"/>
                </a:solidFill>
              </a:rPr>
              <a:t>    систематизувати біографічні відомості про польського письменника українського походження Яна </a:t>
            </a:r>
            <a:r>
              <a:rPr lang="uk-UA" sz="2800" cap="none" spc="0" dirty="0" err="1" smtClean="0">
                <a:solidFill>
                  <a:schemeClr val="tx1"/>
                </a:solidFill>
              </a:rPr>
              <a:t>Бжехву</a:t>
            </a:r>
            <a:r>
              <a:rPr lang="uk-UA" sz="2800" cap="none" spc="0" dirty="0" smtClean="0">
                <a:solidFill>
                  <a:schemeClr val="tx1"/>
                </a:solidFill>
              </a:rPr>
              <a:t>; 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800" cap="none" spc="0" dirty="0" smtClean="0">
                <a:solidFill>
                  <a:schemeClr val="tx1"/>
                </a:solidFill>
              </a:rPr>
              <a:t>    зробити ідейно-художній аналіз його поетичних творів для дітей; 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800" cap="none" spc="0" dirty="0" smtClean="0">
                <a:solidFill>
                  <a:schemeClr val="tx1"/>
                </a:solidFill>
              </a:rPr>
              <a:t>    подати учителям-філологам для користування розробки уроків, позакласних заходів за його творчістю. </a:t>
            </a:r>
            <a:endParaRPr lang="ru-RU" sz="2800" cap="none" spc="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533400"/>
            <a:ext cx="8715436" cy="1524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Мета методичної розробки </a:t>
            </a:r>
            <a:r>
              <a:rPr lang="uk-UA" dirty="0" smtClean="0">
                <a:solidFill>
                  <a:schemeClr val="bg1"/>
                </a:solidFill>
              </a:rPr>
              <a:t/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«Світ дитячої поезії Яна </a:t>
            </a:r>
            <a:r>
              <a:rPr lang="uk-UA" dirty="0" err="1" smtClean="0">
                <a:solidFill>
                  <a:schemeClr val="bg1"/>
                </a:solidFill>
              </a:rPr>
              <a:t>Бжехви</a:t>
            </a:r>
            <a:r>
              <a:rPr lang="uk-UA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14282" y="2571744"/>
            <a:ext cx="8643998" cy="3857652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uk-UA" sz="2800" cap="none" spc="0" dirty="0" smtClean="0">
                <a:solidFill>
                  <a:schemeClr val="tx1"/>
                </a:solidFill>
              </a:rPr>
              <a:t>   зібрати, систематизувати вірші Яна </a:t>
            </a:r>
            <a:r>
              <a:rPr lang="uk-UA" sz="2800" cap="none" spc="0" dirty="0" err="1" smtClean="0">
                <a:solidFill>
                  <a:schemeClr val="tx1"/>
                </a:solidFill>
              </a:rPr>
              <a:t>Бжехви</a:t>
            </a:r>
            <a:r>
              <a:rPr lang="uk-UA" sz="2800" cap="none" spc="0" dirty="0" smtClean="0">
                <a:solidFill>
                  <a:schemeClr val="tx1"/>
                </a:solidFill>
              </a:rPr>
              <a:t> за їх ідейно-тематичною спрямованістю;</a:t>
            </a:r>
            <a:endParaRPr lang="ru-RU" sz="2800" cap="none" spc="0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800" cap="none" spc="0" dirty="0" smtClean="0">
                <a:solidFill>
                  <a:schemeClr val="tx1"/>
                </a:solidFill>
              </a:rPr>
              <a:t>   зробити ідейно-художній аналіз систематизованих творів;</a:t>
            </a:r>
            <a:endParaRPr lang="ru-RU" sz="2800" cap="none" spc="0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800" cap="none" spc="0" dirty="0" smtClean="0">
                <a:solidFill>
                  <a:schemeClr val="tx1"/>
                </a:solidFill>
              </a:rPr>
              <a:t>   дослідити художньо-виражальні засоби вибраних творів талановитого земляка-поляка.</a:t>
            </a:r>
            <a:endParaRPr lang="ru-RU" sz="2800" cap="none" spc="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4282" y="381000"/>
            <a:ext cx="8715436" cy="17526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Реалізація поставленої мети передбачала вирішення </a:t>
            </a:r>
            <a:br>
              <a:rPr lang="uk-UA" b="1" dirty="0" smtClean="0"/>
            </a:br>
            <a:r>
              <a:rPr lang="uk-UA" b="1" dirty="0" smtClean="0"/>
              <a:t>таких завдань:</a:t>
            </a:r>
            <a:endParaRPr lang="ru-RU" b="1" dirty="0"/>
          </a:p>
        </p:txBody>
      </p:sp>
    </p:spTree>
  </p:cSld>
  <p:clrMapOvr>
    <a:masterClrMapping/>
  </p:clrMapOvr>
  <p:transition spd="med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357166"/>
            <a:ext cx="857256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Джерельною базою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дослідження для вирішення поставлених у методичній розробці завдань послугувала  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Інтернет-мережа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 різних сайтах якої опубліковані вірші Яна 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Бжехви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Об’єктом  розгляду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методичній розробці   є  поетичні  твори  Яна 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Бжехви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Вибір об’єкта дослідження мотивується високою виховною цінністю віршів названого автора.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Предметом дослідження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 тематика, образи та художньо-виражальні засоби вибраних творів Яна 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Бжехви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8485090" cy="3818404"/>
          </a:xfrm>
        </p:spPr>
        <p:txBody>
          <a:bodyPr>
            <a:normAutofit/>
          </a:bodyPr>
          <a:lstStyle/>
          <a:p>
            <a:pPr algn="just"/>
            <a:r>
              <a:rPr lang="uk-UA" sz="2800" dirty="0" smtClean="0"/>
              <a:t>У роботі над обраною темою використано такі теоретичні  </a:t>
            </a:r>
            <a:r>
              <a:rPr lang="uk-UA" sz="2800" b="1" dirty="0" smtClean="0"/>
              <a:t>методи дослідження:</a:t>
            </a:r>
            <a:r>
              <a:rPr lang="uk-UA" sz="2800" dirty="0" smtClean="0"/>
              <a:t> аналіз, узагальнення, систематизація, класифікація. </a:t>
            </a:r>
            <a:endParaRPr lang="ru-RU" sz="2800" dirty="0" smtClean="0"/>
          </a:p>
          <a:p>
            <a:pPr algn="just"/>
            <a:r>
              <a:rPr lang="uk-UA" sz="2800" b="1" dirty="0" smtClean="0"/>
              <a:t>Новизна матеріалів</a:t>
            </a:r>
            <a:r>
              <a:rPr lang="uk-UA" sz="2800" dirty="0" smtClean="0"/>
              <a:t> методичної розробки полягає в тому, що творчість польського поета українського походження Яна </a:t>
            </a:r>
            <a:r>
              <a:rPr lang="uk-UA" sz="2800" dirty="0" err="1" smtClean="0"/>
              <a:t>Бжехви</a:t>
            </a:r>
            <a:r>
              <a:rPr lang="uk-UA" sz="2800" dirty="0" smtClean="0"/>
              <a:t> мало відома українському читачеві.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105726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Методи дослідження. Новизна матеріалів</a:t>
            </a: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85720" y="2743200"/>
            <a:ext cx="8501122" cy="3471882"/>
          </a:xfrm>
        </p:spPr>
        <p:txBody>
          <a:bodyPr>
            <a:normAutofit/>
          </a:bodyPr>
          <a:lstStyle/>
          <a:p>
            <a:r>
              <a:rPr lang="uk-UA" sz="3000" cap="none" spc="0" dirty="0" smtClean="0">
                <a:solidFill>
                  <a:schemeClr val="tx1"/>
                </a:solidFill>
              </a:rPr>
              <a:t>на сучасному етапі розвитку взаємовигідних українсько-польських зв’язків  особливої актуальності набуває вивчення творчості письменників, які є певною мірою дотичними як до польської, так і до української культури. </a:t>
            </a:r>
            <a:endParaRPr lang="ru-RU" sz="3000" cap="none" spc="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533400"/>
            <a:ext cx="8715436" cy="1524000"/>
          </a:xfrm>
        </p:spPr>
        <p:txBody>
          <a:bodyPr anchor="ctr"/>
          <a:lstStyle/>
          <a:p>
            <a:r>
              <a:rPr lang="uk-UA" b="1" dirty="0" smtClean="0"/>
              <a:t>Актуальність дослідження:</a:t>
            </a:r>
            <a:endParaRPr lang="ru-RU" b="1" dirty="0"/>
          </a:p>
        </p:txBody>
      </p:sp>
    </p:spTree>
  </p:cSld>
  <p:clrMapOvr>
    <a:masterClrMapping/>
  </p:clrMapOvr>
  <p:transition spd="med"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85720" y="2743200"/>
            <a:ext cx="8572560" cy="3614758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uk-UA" sz="3200" cap="none" spc="0" dirty="0" smtClean="0">
                <a:solidFill>
                  <a:schemeClr val="tx1"/>
                </a:solidFill>
              </a:rPr>
              <a:t>  Теоретична цінність роботи зумовлюється відсутністю комплексного аналізу творів Яна </a:t>
            </a:r>
            <a:r>
              <a:rPr lang="uk-UA" sz="3200" cap="none" spc="0" dirty="0" err="1" smtClean="0">
                <a:solidFill>
                  <a:schemeClr val="tx1"/>
                </a:solidFill>
              </a:rPr>
              <a:t>Бжехви</a:t>
            </a:r>
            <a:r>
              <a:rPr lang="uk-UA" sz="3200" cap="none" spc="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3200" cap="none" spc="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3200" cap="none" spc="0" dirty="0" smtClean="0">
                <a:solidFill>
                  <a:schemeClr val="tx1"/>
                </a:solidFill>
              </a:rPr>
              <a:t>  Практичне значення роботи полягає в можливості використання  матеріалів </a:t>
            </a:r>
            <a:r>
              <a:rPr lang="uk-UA" sz="3200" cap="none" spc="0" dirty="0" smtClean="0">
                <a:solidFill>
                  <a:schemeClr val="accent2">
                    <a:lumMod val="50000"/>
                  </a:schemeClr>
                </a:solidFill>
              </a:rPr>
              <a:t>двомовної методичної розробки </a:t>
            </a:r>
            <a:r>
              <a:rPr lang="uk-UA" sz="3200" cap="none" spc="0" dirty="0" smtClean="0">
                <a:solidFill>
                  <a:schemeClr val="tx1"/>
                </a:solidFill>
              </a:rPr>
              <a:t>вчителями польської, української мов та літератур під час проведення уроків та позакласних заходів. </a:t>
            </a:r>
            <a:endParaRPr lang="ru-RU" sz="3200" cap="none" spc="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533400"/>
            <a:ext cx="8715436" cy="1524000"/>
          </a:xfrm>
        </p:spPr>
        <p:txBody>
          <a:bodyPr anchor="ctr">
            <a:normAutofit fontScale="90000"/>
          </a:bodyPr>
          <a:lstStyle/>
          <a:p>
            <a:r>
              <a:rPr lang="uk-UA" sz="4400" b="1" dirty="0" smtClean="0">
                <a:solidFill>
                  <a:schemeClr val="bg1"/>
                </a:solidFill>
              </a:rPr>
              <a:t>Теоретична цінність роботи. </a:t>
            </a:r>
            <a:br>
              <a:rPr lang="uk-UA" sz="4400" b="1" dirty="0" smtClean="0">
                <a:solidFill>
                  <a:schemeClr val="bg1"/>
                </a:solidFill>
              </a:rPr>
            </a:br>
            <a:r>
              <a:rPr lang="uk-UA" sz="4400" b="1" dirty="0" smtClean="0">
                <a:solidFill>
                  <a:schemeClr val="bg1"/>
                </a:solidFill>
              </a:rPr>
              <a:t>Її практичне значення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newsflash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1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FFCC66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670</TotalTime>
  <Words>478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Гуменюк О.М., учитель польської мови НВК №7 ВМР</vt:lpstr>
      <vt:lpstr>Слайд 2</vt:lpstr>
      <vt:lpstr>Слайд 3</vt:lpstr>
      <vt:lpstr>Мета методичної розробки  «Світ дитячої поезії Яна Бжехви»</vt:lpstr>
      <vt:lpstr>Реалізація поставленої мети передбачала вирішення  таких завдань:</vt:lpstr>
      <vt:lpstr>Слайд 6</vt:lpstr>
      <vt:lpstr>Методи дослідження. Новизна матеріалів </vt:lpstr>
      <vt:lpstr>Актуальність дослідження:</vt:lpstr>
      <vt:lpstr>Теоретична цінність роботи.  Її практичне значення</vt:lpstr>
      <vt:lpstr>Апробація. Структура роботи</vt:lpstr>
      <vt:lpstr>Слайд 11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МОНІТОРИНГ якості  загальної середньої освіти</dc:title>
  <dc:creator>USER</dc:creator>
  <cp:lastModifiedBy>muzeum</cp:lastModifiedBy>
  <cp:revision>90</cp:revision>
  <dcterms:created xsi:type="dcterms:W3CDTF">2013-11-06T03:42:59Z</dcterms:created>
  <dcterms:modified xsi:type="dcterms:W3CDTF">2016-01-19T13:36:00Z</dcterms:modified>
</cp:coreProperties>
</file>