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73" r:id="rId2"/>
    <p:sldId id="267" r:id="rId3"/>
    <p:sldId id="274" r:id="rId4"/>
    <p:sldId id="268" r:id="rId5"/>
    <p:sldId id="275" r:id="rId6"/>
    <p:sldId id="269" r:id="rId7"/>
    <p:sldId id="270" r:id="rId8"/>
    <p:sldId id="276" r:id="rId9"/>
    <p:sldId id="271" r:id="rId10"/>
    <p:sldId id="272" r:id="rId11"/>
    <p:sldId id="256" r:id="rId12"/>
    <p:sldId id="257" r:id="rId13"/>
    <p:sldId id="258" r:id="rId14"/>
    <p:sldId id="259" r:id="rId15"/>
    <p:sldId id="260" r:id="rId16"/>
    <p:sldId id="261" r:id="rId17"/>
    <p:sldId id="262" r:id="rId18"/>
  </p:sldIdLst>
  <p:sldSz cx="9144000" cy="6858000" type="screen4x3"/>
  <p:notesSz cx="9945688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13EC9-AEFE-410A-B582-E59B77311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34097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69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D7DF0-A91E-41B9-97D3-427A7A1F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53723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990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25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050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121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723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557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424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8DA8-54C9-4B27-AA85-95F0E0F2CE9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68EF-F5D8-451A-8DE8-79CD65883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8DA8-54C9-4B27-AA85-95F0E0F2CE9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68EF-F5D8-451A-8DE8-79CD65883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8DA8-54C9-4B27-AA85-95F0E0F2CE9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68EF-F5D8-451A-8DE8-79CD65883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8DA8-54C9-4B27-AA85-95F0E0F2CE9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68EF-F5D8-451A-8DE8-79CD65883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8DA8-54C9-4B27-AA85-95F0E0F2CE9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68EF-F5D8-451A-8DE8-79CD65883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8DA8-54C9-4B27-AA85-95F0E0F2CE9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68EF-F5D8-451A-8DE8-79CD65883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8DA8-54C9-4B27-AA85-95F0E0F2CE9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68EF-F5D8-451A-8DE8-79CD65883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8DA8-54C9-4B27-AA85-95F0E0F2CE9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68EF-F5D8-451A-8DE8-79CD65883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8DA8-54C9-4B27-AA85-95F0E0F2CE9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68EF-F5D8-451A-8DE8-79CD65883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8DA8-54C9-4B27-AA85-95F0E0F2CE9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68EF-F5D8-451A-8DE8-79CD65883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8DA8-54C9-4B27-AA85-95F0E0F2CE9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68EF-F5D8-451A-8DE8-79CD65883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Haga clic para modificar el estilo de título del patrón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D8DA8-54C9-4B27-AA85-95F0E0F2CE9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E68EF-F5D8-451A-8DE8-79CD65883FD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ntest.org.ua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1</a:t>
            </a:r>
            <a:r>
              <a:rPr lang="en-US" dirty="0" smtClean="0"/>
              <a:t>2</a:t>
            </a:r>
            <a:r>
              <a:rPr lang="uk-UA" dirty="0" smtClean="0"/>
              <a:t>.01.201</a:t>
            </a:r>
            <a:r>
              <a:rPr lang="en-US" dirty="0" smtClean="0"/>
              <a:t>6</a:t>
            </a:r>
            <a:r>
              <a:rPr lang="uk-UA" dirty="0" smtClean="0"/>
              <a:t> року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/>
              <a:t>МО вчителів фізики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36536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856984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/>
              <a:t>Джерела для завантаження матеріалів для підготовки та реєстрації  ЗНО у </a:t>
            </a:r>
            <a:r>
              <a:rPr lang="uk-UA" sz="2400" b="1" i="1" dirty="0" smtClean="0"/>
              <a:t>2015-2016 </a:t>
            </a:r>
            <a:r>
              <a:rPr lang="uk-UA" sz="2400" b="1" i="1" dirty="0"/>
              <a:t>н.р.</a:t>
            </a:r>
            <a:endParaRPr lang="ru-RU" sz="2400" dirty="0"/>
          </a:p>
          <a:p>
            <a:r>
              <a:rPr lang="uk-UA" b="1" dirty="0"/>
              <a:t> </a:t>
            </a:r>
            <a:endParaRPr lang="ru-RU" dirty="0"/>
          </a:p>
          <a:p>
            <a:r>
              <a:rPr lang="uk-UA" sz="2400" u="sng" dirty="0" err="1">
                <a:solidFill>
                  <a:srgbClr val="0070C0"/>
                </a:solidFill>
              </a:rPr>
              <a:t>Osv</a:t>
            </a:r>
            <a:r>
              <a:rPr lang="uk-UA" sz="2400" u="sng" dirty="0">
                <a:solidFill>
                  <a:srgbClr val="0070C0"/>
                </a:solidFill>
              </a:rPr>
              <a:t>ita.ua</a:t>
            </a:r>
            <a:r>
              <a:rPr lang="uk-UA" sz="2400" dirty="0">
                <a:solidFill>
                  <a:srgbClr val="0070C0"/>
                </a:solidFill>
              </a:rPr>
              <a:t> </a:t>
            </a:r>
            <a:r>
              <a:rPr lang="uk-UA" sz="2400" u="sng" dirty="0">
                <a:solidFill>
                  <a:srgbClr val="0070C0"/>
                </a:solidFill>
              </a:rPr>
              <a:t>ЗНО</a:t>
            </a:r>
            <a:r>
              <a:rPr lang="uk-UA" sz="2400" dirty="0"/>
              <a:t> </a:t>
            </a:r>
            <a:endParaRPr lang="uk-UA" sz="2400" dirty="0" smtClean="0"/>
          </a:p>
          <a:p>
            <a:r>
              <a:rPr lang="uk-UA" sz="2400" dirty="0" smtClean="0"/>
              <a:t>Програми </a:t>
            </a:r>
            <a:r>
              <a:rPr lang="uk-UA" sz="2400" dirty="0"/>
              <a:t>ЗНО </a:t>
            </a:r>
            <a:endParaRPr lang="ru-RU" sz="2400" dirty="0"/>
          </a:p>
          <a:p>
            <a:r>
              <a:rPr lang="uk-UA" sz="2400" dirty="0" smtClean="0"/>
              <a:t>ЗНО </a:t>
            </a:r>
            <a:r>
              <a:rPr lang="uk-UA" sz="2400" dirty="0" err="1"/>
              <a:t>онлайн</a:t>
            </a:r>
            <a:r>
              <a:rPr lang="uk-UA" sz="2400" dirty="0"/>
              <a:t> </a:t>
            </a:r>
            <a:endParaRPr lang="ru-RU" sz="2400" dirty="0"/>
          </a:p>
          <a:p>
            <a:r>
              <a:rPr lang="uk-UA" sz="2400" dirty="0"/>
              <a:t> </a:t>
            </a:r>
            <a:endParaRPr lang="ru-RU" sz="2400" dirty="0"/>
          </a:p>
          <a:p>
            <a:r>
              <a:rPr lang="uk-UA" sz="2400" u="sng" dirty="0" err="1" smtClean="0">
                <a:solidFill>
                  <a:srgbClr val="0070C0"/>
                </a:solidFill>
              </a:rPr>
              <a:t>Osv</a:t>
            </a:r>
            <a:r>
              <a:rPr lang="uk-UA" sz="2400" u="sng" dirty="0" smtClean="0">
                <a:solidFill>
                  <a:srgbClr val="0070C0"/>
                </a:solidFill>
              </a:rPr>
              <a:t>ita.ua</a:t>
            </a:r>
            <a:r>
              <a:rPr lang="uk-UA" sz="2400" dirty="0" smtClean="0">
                <a:solidFill>
                  <a:srgbClr val="0070C0"/>
                </a:solidFill>
              </a:rPr>
              <a:t> </a:t>
            </a:r>
            <a:r>
              <a:rPr lang="uk-UA" sz="2400" u="sng" dirty="0" smtClean="0">
                <a:solidFill>
                  <a:srgbClr val="0070C0"/>
                </a:solidFill>
              </a:rPr>
              <a:t>ЗНО </a:t>
            </a:r>
            <a:r>
              <a:rPr lang="uk-UA" sz="2400" dirty="0"/>
              <a:t> </a:t>
            </a:r>
            <a:r>
              <a:rPr lang="uk-UA" sz="2400" u="sng" dirty="0">
                <a:solidFill>
                  <a:srgbClr val="0070C0"/>
                </a:solidFill>
              </a:rPr>
              <a:t>Підготовка до ЗНО</a:t>
            </a:r>
            <a:r>
              <a:rPr lang="uk-UA" sz="2400" dirty="0"/>
              <a:t> </a:t>
            </a:r>
            <a:endParaRPr lang="uk-UA" sz="2400" dirty="0" smtClean="0"/>
          </a:p>
          <a:p>
            <a:r>
              <a:rPr lang="uk-UA" sz="2400" dirty="0" smtClean="0"/>
              <a:t>ЗНО </a:t>
            </a:r>
            <a:r>
              <a:rPr lang="uk-UA" sz="2400" dirty="0"/>
              <a:t>з фізики </a:t>
            </a:r>
            <a:r>
              <a:rPr lang="uk-UA" sz="2400" dirty="0" smtClean="0"/>
              <a:t>(з предметів)</a:t>
            </a:r>
            <a:endParaRPr lang="ru-RU" sz="2400" dirty="0"/>
          </a:p>
          <a:p>
            <a:r>
              <a:rPr lang="uk-UA" sz="2400" dirty="0"/>
              <a:t> </a:t>
            </a:r>
            <a:endParaRPr lang="ru-RU" sz="2400" dirty="0"/>
          </a:p>
          <a:p>
            <a:r>
              <a:rPr lang="uk-UA" sz="2400" u="sng" dirty="0">
                <a:solidFill>
                  <a:srgbClr val="0070C0"/>
                </a:solidFill>
              </a:rPr>
              <a:t>http://vintest.org.ua/</a:t>
            </a:r>
            <a:r>
              <a:rPr lang="uk-UA" sz="2400" dirty="0"/>
              <a:t>  </a:t>
            </a:r>
            <a:endParaRPr lang="uk-UA" sz="2400" dirty="0" smtClean="0"/>
          </a:p>
          <a:p>
            <a:r>
              <a:rPr lang="uk-UA" sz="2400" dirty="0" smtClean="0"/>
              <a:t>Реєстрація до ЗНО</a:t>
            </a:r>
          </a:p>
          <a:p>
            <a:r>
              <a:rPr lang="uk-UA" sz="2400" dirty="0" smtClean="0"/>
              <a:t>Готуємось </a:t>
            </a:r>
            <a:r>
              <a:rPr lang="uk-UA" sz="2400" dirty="0"/>
              <a:t>до ЗНО з фізики </a:t>
            </a:r>
            <a:endParaRPr lang="ru-RU" sz="2400" dirty="0"/>
          </a:p>
          <a:p>
            <a:r>
              <a:rPr lang="uk-UA" sz="2400" dirty="0"/>
              <a:t> </a:t>
            </a:r>
            <a:endParaRPr lang="ru-RU" sz="2400" dirty="0"/>
          </a:p>
          <a:p>
            <a:r>
              <a:rPr lang="uk-UA" sz="2400" u="sng" dirty="0">
                <a:solidFill>
                  <a:srgbClr val="0070C0"/>
                </a:solidFill>
              </a:rPr>
              <a:t>http://testportal.gov.ua/</a:t>
            </a:r>
            <a:r>
              <a:rPr lang="uk-UA" sz="2400" dirty="0">
                <a:solidFill>
                  <a:srgbClr val="0070C0"/>
                </a:solidFill>
              </a:rPr>
              <a:t> </a:t>
            </a:r>
            <a:endParaRPr lang="uk-UA" sz="2400" dirty="0" smtClean="0">
              <a:solidFill>
                <a:srgbClr val="0070C0"/>
              </a:solidFill>
            </a:endParaRPr>
          </a:p>
          <a:p>
            <a:r>
              <a:rPr lang="uk-UA" sz="2400" dirty="0" smtClean="0"/>
              <a:t>Підготовка </a:t>
            </a:r>
            <a:r>
              <a:rPr lang="uk-UA" sz="2400" dirty="0"/>
              <a:t>до </a:t>
            </a:r>
            <a:r>
              <a:rPr lang="uk-UA" sz="2400" dirty="0" smtClean="0"/>
              <a:t>ЗНО</a:t>
            </a:r>
          </a:p>
          <a:p>
            <a:endParaRPr lang="uk-UA" sz="2400" dirty="0" smtClean="0"/>
          </a:p>
          <a:p>
            <a:r>
              <a:rPr lang="en-US" sz="2400" dirty="0" smtClean="0">
                <a:solidFill>
                  <a:srgbClr val="0070C0"/>
                </a:solidFill>
                <a:latin typeface="Cambria" pitchFamily="18" charset="0"/>
              </a:rPr>
              <a:t>http://mmk.edu.vn.ua/</a:t>
            </a:r>
            <a:r>
              <a:rPr lang="ru-RU" sz="2400" dirty="0" err="1" smtClean="0">
                <a:solidFill>
                  <a:srgbClr val="0070C0"/>
                </a:solidFill>
              </a:rPr>
              <a:t>Зовнішнє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незалежне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оцінювання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11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2"/>
          <a:stretch/>
        </p:blipFill>
        <p:spPr bwMode="auto">
          <a:xfrm>
            <a:off x="462615" y="404664"/>
            <a:ext cx="454938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4293096"/>
            <a:ext cx="7560840" cy="10801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i="1" dirty="0" smtClean="0"/>
              <a:t>Безкоштовні он-лайн курси з фізики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27030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2" r="2056" b="6061"/>
          <a:stretch/>
        </p:blipFill>
        <p:spPr bwMode="auto">
          <a:xfrm>
            <a:off x="107504" y="548680"/>
            <a:ext cx="8928992" cy="589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231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3" r="1948" b="11256"/>
          <a:stretch/>
        </p:blipFill>
        <p:spPr bwMode="auto">
          <a:xfrm>
            <a:off x="179512" y="764704"/>
            <a:ext cx="880025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2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7" r="31968" b="18874"/>
          <a:stretch/>
        </p:blipFill>
        <p:spPr bwMode="auto">
          <a:xfrm>
            <a:off x="683569" y="260648"/>
            <a:ext cx="7776863" cy="626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1" r="89155" b="79851"/>
          <a:stretch/>
        </p:blipFill>
        <p:spPr bwMode="auto">
          <a:xfrm>
            <a:off x="179512" y="116632"/>
            <a:ext cx="8304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94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9" t="11719" r="38242" b="8372"/>
          <a:stretch/>
        </p:blipFill>
        <p:spPr bwMode="auto">
          <a:xfrm>
            <a:off x="1969135" y="116632"/>
            <a:ext cx="5123145" cy="657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1" r="89155" b="79851"/>
          <a:stretch/>
        </p:blipFill>
        <p:spPr bwMode="auto">
          <a:xfrm>
            <a:off x="179512" y="116632"/>
            <a:ext cx="8304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88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0" r="2055" b="11873"/>
          <a:stretch/>
        </p:blipFill>
        <p:spPr bwMode="auto">
          <a:xfrm>
            <a:off x="35496" y="548301"/>
            <a:ext cx="8998154" cy="554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6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 r="36302" b="5023"/>
          <a:stretch/>
        </p:blipFill>
        <p:spPr bwMode="auto">
          <a:xfrm>
            <a:off x="755576" y="116632"/>
            <a:ext cx="7649419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3" r="76892" b="84087"/>
          <a:stretch/>
        </p:blipFill>
        <p:spPr bwMode="auto">
          <a:xfrm>
            <a:off x="7380312" y="6269893"/>
            <a:ext cx="1656184" cy="43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66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600250"/>
            <a:ext cx="893025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u="sng" dirty="0" smtClean="0">
                <a:latin typeface="+mj-lt"/>
              </a:rPr>
              <a:t>ІІ етап Всеукраїнської олімпіади з фізики</a:t>
            </a:r>
          </a:p>
          <a:p>
            <a:r>
              <a:rPr lang="uk-UA" sz="3200" dirty="0" smtClean="0">
                <a:latin typeface="+mj-lt"/>
              </a:rPr>
              <a:t>Кількість учнів ІІ етапу:</a:t>
            </a:r>
            <a:endParaRPr lang="ru-RU" sz="3200" dirty="0" smtClean="0">
              <a:latin typeface="+mj-lt"/>
            </a:endParaRPr>
          </a:p>
          <a:p>
            <a:r>
              <a:rPr lang="ru-RU" sz="3200" b="1" dirty="0" smtClean="0">
                <a:latin typeface="+mj-lt"/>
              </a:rPr>
              <a:t>3</a:t>
            </a:r>
            <a:r>
              <a:rPr lang="en-US" sz="3200" b="1" dirty="0" smtClean="0">
                <a:latin typeface="+mj-lt"/>
              </a:rPr>
              <a:t>74</a:t>
            </a:r>
            <a:r>
              <a:rPr lang="ru-RU" sz="3200" b="1" dirty="0" smtClean="0">
                <a:latin typeface="+mj-lt"/>
              </a:rPr>
              <a:t> </a:t>
            </a:r>
          </a:p>
          <a:p>
            <a:r>
              <a:rPr lang="uk-UA" sz="3200" dirty="0" smtClean="0">
                <a:latin typeface="+mj-lt"/>
              </a:rPr>
              <a:t>Кількість переможців:</a:t>
            </a:r>
          </a:p>
          <a:p>
            <a:r>
              <a:rPr lang="en-US" sz="3200" b="1" dirty="0" smtClean="0"/>
              <a:t>120</a:t>
            </a:r>
            <a:endParaRPr lang="uk-UA" sz="3200" b="1" dirty="0" smtClean="0"/>
          </a:p>
          <a:p>
            <a:endParaRPr lang="uk-UA" sz="3200" dirty="0" smtClean="0">
              <a:latin typeface="+mj-lt"/>
            </a:endParaRPr>
          </a:p>
          <a:p>
            <a:r>
              <a:rPr lang="uk-UA" sz="3200" dirty="0" smtClean="0">
                <a:latin typeface="+mj-lt"/>
              </a:rPr>
              <a:t>Кількість учасників ІІІ етапу:</a:t>
            </a:r>
          </a:p>
          <a:p>
            <a:r>
              <a:rPr lang="en-US" sz="3200" b="1" dirty="0" smtClean="0">
                <a:latin typeface="+mj-lt"/>
              </a:rPr>
              <a:t>80</a:t>
            </a:r>
            <a:endParaRPr lang="uk-UA" sz="3200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6632"/>
            <a:ext cx="88982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C00000"/>
                </a:solidFill>
                <a:latin typeface="+mj-lt"/>
              </a:rPr>
              <a:t>Підсумки роботи МО вчителів фізики за І семестр 201</a:t>
            </a:r>
            <a:r>
              <a:rPr lang="en-US" sz="2800" b="1" i="1" dirty="0" smtClean="0">
                <a:solidFill>
                  <a:srgbClr val="C00000"/>
                </a:solidFill>
                <a:latin typeface="+mj-lt"/>
              </a:rPr>
              <a:t>5</a:t>
            </a:r>
            <a:r>
              <a:rPr lang="uk-UA" sz="2800" b="1" i="1" dirty="0" smtClean="0">
                <a:solidFill>
                  <a:srgbClr val="C00000"/>
                </a:solidFill>
                <a:latin typeface="+mj-lt"/>
              </a:rPr>
              <a:t>-201</a:t>
            </a:r>
            <a:r>
              <a:rPr lang="en-US" sz="2800" b="1" i="1" dirty="0" smtClean="0">
                <a:solidFill>
                  <a:srgbClr val="C00000"/>
                </a:solidFill>
                <a:latin typeface="+mj-lt"/>
              </a:rPr>
              <a:t>6</a:t>
            </a:r>
            <a:r>
              <a:rPr lang="uk-UA" sz="2800" b="1" i="1" dirty="0" smtClean="0">
                <a:solidFill>
                  <a:srgbClr val="C00000"/>
                </a:solidFill>
                <a:latin typeface="+mj-lt"/>
              </a:rPr>
              <a:t> н.р.</a:t>
            </a:r>
            <a:endParaRPr lang="ru-RU" sz="2800" b="1" i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655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600250"/>
            <a:ext cx="893025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u="sng" dirty="0" smtClean="0">
                <a:latin typeface="+mj-lt"/>
              </a:rPr>
              <a:t>ІІ етап Всеукраїнської олімпіади з астрономії</a:t>
            </a:r>
          </a:p>
          <a:p>
            <a:r>
              <a:rPr lang="uk-UA" sz="3200" dirty="0" smtClean="0">
                <a:latin typeface="+mj-lt"/>
              </a:rPr>
              <a:t>Кількість учнів ІІ етапу:</a:t>
            </a:r>
            <a:endParaRPr lang="ru-RU" sz="3200" dirty="0" smtClean="0">
              <a:latin typeface="+mj-lt"/>
            </a:endParaRPr>
          </a:p>
          <a:p>
            <a:r>
              <a:rPr lang="uk-UA" sz="3200" b="1" dirty="0" smtClean="0">
                <a:latin typeface="+mj-lt"/>
              </a:rPr>
              <a:t>108</a:t>
            </a:r>
            <a:endParaRPr lang="ru-RU" sz="3200" b="1" dirty="0" smtClean="0">
              <a:latin typeface="+mj-lt"/>
            </a:endParaRPr>
          </a:p>
          <a:p>
            <a:r>
              <a:rPr lang="uk-UA" sz="3200" dirty="0" smtClean="0">
                <a:latin typeface="+mj-lt"/>
              </a:rPr>
              <a:t>Кількість переможців:</a:t>
            </a:r>
          </a:p>
          <a:p>
            <a:r>
              <a:rPr lang="uk-UA" sz="3200" b="1" dirty="0" smtClean="0"/>
              <a:t>32</a:t>
            </a:r>
          </a:p>
          <a:p>
            <a:endParaRPr lang="uk-UA" sz="3200" dirty="0" smtClean="0">
              <a:latin typeface="+mj-lt"/>
            </a:endParaRPr>
          </a:p>
          <a:p>
            <a:r>
              <a:rPr lang="uk-UA" sz="3200" dirty="0" smtClean="0">
                <a:latin typeface="+mj-lt"/>
              </a:rPr>
              <a:t>Кількість учасників ІІІ етапу:</a:t>
            </a:r>
          </a:p>
          <a:p>
            <a:r>
              <a:rPr lang="uk-UA" sz="3200" b="1" dirty="0" smtClean="0">
                <a:latin typeface="+mj-lt"/>
              </a:rPr>
              <a:t>32</a:t>
            </a:r>
            <a:endParaRPr lang="uk-UA" sz="3200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6632"/>
            <a:ext cx="88982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C00000"/>
                </a:solidFill>
                <a:latin typeface="+mj-lt"/>
              </a:rPr>
              <a:t>Підсумки роботи МО вчителів фізики за І семестр 201</a:t>
            </a:r>
            <a:r>
              <a:rPr lang="en-US" sz="2800" b="1" i="1" dirty="0" smtClean="0">
                <a:solidFill>
                  <a:srgbClr val="C00000"/>
                </a:solidFill>
                <a:latin typeface="+mj-lt"/>
              </a:rPr>
              <a:t>5</a:t>
            </a:r>
            <a:r>
              <a:rPr lang="uk-UA" sz="2800" b="1" i="1" dirty="0" smtClean="0">
                <a:solidFill>
                  <a:srgbClr val="C00000"/>
                </a:solidFill>
                <a:latin typeface="+mj-lt"/>
              </a:rPr>
              <a:t>-201</a:t>
            </a:r>
            <a:r>
              <a:rPr lang="en-US" sz="2800" b="1" i="1" dirty="0" smtClean="0">
                <a:solidFill>
                  <a:srgbClr val="C00000"/>
                </a:solidFill>
                <a:latin typeface="+mj-lt"/>
              </a:rPr>
              <a:t>6</a:t>
            </a:r>
            <a:r>
              <a:rPr lang="uk-UA" sz="2800" b="1" i="1" dirty="0" smtClean="0">
                <a:solidFill>
                  <a:srgbClr val="C00000"/>
                </a:solidFill>
                <a:latin typeface="+mj-lt"/>
              </a:rPr>
              <a:t> н.р.</a:t>
            </a:r>
            <a:endParaRPr lang="ru-RU" sz="2800" b="1" i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050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9289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Порядок проведення </a:t>
            </a:r>
            <a:r>
              <a:rPr lang="uk-UA" sz="2800" b="1" dirty="0"/>
              <a:t>Державної підсумкової атестації у </a:t>
            </a:r>
            <a:r>
              <a:rPr lang="uk-UA" sz="2800" b="1" dirty="0" smtClean="0"/>
              <a:t>2015-2016 </a:t>
            </a:r>
            <a:r>
              <a:rPr lang="uk-UA" sz="2800" b="1" dirty="0"/>
              <a:t>н.р.</a:t>
            </a:r>
            <a:endParaRPr lang="ru-RU" sz="2800" dirty="0"/>
          </a:p>
          <a:p>
            <a:r>
              <a:rPr lang="uk-UA" sz="2800" dirty="0"/>
              <a:t> </a:t>
            </a:r>
            <a:endParaRPr lang="ru-RU" sz="2800" dirty="0"/>
          </a:p>
          <a:p>
            <a:r>
              <a:rPr lang="uk-UA" sz="2800" dirty="0" smtClean="0"/>
              <a:t>основна - </a:t>
            </a:r>
            <a:r>
              <a:rPr lang="uk-UA" sz="2800" dirty="0"/>
              <a:t> </a:t>
            </a:r>
            <a:r>
              <a:rPr lang="uk-UA" sz="2800" b="1" i="1" u="sng" dirty="0" smtClean="0"/>
              <a:t>1-10</a:t>
            </a:r>
            <a:r>
              <a:rPr lang="uk-UA" sz="2800" b="1" i="1" u="sng" dirty="0"/>
              <a:t> </a:t>
            </a:r>
            <a:r>
              <a:rPr lang="uk-UA" sz="2800" b="1" i="1" u="sng" dirty="0" smtClean="0"/>
              <a:t>червня</a:t>
            </a:r>
            <a:r>
              <a:rPr lang="uk-UA" sz="2800" dirty="0"/>
              <a:t> </a:t>
            </a:r>
            <a:endParaRPr lang="uk-UA" sz="2800" dirty="0" smtClean="0"/>
          </a:p>
          <a:p>
            <a:endParaRPr lang="uk-UA" sz="2800" dirty="0" smtClean="0"/>
          </a:p>
          <a:p>
            <a:r>
              <a:rPr lang="uk-UA" sz="2800" dirty="0" smtClean="0"/>
              <a:t>старша - </a:t>
            </a:r>
            <a:r>
              <a:rPr lang="uk-UA" sz="2800" dirty="0"/>
              <a:t> </a:t>
            </a:r>
            <a:r>
              <a:rPr lang="uk-UA" sz="2800" b="1" i="1" u="sng" dirty="0" smtClean="0"/>
              <a:t>16-30</a:t>
            </a:r>
            <a:r>
              <a:rPr lang="uk-UA" sz="2800" b="1" i="1" u="sng" dirty="0"/>
              <a:t> </a:t>
            </a:r>
            <a:r>
              <a:rPr lang="uk-UA" sz="2800" b="1" i="1" u="sng" dirty="0" smtClean="0"/>
              <a:t>травня</a:t>
            </a:r>
            <a:r>
              <a:rPr lang="uk-UA" sz="2800" dirty="0" smtClean="0"/>
              <a:t> </a:t>
            </a:r>
            <a:endParaRPr lang="ru-RU" sz="2800" dirty="0"/>
          </a:p>
          <a:p>
            <a:endParaRPr lang="uk-UA" sz="2800" dirty="0" smtClean="0"/>
          </a:p>
          <a:p>
            <a:r>
              <a:rPr lang="uk-UA" sz="2800" b="1" dirty="0" smtClean="0"/>
              <a:t>Наказ МОН № 940 від 16.09.15 року </a:t>
            </a:r>
            <a:r>
              <a:rPr lang="uk-UA" sz="2800" dirty="0" smtClean="0"/>
              <a:t>«Про проведення державної підсумкової атестації учнів (вихованців) у системі загальної середньої освіти у 2015/2016 навчальному році»</a:t>
            </a:r>
          </a:p>
          <a:p>
            <a:endParaRPr lang="uk-UA" sz="2800" dirty="0" smtClean="0"/>
          </a:p>
          <a:p>
            <a:r>
              <a:rPr lang="uk-UA" sz="2800" b="1" dirty="0" smtClean="0"/>
              <a:t>Наказ МОН № 1050 від 08.10.15 року </a:t>
            </a:r>
            <a:r>
              <a:rPr lang="uk-UA" sz="2800" dirty="0" smtClean="0"/>
              <a:t>«Про внесення змін до наказу Міністерства освіти і науки України від 16 вересня 2015 року № 940»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05437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963907"/>
              </p:ext>
            </p:extLst>
          </p:nvPr>
        </p:nvGraphicFramePr>
        <p:xfrm>
          <a:off x="251518" y="1639343"/>
          <a:ext cx="8640961" cy="4209488"/>
        </p:xfrm>
        <a:graphic>
          <a:graphicData uri="http://schemas.openxmlformats.org/drawingml/2006/table">
            <a:tbl>
              <a:tblPr/>
              <a:tblGrid>
                <a:gridCol w="432050"/>
                <a:gridCol w="2808312"/>
                <a:gridCol w="3312368"/>
                <a:gridCol w="2088231"/>
              </a:tblGrid>
              <a:tr h="722009">
                <a:tc>
                  <a:txBody>
                    <a:bodyPr/>
                    <a:lstStyle/>
                    <a:p>
                      <a:pPr algn="ctr"/>
                      <a:r>
                        <a:rPr lang="uk-UA" sz="1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№ з/п</a:t>
                      </a:r>
                      <a:endParaRPr lang="uk-UA" sz="1800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178" marR="59178" marT="11836" marB="11836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Назва навчального предмета</a:t>
                      </a:r>
                      <a:endParaRPr lang="uk-UA" sz="1800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178" marR="59178" marT="11836" marB="11836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Форма проведення державної підсумкової атестації</a:t>
                      </a:r>
                      <a:endParaRPr lang="uk-UA" sz="1800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178" marR="59178" marT="11836" marB="11836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Примітка</a:t>
                      </a:r>
                      <a:endParaRPr lang="uk-UA" sz="1800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178" marR="59178" marT="11836" marB="11836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8068">
                <a:tc>
                  <a:txBody>
                    <a:bodyPr/>
                    <a:lstStyle/>
                    <a:p>
                      <a:pPr algn="ctr"/>
                      <a:r>
                        <a:rPr lang="uk-UA" sz="1800" noProof="0" dirty="0" smtClean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uk-UA" sz="1800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178" marR="59178" marT="11836" marB="11836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kern="0" baseline="0" noProof="0" dirty="0" smtClean="0">
                          <a:solidFill>
                            <a:schemeClr val="tx1"/>
                          </a:solidFill>
                          <a:effectLst/>
                        </a:rPr>
                        <a:t>Українська мова</a:t>
                      </a:r>
                      <a:endParaRPr lang="uk-UA" sz="1800" kern="0" baseline="0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178" marR="59178" marT="11836" marB="11836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noProof="0" dirty="0" smtClean="0">
                          <a:solidFill>
                            <a:schemeClr val="tx1"/>
                          </a:solidFill>
                          <a:effectLst/>
                        </a:rPr>
                        <a:t>У формі зовнішнього незалежного оцінювання</a:t>
                      </a:r>
                      <a:endParaRPr lang="uk-UA" sz="1800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178" marR="59178" marT="11836" marB="11836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800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178" marR="59178" marT="11836" marB="11836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8068">
                <a:tc>
                  <a:txBody>
                    <a:bodyPr/>
                    <a:lstStyle/>
                    <a:p>
                      <a:pPr algn="ctr"/>
                      <a:r>
                        <a:rPr lang="uk-UA" sz="1800" noProof="0" dirty="0" smtClean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uk-UA" sz="1800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178" marR="59178" marT="11836" marB="11836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kern="0" baseline="0" noProof="0" dirty="0" smtClean="0">
                          <a:solidFill>
                            <a:schemeClr val="tx1"/>
                          </a:solidFill>
                          <a:effectLst/>
                        </a:rPr>
                        <a:t>Іноземна мова</a:t>
                      </a:r>
                    </a:p>
                    <a:p>
                      <a:endParaRPr lang="uk-UA" sz="1800" kern="0" baseline="0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178" marR="59178" marT="11836" marB="11836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noProof="0" dirty="0" smtClean="0">
                          <a:solidFill>
                            <a:schemeClr val="tx1"/>
                          </a:solidFill>
                          <a:effectLst/>
                        </a:rPr>
                        <a:t>У навчальних закладах</a:t>
                      </a:r>
                      <a:endParaRPr lang="uk-UA" sz="1800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178" marR="59178" marT="11836" marB="11836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800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178" marR="59178" marT="11836" marB="11836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2009">
                <a:tc rowSpan="2">
                  <a:txBody>
                    <a:bodyPr/>
                    <a:lstStyle/>
                    <a:p>
                      <a:pPr algn="ctr"/>
                      <a:r>
                        <a:rPr lang="uk-UA" sz="1800" noProof="0" dirty="0" smtClean="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uk-UA" sz="1800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178" marR="59178" marT="11836" marB="11836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kern="0" baseline="0" noProof="0" dirty="0" smtClean="0">
                          <a:solidFill>
                            <a:schemeClr val="tx1"/>
                          </a:solidFill>
                          <a:effectLst/>
                        </a:rPr>
                        <a:t>Математика</a:t>
                      </a:r>
                    </a:p>
                    <a:p>
                      <a:endParaRPr lang="uk-UA" sz="1800" kern="0" baseline="0" noProof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uk-UA" sz="1800" kern="0" baseline="0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178" marR="59178" marT="11836" marB="11836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800" noProof="0" dirty="0" smtClean="0">
                          <a:solidFill>
                            <a:schemeClr val="tx1"/>
                          </a:solidFill>
                          <a:effectLst/>
                        </a:rPr>
                        <a:t>У формі зовнішнього незалежного оцінювання</a:t>
                      </a:r>
                      <a:endParaRPr lang="uk-UA" sz="1800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178" marR="59178" marT="11836" marB="11836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800" noProof="0" dirty="0" smtClean="0">
                          <a:solidFill>
                            <a:schemeClr val="tx1"/>
                          </a:solidFill>
                          <a:effectLst/>
                        </a:rPr>
                        <a:t>Випускник має право обрати один з зазначених предметів незалежно від профілю навчального закладу</a:t>
                      </a:r>
                      <a:endParaRPr lang="uk-UA" sz="1800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178" marR="59178" marT="11836" marB="11836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69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0" baseline="0" noProof="0" dirty="0" smtClean="0">
                          <a:solidFill>
                            <a:schemeClr val="tx1"/>
                          </a:solidFill>
                          <a:effectLst/>
                        </a:rPr>
                        <a:t>Історія України</a:t>
                      </a:r>
                      <a:endParaRPr lang="uk-UA" sz="1800" kern="0" baseline="0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178" marR="59178" marT="11836" marB="11836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4" y="317269"/>
            <a:ext cx="8928992" cy="10355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1109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Перелік навчальних предметів, з яких проводиться державна підсумкова атестація випускників загальноосвітніх навчальних закладів III ступеня у 2015/2016 навчальному році</a:t>
            </a:r>
            <a:endParaRPr kumimoji="0" lang="uk-UA" alt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42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843"/>
            <a:ext cx="892899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Джерела для завантаження матеріалів для проведення</a:t>
            </a:r>
            <a:endParaRPr lang="ru-RU" sz="2400" dirty="0"/>
          </a:p>
          <a:p>
            <a:pPr algn="ctr"/>
            <a:r>
              <a:rPr lang="uk-UA" sz="2400" b="1" dirty="0"/>
              <a:t>Державної підсумкової атестації  у </a:t>
            </a:r>
            <a:r>
              <a:rPr lang="uk-UA" sz="2400" b="1" dirty="0" smtClean="0"/>
              <a:t>2015-2016 </a:t>
            </a:r>
            <a:r>
              <a:rPr lang="uk-UA" sz="2400" b="1" dirty="0"/>
              <a:t>н.р.</a:t>
            </a:r>
            <a:endParaRPr lang="ru-RU" sz="2400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sz="2000" dirty="0"/>
              <a:t> </a:t>
            </a:r>
            <a:endParaRPr lang="ru-RU" sz="2000" dirty="0"/>
          </a:p>
          <a:p>
            <a:r>
              <a:rPr lang="uk-UA" sz="2400" u="sng" dirty="0">
                <a:solidFill>
                  <a:srgbClr val="0070C0"/>
                </a:solidFill>
              </a:rPr>
              <a:t>Osvita.ua</a:t>
            </a:r>
            <a:r>
              <a:rPr lang="uk-UA" sz="2400" dirty="0"/>
              <a:t>  </a:t>
            </a:r>
            <a:r>
              <a:rPr lang="uk-UA" sz="2400" u="sng" dirty="0">
                <a:solidFill>
                  <a:srgbClr val="0070C0"/>
                </a:solidFill>
              </a:rPr>
              <a:t>Середня освіта</a:t>
            </a:r>
            <a:r>
              <a:rPr lang="uk-UA" sz="2400" dirty="0">
                <a:solidFill>
                  <a:srgbClr val="0070C0"/>
                </a:solidFill>
              </a:rPr>
              <a:t>  </a:t>
            </a:r>
            <a:r>
              <a:rPr lang="uk-UA" sz="2400" u="sng" dirty="0" smtClean="0">
                <a:solidFill>
                  <a:srgbClr val="0070C0"/>
                </a:solidFill>
              </a:rPr>
              <a:t>Державна </a:t>
            </a:r>
            <a:r>
              <a:rPr lang="uk-UA" sz="2400" u="sng" dirty="0">
                <a:solidFill>
                  <a:srgbClr val="0070C0"/>
                </a:solidFill>
              </a:rPr>
              <a:t>підсумкова атестація</a:t>
            </a:r>
            <a:r>
              <a:rPr lang="uk-UA" sz="2400" dirty="0"/>
              <a:t>  </a:t>
            </a:r>
            <a:endParaRPr lang="uk-UA" sz="2400" dirty="0" smtClean="0"/>
          </a:p>
          <a:p>
            <a:r>
              <a:rPr lang="uk-UA" sz="2400" dirty="0" smtClean="0"/>
              <a:t>Збірники </a:t>
            </a:r>
            <a:r>
              <a:rPr lang="uk-UA" sz="2400" dirty="0"/>
              <a:t>завдань ДПА у старшій школі (11 клас) </a:t>
            </a:r>
            <a:endParaRPr lang="ru-RU" sz="2400" dirty="0"/>
          </a:p>
          <a:p>
            <a:r>
              <a:rPr lang="uk-UA" sz="2400" dirty="0"/>
              <a:t> </a:t>
            </a:r>
            <a:endParaRPr lang="ru-RU" sz="2400" dirty="0"/>
          </a:p>
          <a:p>
            <a:r>
              <a:rPr lang="uk-UA" sz="2400" u="sng" dirty="0">
                <a:solidFill>
                  <a:srgbClr val="0070C0"/>
                </a:solidFill>
              </a:rPr>
              <a:t>http://mmk.edu.vn.ua</a:t>
            </a:r>
            <a:r>
              <a:rPr lang="uk-UA" sz="2400" dirty="0">
                <a:solidFill>
                  <a:srgbClr val="0070C0"/>
                </a:solidFill>
              </a:rPr>
              <a:t> </a:t>
            </a:r>
            <a:endParaRPr lang="uk-UA" sz="2400" dirty="0" smtClean="0">
              <a:solidFill>
                <a:srgbClr val="0070C0"/>
              </a:solidFill>
            </a:endParaRPr>
          </a:p>
          <a:p>
            <a:r>
              <a:rPr lang="uk-UA" sz="2400" dirty="0" smtClean="0"/>
              <a:t>Державна </a:t>
            </a:r>
            <a:r>
              <a:rPr lang="uk-UA" sz="2400" dirty="0"/>
              <a:t>підсумкова атестація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9724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 </a:t>
            </a:r>
            <a:endParaRPr lang="ru-RU" sz="2000" dirty="0"/>
          </a:p>
          <a:p>
            <a:pPr algn="ctr"/>
            <a:r>
              <a:rPr lang="uk-UA" sz="3200" b="1" dirty="0"/>
              <a:t>ЗНО </a:t>
            </a:r>
            <a:r>
              <a:rPr lang="uk-UA" sz="3200" b="1" dirty="0" smtClean="0"/>
              <a:t>2016</a:t>
            </a:r>
            <a:endParaRPr lang="ru-RU" sz="3200" dirty="0"/>
          </a:p>
          <a:p>
            <a:endParaRPr lang="uk-UA" sz="2000" dirty="0" smtClean="0"/>
          </a:p>
          <a:p>
            <a:r>
              <a:rPr lang="uk-UA" sz="2400" dirty="0" smtClean="0"/>
              <a:t>Реєстрація </a:t>
            </a:r>
            <a:r>
              <a:rPr lang="uk-UA" sz="2400" dirty="0"/>
              <a:t>осіб для проходження </a:t>
            </a:r>
            <a:r>
              <a:rPr lang="uk-UA" sz="2400" b="1" dirty="0" smtClean="0"/>
              <a:t>пробного зовнішнього </a:t>
            </a:r>
            <a:r>
              <a:rPr lang="uk-UA" sz="2400" b="1" dirty="0"/>
              <a:t>незалежного оцінювання</a:t>
            </a:r>
            <a:r>
              <a:rPr lang="uk-UA" sz="2400" dirty="0"/>
              <a:t> здійснюватиметься </a:t>
            </a:r>
            <a:r>
              <a:rPr lang="uk-UA" sz="2400" b="1" u="sng" dirty="0">
                <a:solidFill>
                  <a:srgbClr val="C00000"/>
                </a:solidFill>
              </a:rPr>
              <a:t>з 5 січня до </a:t>
            </a:r>
            <a:r>
              <a:rPr lang="uk-UA" sz="2400" b="1" u="sng" dirty="0" smtClean="0">
                <a:solidFill>
                  <a:srgbClr val="C00000"/>
                </a:solidFill>
              </a:rPr>
              <a:t>30 січня 2016 року</a:t>
            </a:r>
            <a:endParaRPr lang="uk-UA" sz="2400" dirty="0"/>
          </a:p>
          <a:p>
            <a:endParaRPr lang="uk-UA" sz="2400" dirty="0"/>
          </a:p>
          <a:p>
            <a:r>
              <a:rPr lang="ru-RU" sz="2400" b="1" u="sng" dirty="0">
                <a:solidFill>
                  <a:srgbClr val="FF0000"/>
                </a:solidFill>
              </a:rPr>
              <a:t>02 </a:t>
            </a:r>
            <a:r>
              <a:rPr lang="ru-RU" sz="2400" b="1" u="sng" dirty="0" err="1">
                <a:solidFill>
                  <a:srgbClr val="FF0000"/>
                </a:solidFill>
              </a:rPr>
              <a:t>квітня</a:t>
            </a:r>
            <a:r>
              <a:rPr lang="ru-RU" sz="2400" b="1" u="sng" dirty="0">
                <a:solidFill>
                  <a:srgbClr val="FF0000"/>
                </a:solidFill>
              </a:rPr>
              <a:t> 2016 року</a:t>
            </a:r>
            <a:r>
              <a:rPr lang="ru-RU" sz="2400" dirty="0"/>
              <a:t> – з </a:t>
            </a:r>
            <a:r>
              <a:rPr lang="ru-RU" sz="2400" dirty="0" err="1"/>
              <a:t>української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 і </a:t>
            </a:r>
            <a:r>
              <a:rPr lang="ru-RU" sz="2400" dirty="0" err="1"/>
              <a:t>літератури</a:t>
            </a:r>
            <a:r>
              <a:rPr lang="ru-RU" sz="2400" dirty="0"/>
              <a:t>;</a:t>
            </a:r>
          </a:p>
          <a:p>
            <a:endParaRPr lang="ru-RU" sz="2400" dirty="0" smtClean="0"/>
          </a:p>
          <a:p>
            <a:r>
              <a:rPr lang="ru-RU" sz="2400" b="1" u="sng" dirty="0" smtClean="0">
                <a:solidFill>
                  <a:srgbClr val="FF0000"/>
                </a:solidFill>
              </a:rPr>
              <a:t>09 </a:t>
            </a:r>
            <a:r>
              <a:rPr lang="ru-RU" sz="2400" b="1" u="sng" dirty="0" err="1">
                <a:solidFill>
                  <a:srgbClr val="FF0000"/>
                </a:solidFill>
              </a:rPr>
              <a:t>квітня</a:t>
            </a:r>
            <a:r>
              <a:rPr lang="ru-RU" sz="2400" b="1" u="sng" dirty="0">
                <a:solidFill>
                  <a:srgbClr val="FF0000"/>
                </a:solidFill>
              </a:rPr>
              <a:t> 2016 року</a:t>
            </a:r>
            <a:r>
              <a:rPr lang="ru-RU" sz="2400" dirty="0"/>
              <a:t> – з </a:t>
            </a:r>
            <a:r>
              <a:rPr lang="ru-RU" sz="2400" dirty="0" err="1"/>
              <a:t>англійської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, </a:t>
            </a:r>
            <a:r>
              <a:rPr lang="ru-RU" sz="2400" dirty="0" err="1"/>
              <a:t>біології</a:t>
            </a:r>
            <a:r>
              <a:rPr lang="ru-RU" sz="2400" dirty="0"/>
              <a:t>, </a:t>
            </a:r>
            <a:r>
              <a:rPr lang="ru-RU" sz="2400" dirty="0" err="1"/>
              <a:t>географії</a:t>
            </a:r>
            <a:r>
              <a:rPr lang="ru-RU" sz="2400" dirty="0"/>
              <a:t>, </a:t>
            </a:r>
            <a:r>
              <a:rPr lang="ru-RU" sz="2400" dirty="0" err="1"/>
              <a:t>іспанської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, </a:t>
            </a:r>
            <a:r>
              <a:rPr lang="ru-RU" sz="2400" dirty="0" err="1"/>
              <a:t>історії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, математики, </a:t>
            </a:r>
            <a:r>
              <a:rPr lang="ru-RU" sz="2400" dirty="0" err="1"/>
              <a:t>німецької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, </a:t>
            </a:r>
            <a:r>
              <a:rPr lang="ru-RU" sz="2400" dirty="0" err="1"/>
              <a:t>російської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, </a:t>
            </a:r>
            <a:r>
              <a:rPr lang="ru-RU" sz="2400" dirty="0" err="1"/>
              <a:t>фізики</a:t>
            </a:r>
            <a:r>
              <a:rPr lang="ru-RU" sz="2400" dirty="0"/>
              <a:t>, </a:t>
            </a:r>
            <a:r>
              <a:rPr lang="ru-RU" sz="2400" dirty="0" err="1"/>
              <a:t>французької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, </a:t>
            </a:r>
            <a:r>
              <a:rPr lang="ru-RU" sz="2400" dirty="0" err="1"/>
              <a:t>хімії</a:t>
            </a:r>
            <a:r>
              <a:rPr lang="ru-RU" sz="2400" dirty="0" smtClean="0"/>
              <a:t>.</a:t>
            </a:r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148505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92899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 </a:t>
            </a:r>
            <a:endParaRPr lang="ru-RU" sz="2000" dirty="0"/>
          </a:p>
          <a:p>
            <a:pPr algn="ctr"/>
            <a:r>
              <a:rPr lang="uk-UA" sz="3200" b="1" dirty="0"/>
              <a:t>ЗНО </a:t>
            </a:r>
            <a:r>
              <a:rPr lang="uk-UA" sz="3200" b="1" dirty="0" smtClean="0"/>
              <a:t>2016</a:t>
            </a:r>
            <a:endParaRPr lang="ru-RU" sz="3200" dirty="0"/>
          </a:p>
          <a:p>
            <a:endParaRPr lang="uk-UA" sz="2000" dirty="0" smtClean="0"/>
          </a:p>
          <a:p>
            <a:r>
              <a:rPr lang="uk-UA" sz="2800" dirty="0" smtClean="0"/>
              <a:t>Реєстрація осіб для проходження </a:t>
            </a:r>
            <a:r>
              <a:rPr lang="uk-UA" sz="2800" b="1" dirty="0" smtClean="0"/>
              <a:t>зовнішнього незалежного оцінювання</a:t>
            </a:r>
            <a:r>
              <a:rPr lang="uk-UA" sz="2800" dirty="0" smtClean="0"/>
              <a:t> здійснюватиметься </a:t>
            </a:r>
          </a:p>
          <a:p>
            <a:r>
              <a:rPr lang="uk-UA" sz="2800" b="1" u="sng" dirty="0" smtClean="0">
                <a:solidFill>
                  <a:srgbClr val="FF0000"/>
                </a:solidFill>
              </a:rPr>
              <a:t>з 1 лютого до 4 березня 2016 року</a:t>
            </a:r>
          </a:p>
          <a:p>
            <a:endParaRPr lang="uk-UA" sz="2800" dirty="0" smtClean="0"/>
          </a:p>
          <a:p>
            <a:endParaRPr lang="uk-UA" sz="2800" dirty="0" smtClean="0"/>
          </a:p>
          <a:p>
            <a:r>
              <a:rPr lang="uk-UA" sz="2800" dirty="0" smtClean="0"/>
              <a:t>Кожен зареєстрований учасник зовнішнього незалежного оцінювання матиме право на складання тестів не більше як із </a:t>
            </a:r>
            <a:r>
              <a:rPr lang="uk-UA" sz="2800" b="1" u="sng" dirty="0" smtClean="0">
                <a:solidFill>
                  <a:srgbClr val="FF0000"/>
                </a:solidFill>
              </a:rPr>
              <a:t>чотирьох навчальних предметів</a:t>
            </a:r>
            <a:r>
              <a:rPr lang="uk-UA" sz="2800" dirty="0" smtClean="0"/>
              <a:t>.</a:t>
            </a:r>
            <a:endParaRPr lang="uk-UA" sz="2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229200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ВРЦОЯО</a:t>
            </a:r>
          </a:p>
          <a:p>
            <a:r>
              <a:rPr lang="en-US" sz="3200" dirty="0" smtClean="0">
                <a:hlinkClick r:id="rId2"/>
              </a:rPr>
              <a:t>http</a:t>
            </a:r>
            <a:r>
              <a:rPr lang="en-US" sz="3200" dirty="0">
                <a:hlinkClick r:id="rId2"/>
              </a:rPr>
              <a:t>://www.vintest.org.ua/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3263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500" y="299648"/>
            <a:ext cx="90029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Строки проведення тестувань з усіх предметів: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353590"/>
              </p:ext>
            </p:extLst>
          </p:nvPr>
        </p:nvGraphicFramePr>
        <p:xfrm>
          <a:off x="467544" y="902160"/>
          <a:ext cx="8280920" cy="5767200"/>
        </p:xfrm>
        <a:graphic>
          <a:graphicData uri="http://schemas.openxmlformats.org/drawingml/2006/table">
            <a:tbl>
              <a:tblPr/>
              <a:tblGrid>
                <a:gridCol w="1800200"/>
                <a:gridCol w="6480720"/>
              </a:tblGrid>
              <a:tr h="377164">
                <a:tc>
                  <a:txBody>
                    <a:bodyPr/>
                    <a:lstStyle/>
                    <a:p>
                      <a:r>
                        <a:rPr lang="uk-UA" sz="2800" noProof="0" dirty="0" smtClean="0">
                          <a:effectLst/>
                        </a:rPr>
                        <a:t>5 травня</a:t>
                      </a:r>
                      <a:endParaRPr lang="uk-UA" sz="2800" noProof="0" dirty="0">
                        <a:effectLst/>
                      </a:endParaRP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українська мова і література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11 травня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математика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13 травня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історія України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3 червня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російська мова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6 червня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іспанська мова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7 червня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англійська мова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8 червня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німецька мова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9 червня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французька мова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10 червня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біологія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13 червня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фізика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77164"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15 червня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географія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17 червня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хімія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9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120</TotalTime>
  <Words>248</Words>
  <Application>Microsoft Office PowerPoint</Application>
  <PresentationFormat>Экран (4:3)</PresentationFormat>
  <Paragraphs>117</Paragraphs>
  <Slides>17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La mente</vt:lpstr>
      <vt:lpstr>МО вчителів фізики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fox</dc:creator>
  <cp:lastModifiedBy>admin</cp:lastModifiedBy>
  <cp:revision>16</cp:revision>
  <cp:lastPrinted>2016-01-10T16:47:50Z</cp:lastPrinted>
  <dcterms:created xsi:type="dcterms:W3CDTF">2016-01-09T16:14:59Z</dcterms:created>
  <dcterms:modified xsi:type="dcterms:W3CDTF">2016-01-12T10:06:46Z</dcterms:modified>
</cp:coreProperties>
</file>