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6" r:id="rId4"/>
    <p:sldId id="275" r:id="rId5"/>
    <p:sldId id="277" r:id="rId6"/>
    <p:sldId id="278" r:id="rId7"/>
    <p:sldId id="279" r:id="rId8"/>
    <p:sldId id="280" r:id="rId9"/>
    <p:sldId id="257" r:id="rId10"/>
    <p:sldId id="259" r:id="rId11"/>
    <p:sldId id="260" r:id="rId12"/>
    <p:sldId id="261" r:id="rId13"/>
    <p:sldId id="262" r:id="rId14"/>
    <p:sldId id="263" r:id="rId15"/>
    <p:sldId id="268" r:id="rId16"/>
    <p:sldId id="264" r:id="rId17"/>
    <p:sldId id="265" r:id="rId18"/>
    <p:sldId id="266" r:id="rId19"/>
    <p:sldId id="267" r:id="rId20"/>
    <p:sldId id="269" r:id="rId21"/>
    <p:sldId id="270" r:id="rId22"/>
    <p:sldId id="273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7E265D-E52D-44C2-8F2B-0551FE27FCB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7CFD91-76C5-403D-88AD-5B9AAC9EE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an-junior.org.ua/" TargetMode="External"/><Relationship Id="rId2" Type="http://schemas.openxmlformats.org/officeDocument/2006/relationships/hyperlink" Target="http://universinet.org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mk.edu.vn.ua/index.php/2011-10-04-12-00-04" TargetMode="External"/><Relationship Id="rId2" Type="http://schemas.openxmlformats.org/officeDocument/2006/relationships/hyperlink" Target="http://iitzo.gov.ua/serednya-osvita-navchalni-prohramy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4book.org/" TargetMode="External"/><Relationship Id="rId2" Type="http://schemas.openxmlformats.org/officeDocument/2006/relationships/hyperlink" Target="http://ua.lokando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teractive.ranok.com.ua/" TargetMode="External"/><Relationship Id="rId5" Type="http://schemas.openxmlformats.org/officeDocument/2006/relationships/hyperlink" Target="http://fizika.net.ua/" TargetMode="External"/><Relationship Id="rId4" Type="http://schemas.openxmlformats.org/officeDocument/2006/relationships/hyperlink" Target="http://pidruchnyk.com.u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708920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 щодо вивчення фізики та астрономії у 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 році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981"/>
              </p:ext>
            </p:extLst>
          </p:nvPr>
        </p:nvGraphicFramePr>
        <p:xfrm>
          <a:off x="179512" y="188640"/>
          <a:ext cx="8784976" cy="5486400"/>
        </p:xfrm>
        <a:graphic>
          <a:graphicData uri="http://schemas.openxmlformats.org/drawingml/2006/table">
            <a:tbl>
              <a:tblPr/>
              <a:tblGrid>
                <a:gridCol w="2304256"/>
                <a:gridCol w="1872208"/>
                <a:gridCol w="1296144"/>
                <a:gridCol w="1584176"/>
                <a:gridCol w="1728192"/>
              </a:tblGrid>
              <a:tr h="894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Клас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Річна кількість годин за навчальними планами та програмами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Кількість годин на тиждень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</a:rPr>
                        <a:t>Мінімальна кількість тематичних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</a:rPr>
                        <a:t>Мінімальна кількість лабораторних робіт, що оцінюються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uk-UA" sz="2400" i="1">
                          <a:latin typeface="Times New Roman"/>
                          <a:ea typeface="Times New Roman"/>
                        </a:rPr>
                        <a:t> класи з поглибленим вивченням фізики</a:t>
                      </a:r>
                      <a:r>
                        <a:rPr lang="uk-UA" sz="24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105-140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uk-UA" sz="2400" i="1">
                          <a:latin typeface="Times New Roman"/>
                          <a:ea typeface="Times New Roman"/>
                        </a:rPr>
                        <a:t> класи з поглибленим вивченням фізики</a:t>
                      </a:r>
                      <a:r>
                        <a:rPr lang="uk-UA" sz="24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105-140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091" marR="67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558924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Необхідність збільшення кількості лабораторних робіт, що підлягають оцінюванню, визначається вчителем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1164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В основній школі </a:t>
            </a:r>
            <a:r>
              <a:rPr lang="uk-UA" sz="2800" b="1" dirty="0" err="1"/>
              <a:t>допрофільна</a:t>
            </a:r>
            <a:r>
              <a:rPr lang="uk-UA" sz="2800" b="1" dirty="0"/>
              <a:t> підгото</a:t>
            </a:r>
            <a:r>
              <a:rPr lang="uk-UA" sz="2800" dirty="0"/>
              <a:t>вка здійснюється за рахунок </a:t>
            </a:r>
            <a:r>
              <a:rPr lang="uk-UA" sz="2800" b="1" u="sng" dirty="0"/>
              <a:t>варіативної складової навчального плану</a:t>
            </a:r>
            <a:r>
              <a:rPr lang="uk-UA" sz="2800" b="1" dirty="0"/>
              <a:t> </a:t>
            </a:r>
            <a:r>
              <a:rPr lang="uk-UA" sz="2800" dirty="0"/>
              <a:t>через впровадження </a:t>
            </a:r>
            <a:r>
              <a:rPr lang="uk-UA" sz="2800" b="1" u="sng" dirty="0"/>
              <a:t>курсів за вибором, факультативних курсів та індивідуальних занять</a:t>
            </a:r>
            <a:r>
              <a:rPr lang="uk-UA" sz="2800" dirty="0"/>
              <a:t>. </a:t>
            </a:r>
            <a:endParaRPr lang="en-US" sz="2800" dirty="0" smtClean="0"/>
          </a:p>
          <a:p>
            <a:endParaRPr lang="en-US" sz="2800" dirty="0"/>
          </a:p>
          <a:p>
            <a:r>
              <a:rPr lang="uk-UA" sz="2800" b="1" dirty="0"/>
              <a:t>«Збірник програм курсів за вибором і факультативів з фізики та астрономії» (Видавнича група «Основа», Харків, 2009)</a:t>
            </a:r>
            <a:r>
              <a:rPr lang="uk-UA" sz="2800" dirty="0"/>
              <a:t>, а також за програмами, яким надано відповідний гриф МОН.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Особливості викладання фізики в 10-11 класах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193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«Програми для загальноосвітніх навчальних закладів. 10-11 класи. Фізика. Астрономія» (Київ, 2010)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686301"/>
            <a:ext cx="914400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Профільний рівень</a:t>
            </a:r>
            <a:r>
              <a:rPr kumimoji="0" lang="uk-UA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фізичний, фізико-математичний,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біолого-фізичний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фізико-хімічний профілі природничо-математичного напряму – 6 годин на тиждень;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Академічний рівень</a:t>
            </a:r>
            <a:r>
              <a:rPr kumimoji="0" lang="uk-UA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універсальний, математичний, екологічний профілі природничо-математичного напряму – 3 години на тиждень;</a:t>
            </a:r>
            <a:endParaRPr kumimoji="0" lang="uk-UA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Рівень стандарту</a:t>
            </a:r>
            <a:r>
              <a:rPr kumimoji="0" lang="uk-UA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біолого-хімічний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географічний, біотехнологічний, хіміко-технологічний та агрохімічний профілі природничо-математичного напряму, а також усі профілі суспільно-гуманітарного, філологічного, технологічного, художньо-естетичного та спортивного напрямів – 2 години на тиждень.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64953"/>
              </p:ext>
            </p:extLst>
          </p:nvPr>
        </p:nvGraphicFramePr>
        <p:xfrm>
          <a:off x="179512" y="652264"/>
          <a:ext cx="8784977" cy="3352800"/>
        </p:xfrm>
        <a:graphic>
          <a:graphicData uri="http://schemas.openxmlformats.org/drawingml/2006/table">
            <a:tbl>
              <a:tblPr/>
              <a:tblGrid>
                <a:gridCol w="1140996"/>
                <a:gridCol w="1786574"/>
                <a:gridCol w="1578125"/>
                <a:gridCol w="2139641"/>
                <a:gridCol w="2139641"/>
              </a:tblGrid>
              <a:tr h="697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Програмовий рівень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Кількість годин на тиждень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Мінімальна кількість тематичних 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Мінімальна кількість лабораторних робіт, що оцінюються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0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Стандарту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Академічний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Профільний 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0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Стандарту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Академічний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Профільний 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12" marR="65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4852317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Кількість робіт фізичного практикуму, яка добирається та оцінюється, визначається вчителем залежно від тривалості роботи та її складності.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753090"/>
            <a:ext cx="87849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  <a:tab pos="6294438" algn="l"/>
                <a:tab pos="6743700" algn="l"/>
                <a:tab pos="7192963" algn="l"/>
                <a:tab pos="7642225" algn="l"/>
                <a:tab pos="8093075" algn="l"/>
                <a:tab pos="8542338" algn="l"/>
                <a:tab pos="8991600" algn="l"/>
                <a:tab pos="9440863" algn="l"/>
                <a:tab pos="9890125" algn="l"/>
                <a:tab pos="10340975" algn="l"/>
                <a:tab pos="10790238" algn="l"/>
                <a:tab pos="11239500" algn="l"/>
                <a:tab pos="11688763" algn="l"/>
                <a:tab pos="12138025" algn="l"/>
                <a:tab pos="12588875" algn="l"/>
                <a:tab pos="13038138" algn="l"/>
                <a:tab pos="13487400" algn="l"/>
                <a:tab pos="13936663" algn="l"/>
                <a:tab pos="14385925" algn="l"/>
                <a:tab pos="148367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 семестрі має бути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 менше однієї письмової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(контрольної) роботи з фізики,  яка може бути оформлена як в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окремо заведеному зошиті для контрольних та самостійних робіт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або інших видів діагностичної діяльності (наприклад, фізичних диктантів тощо),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так і на окремих аркушах паперу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 Учитель може використовувати в своїй роботі для перевірки знань і умінь учнів друковані матеріали, яким надано гриф МОН;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  <a:tab pos="6294438" algn="l"/>
                <a:tab pos="6743700" algn="l"/>
                <a:tab pos="7192963" algn="l"/>
                <a:tab pos="7642225" algn="l"/>
                <a:tab pos="8093075" algn="l"/>
                <a:tab pos="8542338" algn="l"/>
                <a:tab pos="8991600" algn="l"/>
                <a:tab pos="9440863" algn="l"/>
                <a:tab pos="9890125" algn="l"/>
                <a:tab pos="10340975" algn="l"/>
                <a:tab pos="10790238" algn="l"/>
                <a:tab pos="11239500" algn="l"/>
                <a:tab pos="11688763" algn="l"/>
                <a:tab pos="12138025" algn="l"/>
                <a:tab pos="12588875" algn="l"/>
                <a:tab pos="13038138" algn="l"/>
                <a:tab pos="13487400" algn="l"/>
                <a:tab pos="13936663" algn="l"/>
                <a:tab pos="14385925" algn="l"/>
                <a:tab pos="14836775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кожен учень повинен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мати не менше 2-х  зошитів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(для класних і домашніх робіт; лабораторних робіт (практикуму));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  <a:tab pos="6294438" algn="l"/>
                <a:tab pos="6743700" algn="l"/>
                <a:tab pos="7192963" algn="l"/>
                <a:tab pos="7642225" algn="l"/>
                <a:tab pos="8093075" algn="l"/>
                <a:tab pos="8542338" algn="l"/>
                <a:tab pos="8991600" algn="l"/>
                <a:tab pos="9440863" algn="l"/>
                <a:tab pos="9890125" algn="l"/>
                <a:tab pos="10340975" algn="l"/>
                <a:tab pos="10790238" algn="l"/>
                <a:tab pos="11239500" algn="l"/>
                <a:tab pos="11688763" algn="l"/>
                <a:tab pos="12138025" algn="l"/>
                <a:tab pos="12588875" algn="l"/>
                <a:tab pos="13038138" algn="l"/>
                <a:tab pos="13487400" algn="l"/>
                <a:tab pos="13936663" algn="l"/>
                <a:tab pos="14385925" algn="l"/>
                <a:tab pos="1483677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контрольні (письмові) роботи можуть виконуватися як в окремому зошиті, так і на окремих аркушах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  <a:tab pos="6294438" algn="l"/>
                <a:tab pos="6743700" algn="l"/>
                <a:tab pos="7192963" algn="l"/>
                <a:tab pos="7642225" algn="l"/>
                <a:tab pos="8093075" algn="l"/>
                <a:tab pos="8542338" algn="l"/>
                <a:tab pos="8991600" algn="l"/>
                <a:tab pos="9440863" algn="l"/>
                <a:tab pos="9890125" algn="l"/>
                <a:tab pos="10340975" algn="l"/>
                <a:tab pos="10790238" algn="l"/>
                <a:tab pos="11239500" algn="l"/>
                <a:tab pos="11688763" algn="l"/>
                <a:tab pos="12138025" algn="l"/>
                <a:tab pos="12588875" algn="l"/>
                <a:tab pos="13038138" algn="l"/>
                <a:tab pos="13487400" algn="l"/>
                <a:tab pos="13936663" algn="l"/>
                <a:tab pos="14385925" algn="l"/>
                <a:tab pos="1483677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зошити (аркуші) для письмових і лабораторних робіт мають зберігатися у кабінеті фізики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а в разі відсутності такого – в учителя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протягом навчального року</a:t>
            </a:r>
            <a:r>
              <a:rPr lang="uk-UA" sz="2000" dirty="0" smtClean="0"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  <a:tab pos="6294438" algn="l"/>
                <a:tab pos="6743700" algn="l"/>
                <a:tab pos="7192963" algn="l"/>
                <a:tab pos="7642225" algn="l"/>
                <a:tab pos="8093075" algn="l"/>
                <a:tab pos="8542338" algn="l"/>
                <a:tab pos="8991600" algn="l"/>
                <a:tab pos="9440863" algn="l"/>
                <a:tab pos="9890125" algn="l"/>
                <a:tab pos="10340975" algn="l"/>
                <a:tab pos="10790238" algn="l"/>
                <a:tab pos="11239500" algn="l"/>
                <a:tab pos="11688763" algn="l"/>
                <a:tab pos="12138025" algn="l"/>
                <a:tab pos="12588875" algn="l"/>
                <a:tab pos="13038138" algn="l"/>
                <a:tab pos="13487400" algn="l"/>
                <a:tab pos="13936663" algn="l"/>
                <a:tab pos="14385925" algn="l"/>
                <a:tab pos="1483677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бал за ведення робочих зошитів у класний журнал не виставляється;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13" y="908720"/>
            <a:ext cx="877897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5" y="980728"/>
            <a:ext cx="879157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u="sng" dirty="0"/>
              <a:t>Первинний</a:t>
            </a:r>
            <a:r>
              <a:rPr lang="uk-UA" sz="2400" dirty="0"/>
              <a:t> інструктаж із безпеки життєдіяльності на початку занять у  кабінеті (</a:t>
            </a:r>
            <a:r>
              <a:rPr lang="uk-UA" sz="2400" i="1" dirty="0"/>
              <a:t>на першому уроці кожного навчального року</a:t>
            </a:r>
            <a:r>
              <a:rPr lang="uk-UA" sz="2400" dirty="0"/>
              <a:t>). Запис про проведення первинного інструктажу робиться в окремому журналі реєстрації інструктажів із безпеки життєдіяльності, який зберігається в  кабінеті. </a:t>
            </a:r>
            <a:endParaRPr lang="uk-UA" sz="2400" dirty="0" smtClean="0"/>
          </a:p>
          <a:p>
            <a:r>
              <a:rPr lang="uk-UA" sz="2400" dirty="0" smtClean="0"/>
              <a:t>Перед початком кожної лабораторної роботи, роботи</a:t>
            </a:r>
            <a:r>
              <a:rPr lang="en-US" sz="2400" dirty="0" smtClean="0"/>
              <a:t> </a:t>
            </a:r>
            <a:r>
              <a:rPr lang="uk-UA" sz="2400" dirty="0" smtClean="0"/>
              <a:t>фізпрактикуму, проводиться первинний інструктаж із безпеки життєдіяльності, який реєструється в журналі обліку навчальних занять на сторінці предмета в розділі про запис змісту уроку. У графі «Зміст уроку» робиться запис: </a:t>
            </a:r>
            <a:r>
              <a:rPr lang="uk-UA" sz="2400" b="1" i="1" u="sng" dirty="0" smtClean="0"/>
              <a:t>«Інструктаж з БЖД</a:t>
            </a:r>
            <a:r>
              <a:rPr lang="uk-UA" sz="2400" i="1" u="sng" dirty="0" smtClean="0"/>
              <a:t>»</a:t>
            </a:r>
            <a:r>
              <a:rPr lang="uk-UA" sz="2400" dirty="0" smtClean="0"/>
              <a:t>. Вчитель при проведенні даного інструктажу наголошує учням на ті питання інструкції, які стосуються даної лабораторної роботи чи роботи фізпрактикуму. Учні, які інструктуються, не розписуються про такий інструктаж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604719"/>
            <a:ext cx="878497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  <a:tab pos="6294438" algn="l"/>
                <a:tab pos="6743700" algn="l"/>
                <a:tab pos="7192963" algn="l"/>
                <a:tab pos="7642225" algn="l"/>
                <a:tab pos="8093075" algn="l"/>
                <a:tab pos="8542338" algn="l"/>
                <a:tab pos="8991600" algn="l"/>
                <a:tab pos="9440863" algn="l"/>
                <a:tab pos="9890125" algn="l"/>
                <a:tab pos="10340975" algn="l"/>
                <a:tab pos="10790238" algn="l"/>
                <a:tab pos="11239500" algn="l"/>
                <a:tab pos="11688763" algn="l"/>
                <a:tab pos="12138025" algn="l"/>
                <a:tab pos="12588875" algn="l"/>
                <a:tab pos="13038138" algn="l"/>
                <a:tab pos="13487400" algn="l"/>
                <a:tab pos="13936663" algn="l"/>
                <a:tab pos="14385925" algn="l"/>
              </a:tabLst>
            </a:pPr>
            <a:r>
              <a:rPr kumimoji="0" lang="uk-UA" sz="2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Позаплановий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інструктаж із безпеки життєдіяльності у разі порушення учнями вимог нормативно-правових актів з охорони  праці, що може призвести чи призвело до травм, аварій, пожеж, у разі нещасних випадків за межами закладу освіти під час проведення екскурсій. Реєстрація позапланового інструктажу проводиться в журналі реєстрації інструктажів, що зберігається в кожному кабінеті.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5175" algn="l"/>
                <a:tab pos="6294438" algn="l"/>
                <a:tab pos="6743700" algn="l"/>
                <a:tab pos="7192963" algn="l"/>
                <a:tab pos="7642225" algn="l"/>
                <a:tab pos="8093075" algn="l"/>
                <a:tab pos="8542338" algn="l"/>
                <a:tab pos="8991600" algn="l"/>
                <a:tab pos="9440863" algn="l"/>
                <a:tab pos="9890125" algn="l"/>
                <a:tab pos="10340975" algn="l"/>
                <a:tab pos="10790238" algn="l"/>
                <a:tab pos="11239500" algn="l"/>
                <a:tab pos="11688763" algn="l"/>
                <a:tab pos="12138025" algn="l"/>
                <a:tab pos="12588875" algn="l"/>
                <a:tab pos="13038138" algn="l"/>
                <a:tab pos="13487400" algn="l"/>
                <a:tab pos="13936663" algn="l"/>
                <a:tab pos="14385925" algn="l"/>
              </a:tabLst>
            </a:pPr>
            <a:r>
              <a:rPr kumimoji="0" lang="uk-UA" sz="2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Цільовий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інструктаж із безпеки життєдіяльності з  учнями у разі організації </a:t>
            </a:r>
            <a:r>
              <a:rPr kumimoji="0" lang="uk-UA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позанавчальних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заходів (олімпіади, екскурсії). Реєстрація проведення цільового інструктажу здійснюється у журналі реєстрації цільових інструктажів.</a:t>
            </a:r>
            <a:endParaRPr kumimoji="0" lang="uk-UA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Вказані </a:t>
            </a:r>
            <a:r>
              <a:rPr lang="uk-UA" sz="2800" b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програми</a:t>
            </a:r>
            <a:r>
              <a:rPr lang="uk-UA" sz="2800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позбавлені жорсткого поурочного поділу</a:t>
            </a:r>
            <a:r>
              <a:rPr lang="uk-UA" sz="2800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навчальних годин у межах тем здійснюється безпосередньо вчителем</a:t>
            </a:r>
            <a:r>
              <a:rPr lang="uk-UA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Наведений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програмі розподіл годин є орієнтовним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має право самостійно визначати кількість годин на вивчення теми або розділу, але без вилучення одних на користь інших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тематичного оцінювання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 для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узагальнення, аналізу та коригування знань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учнів  </a:t>
            </a:r>
            <a:r>
              <a:rPr lang="uk-UA" sz="28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використовуватися резервні годи</a:t>
            </a:r>
            <a:r>
              <a:rPr lang="uk-UA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ни.</a:t>
            </a:r>
            <a:endParaRPr lang="ru-RU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Вивчення астрономії у 201</a:t>
            </a:r>
            <a:r>
              <a:rPr lang="en-US" sz="2800" b="1" i="1" dirty="0" smtClean="0"/>
              <a:t>4</a:t>
            </a:r>
            <a:r>
              <a:rPr lang="uk-UA" sz="2800" b="1" i="1" dirty="0" smtClean="0"/>
              <a:t>-201</a:t>
            </a:r>
            <a:r>
              <a:rPr lang="en-US" sz="2800" b="1" i="1" dirty="0"/>
              <a:t>5</a:t>
            </a:r>
            <a:r>
              <a:rPr lang="uk-UA" sz="2800" b="1" i="1" dirty="0"/>
              <a:t> навчальному році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50757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«Програми для загальноосвітніх навчальних закладів. 10-11 класи. Фізика. Астрономія» (Київ, 2010).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140968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За програмою рівня </a:t>
            </a:r>
            <a:r>
              <a:rPr lang="uk-UA" sz="2800" b="1" u="sng" dirty="0"/>
              <a:t>стандарту</a:t>
            </a:r>
            <a:r>
              <a:rPr lang="uk-UA" sz="2800" dirty="0"/>
              <a:t> та </a:t>
            </a:r>
            <a:r>
              <a:rPr lang="uk-UA" sz="2800" b="1" u="sng" dirty="0"/>
              <a:t>академічного</a:t>
            </a:r>
            <a:r>
              <a:rPr lang="uk-UA" sz="2800" dirty="0"/>
              <a:t> рівня </a:t>
            </a:r>
            <a:r>
              <a:rPr lang="uk-UA" sz="2800" dirty="0" smtClean="0"/>
              <a:t>- </a:t>
            </a:r>
            <a:r>
              <a:rPr lang="uk-UA" sz="2800" b="1" u="sng" dirty="0"/>
              <a:t>17 годин</a:t>
            </a:r>
            <a:r>
              <a:rPr lang="uk-UA" sz="2800" u="sng" dirty="0"/>
              <a:t> </a:t>
            </a:r>
            <a:r>
              <a:rPr lang="uk-UA" sz="2800" dirty="0"/>
              <a:t>на </a:t>
            </a:r>
            <a:r>
              <a:rPr lang="uk-UA" sz="2800" dirty="0" smtClean="0"/>
              <a:t>рік. </a:t>
            </a:r>
          </a:p>
          <a:p>
            <a:r>
              <a:rPr lang="uk-UA" sz="2800" dirty="0" smtClean="0"/>
              <a:t>За </a:t>
            </a:r>
            <a:r>
              <a:rPr lang="uk-UA" sz="2800" dirty="0"/>
              <a:t>програмою </a:t>
            </a:r>
            <a:r>
              <a:rPr lang="uk-UA" sz="2800" b="1" u="sng" dirty="0"/>
              <a:t>профільного</a:t>
            </a:r>
            <a:r>
              <a:rPr lang="uk-UA" sz="2800" dirty="0"/>
              <a:t> рівня — </a:t>
            </a:r>
            <a:r>
              <a:rPr lang="uk-UA" sz="2800" b="1" u="sng" dirty="0"/>
              <a:t>35 </a:t>
            </a:r>
            <a:r>
              <a:rPr lang="uk-UA" sz="2800" b="1" u="sng" dirty="0" smtClean="0"/>
              <a:t>годин </a:t>
            </a:r>
            <a:r>
              <a:rPr lang="uk-UA" sz="2800" dirty="0" smtClean="0"/>
              <a:t>на рік.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57650"/>
            <a:ext cx="87849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/>
              <a:t>Програма рівня стандарту та академічного рівня передбачає виконання </a:t>
            </a:r>
            <a:r>
              <a:rPr lang="uk-UA" sz="2600" b="1" u="sng" dirty="0"/>
              <a:t>однієї практичної роботи</a:t>
            </a:r>
            <a:r>
              <a:rPr lang="uk-UA" sz="2600" dirty="0"/>
              <a:t>. Учитель може </a:t>
            </a:r>
            <a:r>
              <a:rPr lang="uk-UA" sz="2600" b="1" u="sng" dirty="0"/>
              <a:t>довільно обирати</a:t>
            </a:r>
            <a:r>
              <a:rPr lang="uk-UA" sz="2600" b="1" dirty="0"/>
              <a:t> </a:t>
            </a:r>
            <a:r>
              <a:rPr lang="uk-UA" sz="2600" dirty="0"/>
              <a:t>тему цієї роботи з трьох, запропонованих програмою.</a:t>
            </a:r>
            <a:endParaRPr lang="ru-RU" sz="2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339002"/>
            <a:ext cx="87849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/>
              <a:t>При формуванні календарно-тематичного планування за 17 годинним курсом </a:t>
            </a:r>
            <a:r>
              <a:rPr lang="uk-UA" sz="2600" dirty="0" smtClean="0"/>
              <a:t>рекомендується </a:t>
            </a:r>
            <a:r>
              <a:rPr lang="uk-UA" sz="2600" dirty="0"/>
              <a:t>планувати </a:t>
            </a:r>
            <a:r>
              <a:rPr lang="uk-UA" sz="2600" b="1" u="sng" dirty="0"/>
              <a:t>дві тематичні атестації</a:t>
            </a:r>
            <a:r>
              <a:rPr lang="uk-UA" sz="2600" dirty="0"/>
              <a:t>: першу — за результатами вивчення тем 1-3 , а другу — за результатами вивчення тем 4-8. За програмою профільного рівня доцільно </a:t>
            </a:r>
            <a:r>
              <a:rPr lang="uk-UA" sz="2600" b="1" u="sng" dirty="0"/>
              <a:t>передбачити не менше трьох тематичних оцінювань навчальних досягнень</a:t>
            </a:r>
            <a:r>
              <a:rPr lang="uk-UA" sz="2600" b="1" dirty="0"/>
              <a:t> </a:t>
            </a:r>
            <a:r>
              <a:rPr lang="uk-UA" sz="2600" dirty="0"/>
              <a:t>учнів. Наприклад, за результатами вивчення розділів   1-2 — перша, розділів 3-4 — друга і п’ятого розділу — третя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602905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B050"/>
                </a:solidFill>
              </a:rPr>
              <a:t>Елктронні симуляції:</a:t>
            </a:r>
            <a:endParaRPr lang="uk-UA" sz="2000" b="1" dirty="0" smtClean="0">
              <a:solidFill>
                <a:srgbClr val="00B050"/>
              </a:solidFill>
              <a:hlinkClick r:id="rId2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hlinkClick r:id="rId2"/>
              </a:rPr>
              <a:t>https</a:t>
            </a:r>
            <a:r>
              <a:rPr lang="en-US" sz="2000" b="1" dirty="0">
                <a:solidFill>
                  <a:srgbClr val="00B050"/>
                </a:solidFill>
                <a:hlinkClick r:id="rId2"/>
              </a:rPr>
              <a:t>://phet.colorado.edu/</a:t>
            </a:r>
            <a:endParaRPr lang="uk-UA" sz="2000" b="1" dirty="0" smtClean="0">
              <a:solidFill>
                <a:srgbClr val="00B050"/>
              </a:solidFill>
              <a:hlinkClick r:id="rId2"/>
            </a:endParaRPr>
          </a:p>
          <a:p>
            <a:endParaRPr lang="uk-UA" sz="2000" b="1" dirty="0" smtClean="0">
              <a:solidFill>
                <a:srgbClr val="00B050"/>
              </a:solidFill>
              <a:hlinkClick r:id="rId2"/>
            </a:endParaRPr>
          </a:p>
          <a:p>
            <a:r>
              <a:rPr lang="uk-UA" sz="2000" b="1" dirty="0" smtClean="0">
                <a:solidFill>
                  <a:srgbClr val="00B050"/>
                </a:solidFill>
              </a:rPr>
              <a:t>Інтерактивна фізика</a:t>
            </a:r>
            <a:endParaRPr lang="uk-UA" sz="2000" b="1" dirty="0" smtClean="0">
              <a:solidFill>
                <a:srgbClr val="00B050"/>
              </a:solidFill>
              <a:hlinkClick r:id="rId2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hlinkClick r:id="rId2"/>
              </a:rPr>
              <a:t>http</a:t>
            </a:r>
            <a:r>
              <a:rPr lang="en-US" sz="2000" b="1" dirty="0">
                <a:solidFill>
                  <a:srgbClr val="00B050"/>
                </a:solidFill>
                <a:hlinkClick r:id="rId2"/>
              </a:rPr>
              <a:t>://www.askskb.net/</a:t>
            </a:r>
            <a:endParaRPr lang="uk-UA" sz="2000" b="1" dirty="0">
              <a:solidFill>
                <a:srgbClr val="00B050"/>
              </a:solidFill>
              <a:hlinkClick r:id="rId2"/>
            </a:endParaRPr>
          </a:p>
          <a:p>
            <a:endParaRPr lang="uk-UA" sz="2000" b="1" dirty="0" smtClean="0">
              <a:solidFill>
                <a:srgbClr val="00B050"/>
              </a:solidFill>
              <a:hlinkClick r:id="rId2"/>
            </a:endParaRPr>
          </a:p>
          <a:p>
            <a:r>
              <a:rPr lang="uk-UA" sz="2000" b="1" dirty="0" smtClean="0">
                <a:solidFill>
                  <a:srgbClr val="00B050"/>
                </a:solidFill>
              </a:rPr>
              <a:t>Віртуальна лабораторія</a:t>
            </a:r>
            <a:endParaRPr lang="uk-UA" sz="2000" b="1" dirty="0" smtClean="0">
              <a:solidFill>
                <a:srgbClr val="00B050"/>
              </a:solidFill>
              <a:hlinkClick r:id="rId2"/>
            </a:endParaRPr>
          </a:p>
          <a:p>
            <a:r>
              <a:rPr lang="en-US" sz="2000" b="1" dirty="0">
                <a:solidFill>
                  <a:srgbClr val="00B050"/>
                </a:solidFill>
                <a:hlinkClick r:id="rId2"/>
              </a:rPr>
              <a:t>http://www.virtulab.net/</a:t>
            </a:r>
            <a:endParaRPr lang="uk-UA" sz="2000" b="1" dirty="0">
              <a:solidFill>
                <a:srgbClr val="00B050"/>
              </a:solidFill>
              <a:hlinkClick r:id="rId2"/>
            </a:endParaRPr>
          </a:p>
          <a:p>
            <a:endParaRPr lang="uk-UA" sz="2000" b="1" dirty="0" smtClean="0">
              <a:solidFill>
                <a:srgbClr val="00B050"/>
              </a:solidFill>
              <a:hlinkClick r:id="rId2"/>
            </a:endParaRPr>
          </a:p>
          <a:p>
            <a:r>
              <a:rPr lang="uk-UA" sz="2000" b="1" dirty="0" smtClean="0">
                <a:solidFill>
                  <a:srgbClr val="00B050"/>
                </a:solidFill>
              </a:rPr>
              <a:t>Цікаві експерименти</a:t>
            </a:r>
            <a:endParaRPr lang="uk-UA" sz="2000" b="1" dirty="0" smtClean="0">
              <a:solidFill>
                <a:srgbClr val="00B050"/>
              </a:solidFill>
              <a:hlinkClick r:id="rId2"/>
            </a:endParaRPr>
          </a:p>
          <a:p>
            <a:r>
              <a:rPr lang="en-US" sz="2000" b="1" dirty="0">
                <a:solidFill>
                  <a:srgbClr val="00B050"/>
                </a:solidFill>
                <a:hlinkClick r:id="rId2"/>
              </a:rPr>
              <a:t>http://eksperimentiki.ru/</a:t>
            </a:r>
            <a:endParaRPr lang="uk-UA" sz="2000" b="1" dirty="0">
              <a:solidFill>
                <a:srgbClr val="00B050"/>
              </a:solidFill>
              <a:hlinkClick r:id="rId2"/>
            </a:endParaRPr>
          </a:p>
          <a:p>
            <a:endParaRPr lang="uk-UA" sz="2000" b="1" dirty="0">
              <a:solidFill>
                <a:srgbClr val="00B050"/>
              </a:solidFill>
              <a:hlinkClick r:id="rId2"/>
            </a:endParaRPr>
          </a:p>
          <a:p>
            <a:r>
              <a:rPr lang="uk-UA" sz="2000" b="1" dirty="0" smtClean="0">
                <a:solidFill>
                  <a:srgbClr val="00B050"/>
                </a:solidFill>
              </a:rPr>
              <a:t>Вивчаємо фізику граючись</a:t>
            </a:r>
            <a:endParaRPr lang="uk-UA" sz="2000" b="1" dirty="0" smtClean="0">
              <a:solidFill>
                <a:srgbClr val="00B050"/>
              </a:solidFill>
              <a:hlinkClick r:id="rId2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hlinkClick r:id="rId2"/>
              </a:rPr>
              <a:t>http</a:t>
            </a:r>
            <a:r>
              <a:rPr lang="en-US" sz="2000" b="1" dirty="0">
                <a:solidFill>
                  <a:srgbClr val="00B050"/>
                </a:solidFill>
                <a:hlinkClick r:id="rId2"/>
              </a:rPr>
              <a:t>://</a:t>
            </a:r>
            <a:r>
              <a:rPr lang="en-US" sz="2000" b="1" dirty="0" smtClean="0">
                <a:solidFill>
                  <a:srgbClr val="00B050"/>
                </a:solidFill>
                <a:hlinkClick r:id="rId2"/>
              </a:rPr>
              <a:t>universinet.org</a:t>
            </a:r>
            <a:endParaRPr lang="uk-UA" sz="2000" b="1" dirty="0" smtClean="0">
              <a:solidFill>
                <a:srgbClr val="00B050"/>
              </a:solidFill>
            </a:endParaRPr>
          </a:p>
          <a:p>
            <a:endParaRPr lang="ru-RU" sz="2000" b="1" dirty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Конкурс МАН-</a:t>
            </a:r>
            <a:r>
              <a:rPr lang="ru-RU" sz="2000" b="1" dirty="0" err="1" smtClean="0">
                <a:solidFill>
                  <a:srgbClr val="00B050"/>
                </a:solidFill>
              </a:rPr>
              <a:t>Юніор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dirty="0" smtClean="0">
                <a:hlinkClick r:id="rId3"/>
              </a:rPr>
              <a:t>http://man-junior.org.ua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/>
              <a:t>Допоміжні ресурси для вивчення фізики</a:t>
            </a:r>
            <a:endParaRPr lang="uk-U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26" y="260648"/>
            <a:ext cx="7667898" cy="250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15" y="2996952"/>
            <a:ext cx="7698309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338853" cy="234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008"/>
            <a:ext cx="734199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3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20909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Дозволяється використовувати підручники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відповідним грифом Міністерства, що 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видані в попередні роки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враховуючи при цьому зміни у програмах. </a:t>
            </a:r>
          </a:p>
          <a:p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 навчально-методичну літературу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вчитель вільний вибирати самостійно й 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застосовувати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таку, що 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 реалізовує його методику навчання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9731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/>
              <a:t>Викладання фізики у </a:t>
            </a:r>
            <a:r>
              <a:rPr lang="en-US" sz="2400" b="1" i="1" dirty="0" smtClean="0"/>
              <a:t>7</a:t>
            </a:r>
            <a:r>
              <a:rPr lang="uk-UA" sz="2400" b="1" i="1" dirty="0" smtClean="0"/>
              <a:t> </a:t>
            </a:r>
            <a:r>
              <a:rPr lang="uk-UA" sz="2400" b="1" i="1" dirty="0"/>
              <a:t>класах </a:t>
            </a:r>
            <a:endParaRPr lang="en-US" sz="2400" b="1" i="1" dirty="0" smtClean="0"/>
          </a:p>
          <a:p>
            <a:pPr algn="ctr"/>
            <a:r>
              <a:rPr lang="uk-UA" sz="2400" b="1" i="1" dirty="0" smtClean="0"/>
              <a:t>загальноосвітніх </a:t>
            </a:r>
            <a:r>
              <a:rPr lang="uk-UA" sz="2400" b="1" i="1" dirty="0"/>
              <a:t>навчальних закладах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15563"/>
            <a:ext cx="878497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2015-2016 навчальному році в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класі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фізика вивчатиметься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новою навчальною програмою, затвердженою </a:t>
            </a:r>
            <a:r>
              <a:rPr lang="uk-UA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наказом Міністерства </a:t>
            </a:r>
            <a:r>
              <a:rPr lang="uk-UA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№664 </a:t>
            </a:r>
            <a:r>
              <a:rPr lang="uk-UA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26.06.2012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з урахуванням змін, затверджених </a:t>
            </a:r>
            <a:r>
              <a:rPr lang="uk-UA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наказом Міністерства </a:t>
            </a:r>
            <a:r>
              <a:rPr lang="uk-UA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№585 </a:t>
            </a:r>
            <a:r>
              <a:rPr lang="uk-UA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29.05.2015</a:t>
            </a:r>
            <a:endParaRPr lang="uk-UA" sz="2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600" dirty="0"/>
          </a:p>
          <a:p>
            <a:endParaRPr lang="uk-UA" sz="2600" dirty="0" smtClean="0"/>
          </a:p>
          <a:p>
            <a:r>
              <a:rPr lang="uk-UA" sz="2600" dirty="0" smtClean="0"/>
              <a:t>Навчальну програму </a:t>
            </a:r>
            <a:r>
              <a:rPr lang="uk-UA" sz="2600" dirty="0"/>
              <a:t>зі змінами розміщено на </a:t>
            </a:r>
            <a:r>
              <a:rPr lang="uk-UA" sz="2600" dirty="0" smtClean="0"/>
              <a:t>сайт</a:t>
            </a:r>
            <a:r>
              <a:rPr lang="ru-RU" sz="2600" dirty="0" smtClean="0"/>
              <a:t>ах:</a:t>
            </a:r>
          </a:p>
          <a:p>
            <a:endParaRPr lang="ru-RU" sz="2600" dirty="0" smtClean="0"/>
          </a:p>
          <a:p>
            <a:r>
              <a:rPr lang="uk-UA" sz="2600" u="sng" dirty="0" smtClean="0">
                <a:hlinkClick r:id="rId2"/>
              </a:rPr>
              <a:t>http</a:t>
            </a:r>
            <a:r>
              <a:rPr lang="uk-UA" sz="2600" u="sng" dirty="0">
                <a:hlinkClick r:id="rId2"/>
              </a:rPr>
              <a:t>://iitzo.gov.ua/serednya-osvita-navchalni-prohramy</a:t>
            </a:r>
            <a:r>
              <a:rPr lang="uk-UA" sz="2600" u="sng" dirty="0" smtClean="0">
                <a:hlinkClick r:id="rId2"/>
              </a:rPr>
              <a:t>/</a:t>
            </a:r>
            <a:endParaRPr lang="uk-UA" sz="2600" u="sng" dirty="0" smtClean="0"/>
          </a:p>
          <a:p>
            <a:endParaRPr lang="uk-UA" sz="2600" u="sng" dirty="0"/>
          </a:p>
          <a:p>
            <a:r>
              <a:rPr lang="en-US" sz="2600" dirty="0">
                <a:hlinkClick r:id="rId3"/>
              </a:rPr>
              <a:t>http://</a:t>
            </a:r>
            <a:r>
              <a:rPr lang="en-US" sz="2600" dirty="0" smtClean="0">
                <a:hlinkClick r:id="rId3"/>
              </a:rPr>
              <a:t>mmk.edu.vn.ua/index.php/2011-10-04-12-00-04</a:t>
            </a:r>
            <a:r>
              <a:rPr lang="ru-RU" sz="2600" dirty="0" smtClean="0"/>
              <a:t> (Головне </a:t>
            </a:r>
            <a:r>
              <a:rPr lang="ru-RU" sz="2600" dirty="0" err="1" smtClean="0"/>
              <a:t>меню</a:t>
            </a:r>
            <a:r>
              <a:rPr lang="ru-RU" sz="2600" dirty="0" err="1" smtClean="0">
                <a:sym typeface="Wingdings"/>
              </a:rPr>
              <a:t></a:t>
            </a:r>
            <a:r>
              <a:rPr lang="ru-RU" sz="2600" dirty="0" err="1" smtClean="0"/>
              <a:t>Ф</a:t>
            </a:r>
            <a:r>
              <a:rPr lang="uk-UA" sz="2600" dirty="0" smtClean="0"/>
              <a:t>і</a:t>
            </a:r>
            <a:r>
              <a:rPr lang="ru-RU" sz="2600" dirty="0" err="1" smtClean="0"/>
              <a:t>зика</a:t>
            </a:r>
            <a:r>
              <a:rPr lang="ru-RU" sz="2600" dirty="0" smtClean="0"/>
              <a:t>)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00471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181156"/>
              </p:ext>
            </p:extLst>
          </p:nvPr>
        </p:nvGraphicFramePr>
        <p:xfrm>
          <a:off x="179512" y="1772816"/>
          <a:ext cx="8784975" cy="2679502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864096"/>
                <a:gridCol w="1522401"/>
                <a:gridCol w="1739460"/>
                <a:gridCol w="2112953"/>
                <a:gridCol w="2546065"/>
              </a:tblGrid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Річна кількість годин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 на тиждень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Мінімальна кількість тематичних робіт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Мінімальна кількість лабораторних робіт, що оцінюються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07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149731"/>
            <a:ext cx="8856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/>
              <a:t>Кількість годин, тематичних та лабораторних робіт </a:t>
            </a:r>
          </a:p>
          <a:p>
            <a:pPr algn="ctr"/>
            <a:r>
              <a:rPr lang="uk-UA" sz="2000" b="1" i="1" dirty="0" smtClean="0"/>
              <a:t>у </a:t>
            </a:r>
            <a:r>
              <a:rPr lang="en-US" sz="2000" b="1" i="1" dirty="0" smtClean="0"/>
              <a:t>7</a:t>
            </a:r>
            <a:r>
              <a:rPr lang="uk-UA" sz="2000" b="1" i="1" dirty="0" smtClean="0"/>
              <a:t> </a:t>
            </a:r>
            <a:r>
              <a:rPr lang="uk-UA" sz="2000" b="1" i="1" dirty="0"/>
              <a:t>класах </a:t>
            </a:r>
            <a:endParaRPr lang="uk-UA" sz="2000" b="1" i="1" dirty="0" smtClean="0"/>
          </a:p>
          <a:p>
            <a:pPr algn="ctr"/>
            <a:r>
              <a:rPr lang="uk-UA" sz="2000" b="1" i="1" dirty="0" smtClean="0"/>
              <a:t>загальноосвітніх </a:t>
            </a:r>
            <a:r>
              <a:rPr lang="uk-UA" sz="2000" b="1" i="1" dirty="0"/>
              <a:t>навчальних закладах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16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Є.В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Коршак, О.Г. Ляшенко, В.Ф. Савченко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Фізика: підручник для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 загальноосвітніх навчальних закладів. Видавництво "Перун", 2000 р.;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Є.В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Коршак, О.Г. Ляшенко, В.Ф. Савченко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Фізика: підручник для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 загальноосвітніх навчальних закладів. 2-ге видання, перероблене та доповнене. Видавництво "Перун", 2002 р. </a:t>
            </a:r>
            <a:endParaRPr lang="uk-U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Ф.Я. Божинова, М.М. Кирюхін,  О.О. Кирюхіна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Фізика: підручник для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 загальноосвітніх навчальних закладів. Видавництво «Ранок», 2007 р.;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Р. Єльченко, С. Г. Куликовський, О. Г. Ільченко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Фізика, 7 клас. Підручник для загальноосвітніх навчальних закладів. Видавництво «Довкілля К», 2007 р.;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9731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/>
              <a:t>Перелік підручників для </a:t>
            </a:r>
            <a:r>
              <a:rPr lang="en-US" sz="2000" b="1" i="1" dirty="0" smtClean="0"/>
              <a:t>7</a:t>
            </a:r>
            <a:r>
              <a:rPr lang="uk-UA" sz="2000" b="1" i="1" dirty="0" smtClean="0"/>
              <a:t> класів </a:t>
            </a:r>
          </a:p>
          <a:p>
            <a:pPr algn="ctr"/>
            <a:r>
              <a:rPr lang="uk-UA" sz="2000" b="1" i="1" dirty="0" smtClean="0"/>
              <a:t>загальноосвітніх </a:t>
            </a:r>
            <a:r>
              <a:rPr lang="uk-UA" sz="2000" b="1" i="1" dirty="0"/>
              <a:t>навчальних закладах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988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4369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Е. Генденштейн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Фізика: підручник для 7 класу загальноосвітніх навчальних закладів. Видавництво «Гімназія», 2007 р.;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Є. В. Коршак, О. І. Ляшенко, В. Ф. Савченко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Фізика: підручник для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 загальноосвітніх навчальних закладів. Видавництво «Генеза»,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Е. Генденштейн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Фізика: підручник для 8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 загальноосвітніх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закладів. Видавництво «Гімназія», 2008 р.;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Д. Сиротюк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Фізика: підручник для 8 класу загальноосвітніх навчальних закладів. Видавничий дім «Освіта», 2008 р.;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Ф.Я. Божинова, М.М. Кирюхін,  О.О. Кирюхіна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Фізика: підручник для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 загальноосвітніх навчальних закладів. Видавництво «Ранок», 2008 р.;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Є. В. Коршак, О. І. Ляшенко, В. Ф. Савченко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Фізика: підручник для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 загальноосвітніх навчальних закладів. Видавництво «Генеза», 2008 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9731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 версії підручників для 7 класу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05341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http://ua.lokando.com</a:t>
            </a:r>
            <a:endParaRPr lang="uk-UA" sz="2800" dirty="0"/>
          </a:p>
          <a:p>
            <a:endParaRPr lang="uk-UA" sz="2800" u="sng" dirty="0" smtClean="0">
              <a:hlinkClick r:id="rId3"/>
            </a:endParaRPr>
          </a:p>
          <a:p>
            <a:r>
              <a:rPr lang="en-US" sz="2800" u="sng" dirty="0" smtClean="0">
                <a:hlinkClick r:id="rId3"/>
              </a:rPr>
              <a:t>http</a:t>
            </a:r>
            <a:r>
              <a:rPr lang="en-US" sz="2800" u="sng" dirty="0">
                <a:hlinkClick r:id="rId3"/>
              </a:rPr>
              <a:t>://</a:t>
            </a:r>
            <a:r>
              <a:rPr lang="en-US" sz="2800" u="sng" dirty="0" smtClean="0">
                <a:hlinkClick r:id="rId3"/>
              </a:rPr>
              <a:t>4book.org</a:t>
            </a:r>
            <a:endParaRPr lang="uk-UA" sz="2800" u="sng" dirty="0" smtClean="0"/>
          </a:p>
          <a:p>
            <a:endParaRPr lang="uk-UA" sz="2800" u="sng" dirty="0"/>
          </a:p>
          <a:p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pidruchnyk.com.ua</a:t>
            </a:r>
            <a:endParaRPr lang="uk-UA" sz="2800" dirty="0"/>
          </a:p>
          <a:p>
            <a:endParaRPr lang="uk-UA" sz="2800" dirty="0"/>
          </a:p>
          <a:p>
            <a:r>
              <a:rPr lang="en-US" sz="2800" dirty="0">
                <a:hlinkClick r:id="rId5"/>
              </a:rPr>
              <a:t>http://</a:t>
            </a:r>
            <a:r>
              <a:rPr lang="en-US" sz="2800" dirty="0" smtClean="0">
                <a:hlinkClick r:id="rId5"/>
              </a:rPr>
              <a:t>fizika.net.ua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en-US" sz="2800" dirty="0" smtClean="0">
                <a:hlinkClick r:id="rId6"/>
              </a:rPr>
              <a:t>http</a:t>
            </a:r>
            <a:r>
              <a:rPr lang="en-US" sz="2800" dirty="0">
                <a:hlinkClick r:id="rId6"/>
              </a:rPr>
              <a:t>://</a:t>
            </a:r>
            <a:r>
              <a:rPr lang="en-US" sz="2800" dirty="0" smtClean="0">
                <a:hlinkClick r:id="rId6"/>
              </a:rPr>
              <a:t>interactive.ranok.com.ua</a:t>
            </a:r>
            <a:endParaRPr lang="uk-UA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67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9731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/>
              <a:t>Викладання фізики у </a:t>
            </a:r>
            <a:r>
              <a:rPr lang="en-US" sz="2400" b="1" i="1" dirty="0" smtClean="0"/>
              <a:t>8</a:t>
            </a:r>
            <a:r>
              <a:rPr lang="uk-UA" sz="2400" b="1" i="1" dirty="0" smtClean="0"/>
              <a:t>-9 </a:t>
            </a:r>
            <a:r>
              <a:rPr lang="uk-UA" sz="2400" b="1" i="1" dirty="0"/>
              <a:t>класах </a:t>
            </a:r>
            <a:endParaRPr lang="en-US" sz="2400" b="1" i="1" dirty="0" smtClean="0"/>
          </a:p>
          <a:p>
            <a:pPr algn="ctr"/>
            <a:r>
              <a:rPr lang="uk-UA" sz="2400" b="1" i="1" dirty="0" smtClean="0"/>
              <a:t>загальноосвітніх </a:t>
            </a:r>
            <a:r>
              <a:rPr lang="uk-UA" sz="2400" b="1" i="1" dirty="0"/>
              <a:t>навчальних закладах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36712"/>
            <a:ext cx="88569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/>
              <a:t>Навчання фізики у </a:t>
            </a:r>
            <a:r>
              <a:rPr lang="en-US" sz="2600" dirty="0" smtClean="0"/>
              <a:t>8</a:t>
            </a:r>
            <a:r>
              <a:rPr lang="uk-UA" sz="2600" dirty="0" smtClean="0"/>
              <a:t>-9 </a:t>
            </a:r>
            <a:r>
              <a:rPr lang="uk-UA" sz="2600" dirty="0"/>
              <a:t>класах проводиться за програмою </a:t>
            </a:r>
            <a:r>
              <a:rPr lang="uk-UA" sz="2600" b="1" u="sng" dirty="0"/>
              <a:t>«Фізика. Астрономія.» (Київ: Ірпінь, 2005)</a:t>
            </a:r>
            <a:r>
              <a:rPr lang="uk-UA" sz="2600" dirty="0"/>
              <a:t>. У 8-9 класах з поглибленим вивченням фізики викладання здійснюється відповідно до </a:t>
            </a:r>
            <a:r>
              <a:rPr lang="uk-UA" sz="2600" b="1" dirty="0"/>
              <a:t>«Збірника навчальних програм для загальноосвітніх закладів з поглибленим вивченням предметів природничо-математичного та технологічного циклу» (Київ: Вікторія, 2009)</a:t>
            </a:r>
            <a:r>
              <a:rPr lang="uk-UA" sz="2600" dirty="0"/>
              <a:t>. Зазначені програми також надруковано в журналах </a:t>
            </a:r>
            <a:r>
              <a:rPr lang="uk-UA" sz="2600" b="1" dirty="0"/>
              <a:t>“Фізика та астрономія в школі” (№ 3-4, 2010), </a:t>
            </a:r>
            <a:r>
              <a:rPr lang="uk-UA" sz="2600" b="1" dirty="0" smtClean="0"/>
              <a:t>“</a:t>
            </a:r>
            <a:r>
              <a:rPr lang="uk-UA" sz="2600" b="1" dirty="0"/>
              <a:t>Фізика в школах України” (№ 2, 2009), </a:t>
            </a:r>
            <a:r>
              <a:rPr lang="uk-UA" sz="2600" b="1" dirty="0" smtClean="0"/>
              <a:t>газеті </a:t>
            </a:r>
            <a:r>
              <a:rPr lang="uk-UA" sz="2600" b="1" dirty="0"/>
              <a:t>«Фізика» (№ 23, 2009) </a:t>
            </a:r>
            <a:r>
              <a:rPr lang="uk-UA" sz="2600" b="1" dirty="0" smtClean="0"/>
              <a:t>та </a:t>
            </a:r>
            <a:r>
              <a:rPr lang="uk-UA" sz="2600" b="1" dirty="0"/>
              <a:t>на офіційному </a:t>
            </a:r>
            <a:r>
              <a:rPr lang="uk-UA" sz="2600" b="1" dirty="0" smtClean="0"/>
              <a:t>сайті Міністерства </a:t>
            </a:r>
            <a:r>
              <a:rPr lang="uk-UA" sz="2600" b="1" dirty="0"/>
              <a:t>освіти і </a:t>
            </a:r>
            <a:r>
              <a:rPr lang="uk-UA" sz="2600" b="1" dirty="0" smtClean="0"/>
              <a:t>науки України</a:t>
            </a:r>
            <a:r>
              <a:rPr lang="uk-UA" sz="2600" b="1" dirty="0"/>
              <a:t>.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232</TotalTime>
  <Words>1413</Words>
  <Application>Microsoft Office PowerPoint</Application>
  <PresentationFormat>Экран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fox</cp:lastModifiedBy>
  <cp:revision>31</cp:revision>
  <dcterms:created xsi:type="dcterms:W3CDTF">2014-08-21T06:45:14Z</dcterms:created>
  <dcterms:modified xsi:type="dcterms:W3CDTF">2015-08-24T08:19:05Z</dcterms:modified>
</cp:coreProperties>
</file>