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1"/>
    <p:sldMasterId id="2147483746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60" r:id="rId5"/>
    <p:sldId id="279" r:id="rId6"/>
    <p:sldId id="280" r:id="rId7"/>
    <p:sldId id="281" r:id="rId8"/>
    <p:sldId id="266" r:id="rId9"/>
    <p:sldId id="267" r:id="rId10"/>
    <p:sldId id="269" r:id="rId11"/>
    <p:sldId id="270" r:id="rId12"/>
    <p:sldId id="271" r:id="rId13"/>
    <p:sldId id="276" r:id="rId14"/>
  </p:sldIdLst>
  <p:sldSz cx="9144000" cy="6858000" type="screen4x3"/>
  <p:notesSz cx="7023100" cy="93091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A6C"/>
    <a:srgbClr val="006633"/>
    <a:srgbClr val="F7EBD0"/>
    <a:srgbClr val="EAF3F6"/>
    <a:srgbClr val="003258"/>
    <a:srgbClr val="EAEAEA"/>
    <a:srgbClr val="C2113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86323" autoAdjust="0"/>
  </p:normalViewPr>
  <p:slideViewPr>
    <p:cSldViewPr>
      <p:cViewPr>
        <p:scale>
          <a:sx n="77" d="100"/>
          <a:sy n="77" d="100"/>
        </p:scale>
        <p:origin x="-10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62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890" y="-102"/>
      </p:cViewPr>
      <p:guideLst>
        <p:guide orient="horz" pos="2932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1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22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33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544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655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7666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916666666666665E-2"/>
          <c:y val="3.4375000000000003E-2"/>
          <c:w val="0.95039405547279565"/>
          <c:h val="0.931250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0%">
                  <c:v>0.74580000000000002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1">
                  <c:v>0.74519999999999997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2" formatCode="0.00%">
                  <c:v>0.76070000000000004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60"/>
        <c:axId val="137627520"/>
        <c:axId val="138781056"/>
      </c:barChart>
      <c:catAx>
        <c:axId val="13762752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19050"/>
        </c:spPr>
        <c:crossAx val="138781056"/>
        <c:crosses val="autoZero"/>
        <c:auto val="1"/>
        <c:lblAlgn val="ctr"/>
        <c:lblOffset val="100"/>
        <c:noMultiLvlLbl val="0"/>
      </c:catAx>
      <c:valAx>
        <c:axId val="138781056"/>
        <c:scaling>
          <c:orientation val="minMax"/>
          <c:min val="0"/>
        </c:scaling>
        <c:delete val="1"/>
        <c:axPos val="l"/>
        <c:numFmt formatCode="0.00%" sourceLinked="1"/>
        <c:majorTickMark val="out"/>
        <c:minorTickMark val="none"/>
        <c:tickLblPos val="nextTo"/>
        <c:crossAx val="137627520"/>
        <c:crossesAt val="1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79526725982208"/>
          <c:y val="3.2934131736526949E-2"/>
          <c:w val="0.49751465255159899"/>
          <c:h val="0.934131736526946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rgbClr val="FF6600"/>
            </a:solidFill>
            <a:ln>
              <a:solidFill>
                <a:srgbClr val="FF6600"/>
              </a:solidFill>
            </a:ln>
          </c:spPr>
          <c:invertIfNegative val="0"/>
          <c:dLbls>
            <c:dLbl>
              <c:idx val="6"/>
              <c:layout>
                <c:manualLayout>
                  <c:x val="-6.172839506172839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Загальна спеціалізована школа</c:v>
                </c:pt>
                <c:pt idx="1">
                  <c:v>Ліцей</c:v>
                </c:pt>
                <c:pt idx="2">
                  <c:v>Загальноосвітня школа</c:v>
                </c:pt>
                <c:pt idx="3">
                  <c:v>Комунальна загальна школа</c:v>
                </c:pt>
                <c:pt idx="4">
                  <c:v>Навчально-виховний комплекс</c:v>
                </c:pt>
                <c:pt idx="5">
                  <c:v>Гімназія</c:v>
                </c:pt>
                <c:pt idx="6">
                  <c:v>Коледж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0.74199999999999999</c:v>
                </c:pt>
                <c:pt idx="1">
                  <c:v>0.74570000000000003</c:v>
                </c:pt>
                <c:pt idx="2">
                  <c:v>0.74580000000000002</c:v>
                </c:pt>
                <c:pt idx="3">
                  <c:v>0.749</c:v>
                </c:pt>
                <c:pt idx="4">
                  <c:v>0.75290000000000001</c:v>
                </c:pt>
                <c:pt idx="5">
                  <c:v>0.76160000000000005</c:v>
                </c:pt>
                <c:pt idx="6">
                  <c:v>0.76649999999999996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9"/>
        <c:overlap val="-32"/>
        <c:axId val="139213440"/>
        <c:axId val="139261440"/>
      </c:barChart>
      <c:catAx>
        <c:axId val="139213440"/>
        <c:scaling>
          <c:orientation val="minMax"/>
        </c:scaling>
        <c:delete val="0"/>
        <c:axPos val="l"/>
        <c:majorTickMark val="none"/>
        <c:minorTickMark val="none"/>
        <c:tickLblPos val="nextTo"/>
        <c:crossAx val="139261440"/>
        <c:crosses val="autoZero"/>
        <c:auto val="1"/>
        <c:lblAlgn val="ctr"/>
        <c:lblOffset val="100"/>
        <c:noMultiLvlLbl val="0"/>
      </c:catAx>
      <c:valAx>
        <c:axId val="139261440"/>
        <c:scaling>
          <c:orientation val="minMax"/>
          <c:min val="0.73000000000000009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139213440"/>
        <c:crosses val="autoZero"/>
        <c:crossBetween val="between"/>
        <c:majorUnit val="1.000000000000000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95282320479172"/>
          <c:y val="0.15723663489432241"/>
          <c:w val="0.61645332794939089"/>
          <c:h val="0.7592109407376709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1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2"/>
            <c:bubble3D val="0"/>
            <c:spPr>
              <a:solidFill>
                <a:srgbClr val="FF9900"/>
              </a:solidFill>
              <a:ln>
                <a:solidFill>
                  <a:srgbClr val="FF9900"/>
                </a:solidFill>
              </a:ln>
            </c:spPr>
          </c:dPt>
          <c:dLbls>
            <c:dLbl>
              <c:idx val="0"/>
              <c:layout>
                <c:manualLayout>
                  <c:x val="6.9444444444444448E-2"/>
                  <c:y val="-1.888271860754247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17094017094017094"/>
                  <c:y val="-0.100000000000000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0.14743589743589744"/>
                  <c:y val="8.947368421052631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3.311965811965812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0.23</c:v>
                </c:pt>
                <c:pt idx="1">
                  <c:v>0.41</c:v>
                </c:pt>
                <c:pt idx="2">
                  <c:v>0.26</c:v>
                </c:pt>
                <c:pt idx="3">
                  <c:v>0.1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43410852713179"/>
          <c:y val="0.15625"/>
          <c:w val="0.56589147286821706"/>
          <c:h val="0.760416666666666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1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2"/>
            <c:bubble3D val="0"/>
            <c:spPr>
              <a:solidFill>
                <a:srgbClr val="FF9900"/>
              </a:solidFill>
              <a:ln>
                <a:solidFill>
                  <a:srgbClr val="FF9900"/>
                </a:solidFill>
              </a:ln>
            </c:spPr>
          </c:dPt>
          <c:dLbls>
            <c:dLbl>
              <c:idx val="0"/>
              <c:layout>
                <c:manualLayout>
                  <c:x val="0.14042940853323568"/>
                  <c:y val="0.20312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1434108527131783"/>
                  <c:y val="-0.132301919291338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1.9379844961240327E-2"/>
                  <c:y val="0.1145833333333333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0.12760880180675091"/>
                  <c:y val="0.1283751640419947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4.1517731795153515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0.2</c:v>
                </c:pt>
                <c:pt idx="1">
                  <c:v>0.41</c:v>
                </c:pt>
                <c:pt idx="2">
                  <c:v>0.26</c:v>
                </c:pt>
                <c:pt idx="3">
                  <c:v>0.12</c:v>
                </c:pt>
                <c:pt idx="4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30232558139536"/>
          <c:y val="0.19791666666666666"/>
          <c:w val="0.56589147286821706"/>
          <c:h val="0.760416666666666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1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2"/>
            <c:bubble3D val="0"/>
            <c:spPr>
              <a:solidFill>
                <a:srgbClr val="FF9900"/>
              </a:solidFill>
              <a:ln>
                <a:solidFill>
                  <a:srgbClr val="FF9900"/>
                </a:solidFill>
              </a:ln>
            </c:spPr>
          </c:dPt>
          <c:dLbls>
            <c:dLbl>
              <c:idx val="0"/>
              <c:layout>
                <c:manualLayout>
                  <c:x val="1.7465055240187998E-2"/>
                  <c:y val="3.645833333333338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7.3643410852713156E-2"/>
                  <c:y val="-3.64591535433070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1.5503875968992248E-2"/>
                  <c:y val="-5.20833333333333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6.9469266923029974E-2"/>
                  <c:y val="1.90001640419947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0.21817219068546664"/>
                  <c:y val="2.04666994750656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0.39</c:v>
                </c:pt>
                <c:pt idx="1">
                  <c:v>0.39</c:v>
                </c:pt>
                <c:pt idx="2">
                  <c:v>0.2</c:v>
                </c:pt>
                <c:pt idx="3">
                  <c:v>0.02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93023255813954"/>
          <c:y val="0.16666666666666666"/>
          <c:w val="0.56589147286821706"/>
          <c:h val="0.760416666666666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1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2"/>
            <c:bubble3D val="0"/>
            <c:spPr>
              <a:solidFill>
                <a:srgbClr val="FF9900"/>
              </a:solidFill>
              <a:ln>
                <a:solidFill>
                  <a:srgbClr val="FF9900"/>
                </a:solidFill>
              </a:ln>
            </c:spPr>
          </c:dPt>
          <c:dLbls>
            <c:dLbl>
              <c:idx val="0"/>
              <c:layout>
                <c:manualLayout>
                  <c:x val="0.14042910333882683"/>
                  <c:y val="5.20833333333333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10465116279069768"/>
                  <c:y val="-9.37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5.0387596899224806E-2"/>
                  <c:y val="-7.81250000000000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0.10822895684551059"/>
                  <c:y val="7.108349737532808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6.0897435897435896E-2"/>
                  <c:y val="4.841662390500277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0.18</c:v>
                </c:pt>
                <c:pt idx="1">
                  <c:v>0.41</c:v>
                </c:pt>
                <c:pt idx="2">
                  <c:v>0.3</c:v>
                </c:pt>
                <c:pt idx="3">
                  <c:v>0.11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5964" tIns="42982" rIns="85964" bIns="4298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5964" tIns="42982" rIns="85964" bIns="4298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DC35318-8ACF-4158-B153-89E3DB63F7EB}" type="datetime1">
              <a:rPr lang="en-US"/>
              <a:pPr>
                <a:defRPr/>
              </a:pPr>
              <a:t>8/4/2014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5964" tIns="42982" rIns="85964" bIns="4298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5964" tIns="42982" rIns="85964" bIns="4298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483FF02-2EE1-4F3E-8F2F-747438E1C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3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defTabSz="931280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algn="r" defTabSz="931280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defTabSz="931280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algn="r" defTabSz="93128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A441A89-B104-41E5-9A8D-34564436A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95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MS PGothic" pitchFamily="34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D8CDED06-B4D1-4518-A1E7-2BF355992FC1}" type="slidenum">
              <a:rPr lang="ru-RU" smtClean="0"/>
              <a:pPr eaLnBrk="1" hangingPunct="1">
                <a:defRPr/>
              </a:pPr>
              <a:t>1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04BC64EE-DC8F-4C1C-81DA-7C373120102A}" type="slidenum">
              <a:rPr lang="ru-RU" smtClean="0"/>
              <a:pPr eaLnBrk="1" hangingPunct="1">
                <a:defRPr/>
              </a:pPr>
              <a:t>2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04BC64EE-DC8F-4C1C-81DA-7C373120102A}" type="slidenum">
              <a:rPr lang="ru-RU" smtClean="0"/>
              <a:pPr eaLnBrk="1" hangingPunct="1">
                <a:defRPr/>
              </a:pPr>
              <a:t>3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 userDrawn="1"/>
        </p:nvSpPr>
        <p:spPr bwMode="auto">
          <a:xfrm>
            <a:off x="0" y="1447800"/>
            <a:ext cx="9144000" cy="762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553200"/>
            <a:ext cx="19050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1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8" name="Picture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15" y="76200"/>
            <a:ext cx="6871970" cy="1219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499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DF6BA-3EB7-4FA4-A6AD-6E0940E47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1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E4AC6-32DF-4058-88EB-A45516093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36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 userDrawn="1"/>
        </p:nvSpPr>
        <p:spPr bwMode="auto">
          <a:xfrm>
            <a:off x="0" y="1447800"/>
            <a:ext cx="9144000" cy="762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553200"/>
            <a:ext cx="19050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1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8" name="Picture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15" y="76200"/>
            <a:ext cx="6871970" cy="1219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943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DF6BA-3EB7-4FA4-A6AD-6E0940E47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61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E4AC6-32DF-4058-88EB-A45516093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80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6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Arial" charset="0"/>
              </a:defRPr>
            </a:lvl1pPr>
          </a:lstStyle>
          <a:p>
            <a:pPr>
              <a:defRPr/>
            </a:pPr>
            <a:fld id="{DC46F8F6-7D73-4130-B784-CD2ECC972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20"/>
          <p:cNvSpPr>
            <a:spLocks noChangeArrowheads="1"/>
          </p:cNvSpPr>
          <p:nvPr/>
        </p:nvSpPr>
        <p:spPr bwMode="auto">
          <a:xfrm>
            <a:off x="0" y="609600"/>
            <a:ext cx="9144000" cy="36513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177800"/>
            <a:ext cx="7188200" cy="279400"/>
          </a:xfrm>
          <a:prstGeom prst="rect">
            <a:avLst/>
          </a:prstGeom>
        </p:spPr>
      </p:pic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3744000" y="6400800"/>
            <a:ext cx="5400000" cy="36513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3" r:id="rId2"/>
    <p:sldLayoutId id="214748374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MS PGothic" pitchFamily="34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MS PGothic" pitchFamily="34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MS PGothic" pitchFamily="34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MS PGothic" pitchFamily="34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6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Arial" charset="0"/>
              </a:defRPr>
            </a:lvl1pPr>
          </a:lstStyle>
          <a:p>
            <a:pPr>
              <a:defRPr/>
            </a:pPr>
            <a:fld id="{DC46F8F6-7D73-4130-B784-CD2ECC972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20"/>
          <p:cNvSpPr>
            <a:spLocks noChangeArrowheads="1"/>
          </p:cNvSpPr>
          <p:nvPr/>
        </p:nvSpPr>
        <p:spPr bwMode="auto">
          <a:xfrm>
            <a:off x="0" y="609600"/>
            <a:ext cx="9144000" cy="36513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177800"/>
            <a:ext cx="7188200" cy="279400"/>
          </a:xfrm>
          <a:prstGeom prst="rect">
            <a:avLst/>
          </a:prstGeom>
        </p:spPr>
      </p:pic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3744000" y="6400800"/>
            <a:ext cx="5400000" cy="36513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0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MS PGothic" pitchFamily="34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MS PGothic" pitchFamily="34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MS PGothic" pitchFamily="34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MS PGothic" pitchFamily="34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F7EBD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5721096"/>
            <a:ext cx="1335024" cy="902208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200" y="5721096"/>
            <a:ext cx="1335024" cy="902208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879" y="5701971"/>
            <a:ext cx="1335024" cy="902208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6" name="Picture 5"/>
          <p:cNvPicPr preferRelativeResize="0">
            <a:picLocks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4679" y="5712921"/>
            <a:ext cx="1335600" cy="90360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7" name="Picture 6"/>
          <p:cNvPicPr>
            <a:picLocks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2921" y="5715000"/>
            <a:ext cx="1335600" cy="90360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8" name="Picture 7"/>
          <p:cNvPicPr preferRelativeResize="0">
            <a:picLocks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6679" y="5715000"/>
            <a:ext cx="1335600" cy="902208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0" y="2133600"/>
            <a:ext cx="9144000" cy="1371600"/>
          </a:xfrm>
          <a:prstGeom prst="rect">
            <a:avLst/>
          </a:prstGeom>
          <a:solidFill>
            <a:srgbClr val="006633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uk-UA" sz="2800" b="1" cap="all" dirty="0">
                <a:solidFill>
                  <a:schemeClr val="bg1"/>
                </a:solidFill>
              </a:rPr>
              <a:t>Курс «Фінансова грамотність»</a:t>
            </a:r>
            <a:r>
              <a:rPr lang="en-US" sz="2800" b="1" cap="all" dirty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uk-UA" sz="2800" b="1" cap="all" dirty="0">
                <a:solidFill>
                  <a:schemeClr val="bg1"/>
                </a:solidFill>
              </a:rPr>
              <a:t>моніторинг впровадження</a:t>
            </a:r>
            <a:endParaRPr lang="uk-UA" sz="2800" cap="all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3657600"/>
            <a:ext cx="61850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kern="0" dirty="0" smtClean="0">
                <a:solidFill>
                  <a:srgbClr val="1F497D"/>
                </a:solidFill>
                <a:latin typeface="Arial"/>
              </a:rPr>
              <a:t/>
            </a:r>
            <a:br>
              <a:rPr lang="uk-UA" sz="2800" b="1" i="1" kern="0" dirty="0" smtClean="0">
                <a:solidFill>
                  <a:srgbClr val="1F497D"/>
                </a:solidFill>
                <a:latin typeface="Arial"/>
              </a:rPr>
            </a:br>
            <a:r>
              <a:rPr lang="en-US" sz="2800" b="1" i="1" kern="0" dirty="0" smtClean="0">
                <a:solidFill>
                  <a:srgbClr val="1F497D"/>
                </a:solidFill>
                <a:latin typeface="Arial"/>
              </a:rPr>
              <a:t>2013-</a:t>
            </a:r>
            <a:r>
              <a:rPr lang="en-GB" sz="2800" b="1" i="1" kern="0" dirty="0" smtClean="0">
                <a:solidFill>
                  <a:srgbClr val="1F497D"/>
                </a:solidFill>
                <a:latin typeface="Arial"/>
              </a:rPr>
              <a:t>201</a:t>
            </a:r>
            <a:r>
              <a:rPr lang="en-US" sz="2800" b="1" i="1" kern="0" dirty="0" smtClean="0">
                <a:solidFill>
                  <a:srgbClr val="1F497D"/>
                </a:solidFill>
                <a:latin typeface="Arial"/>
              </a:rPr>
              <a:t>4 </a:t>
            </a:r>
            <a:endParaRPr lang="uk-UA" sz="2800" b="1" i="1" kern="0" dirty="0" smtClean="0">
              <a:solidFill>
                <a:srgbClr val="1F497D"/>
              </a:solidFill>
              <a:latin typeface="Arial"/>
            </a:endParaRPr>
          </a:p>
          <a:p>
            <a:pPr algn="ctr"/>
            <a:r>
              <a:rPr lang="uk-UA" sz="2800" b="1" i="1" kern="0" dirty="0" smtClean="0">
                <a:solidFill>
                  <a:srgbClr val="1F497D"/>
                </a:solidFill>
                <a:latin typeface="Arial"/>
              </a:rPr>
              <a:t>навчальний рік</a:t>
            </a:r>
            <a:r>
              <a:rPr lang="en-US" sz="2800" b="1" i="1" kern="0" dirty="0" smtClean="0">
                <a:solidFill>
                  <a:srgbClr val="1F497D"/>
                </a:solidFill>
                <a:latin typeface="Arial"/>
              </a:rPr>
              <a:t/>
            </a:r>
            <a:br>
              <a:rPr lang="en-US" sz="2800" b="1" i="1" kern="0" dirty="0" smtClean="0">
                <a:solidFill>
                  <a:srgbClr val="1F497D"/>
                </a:solidFill>
                <a:latin typeface="Arial"/>
              </a:rPr>
            </a:br>
            <a:endParaRPr lang="uk-U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BE4AC6-32DF-4058-88EB-A45516093B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-1" y="1066800"/>
            <a:ext cx="91535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/>
            <a:r>
              <a:rPr lang="uk-UA" sz="18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Найпростіші та найскладніші тестові запитання </a:t>
            </a:r>
            <a:endParaRPr lang="en-US" sz="18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813514"/>
              </p:ext>
            </p:extLst>
          </p:nvPr>
        </p:nvGraphicFramePr>
        <p:xfrm>
          <a:off x="76200" y="1495170"/>
          <a:ext cx="8991600" cy="5226432"/>
        </p:xfrm>
        <a:graphic>
          <a:graphicData uri="http://schemas.openxmlformats.org/drawingml/2006/table">
            <a:tbl>
              <a:tblPr firstRow="1" firstCol="1" bandRow="1"/>
              <a:tblGrid>
                <a:gridCol w="6898728"/>
                <a:gridCol w="1170335"/>
                <a:gridCol w="922537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Запитання</a:t>
                      </a:r>
                      <a:endParaRPr lang="uk-UA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6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Правильні відповіді </a:t>
                      </a:r>
                      <a:endParaRPr lang="uk-UA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кількість</a:t>
                      </a:r>
                      <a:endParaRPr lang="uk-UA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uk-UA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6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7. </a:t>
                      </a: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залі очікування міжнародного аеропорту пляшку негазованої води можна придбати за 15 гривень, або за 2 долари США, або за 1,5 євро. У якій валюті краще заплатити за воду, якщо відомі такі курси: 1 долар США = 9 гривень та 1 євро = 12 гривень?</a:t>
                      </a:r>
                      <a:endParaRPr lang="uk-UA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а) у гривнях; б) в доларах США; в) у євро; г)немає значення – ціна однакова у будь-якій валюті</a:t>
                      </a:r>
                      <a:endParaRPr lang="uk-UA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 smtClean="0">
                          <a:latin typeface="+mn-lt"/>
                          <a:cs typeface="Times New Roman" pitchFamily="18" charset="0"/>
                        </a:rPr>
                        <a:t>49</a:t>
                      </a:r>
                      <a:r>
                        <a:rPr lang="en-US" sz="1600" u="none" strike="noStrike" dirty="0" smtClean="0">
                          <a:latin typeface="+mn-lt"/>
                          <a:cs typeface="Times New Roman" pitchFamily="18" charset="0"/>
                        </a:rPr>
                        <a:t>73</a:t>
                      </a:r>
                      <a:endParaRPr lang="uk-UA" sz="1600" b="0" i="0" u="none" strike="noStrike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+mn-lt"/>
                          <a:cs typeface="Times New Roman" pitchFamily="18" charset="0"/>
                        </a:rPr>
                        <a:t>9</a:t>
                      </a:r>
                      <a:r>
                        <a:rPr lang="en-US" sz="1600" dirty="0" smtClean="0"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lang="uk-UA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0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uk-UA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Місячний дохід Василя – 4500 грн., а його дружини Олени – 3800 грн. Щомісяця вони витрачають кошти на: оренду житла – 3500 грн., комунальні платежі – 500 грн., харчування – 2000 грн., одяг – 1000 грн., їх особисті витрати становлять 1200 грн., і на дрібниці вони витрачають 500 грн. Таким чином, їх сімейний бюджет є: </a:t>
                      </a:r>
                    </a:p>
                    <a:p>
                      <a:pPr marL="180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а) профіцитним; б) збалансованим; в) дефіцитним; г) правильна відповідь відсутня.</a:t>
                      </a:r>
                      <a:endParaRPr lang="uk-UA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 smtClean="0">
                          <a:latin typeface="+mn-lt"/>
                          <a:cs typeface="Times New Roman" pitchFamily="18" charset="0"/>
                        </a:rPr>
                        <a:t>48</a:t>
                      </a:r>
                      <a:r>
                        <a:rPr lang="en-US" sz="1600" u="none" strike="noStrike" dirty="0" smtClean="0">
                          <a:latin typeface="+mn-lt"/>
                          <a:cs typeface="Times New Roman" pitchFamily="18" charset="0"/>
                        </a:rPr>
                        <a:t>16</a:t>
                      </a:r>
                      <a:endParaRPr lang="uk-UA" sz="1600" b="0" i="0" u="none" strike="noStrike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+mn-lt"/>
                          <a:cs typeface="Times New Roman" pitchFamily="18" charset="0"/>
                        </a:rPr>
                        <a:t>8</a:t>
                      </a:r>
                      <a:r>
                        <a:rPr lang="en-US" sz="1600" dirty="0" smtClean="0"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lang="uk-UA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997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25. </a:t>
                      </a: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Вкладання грошей у придбання активів з метою отримання прибутку – це:</a:t>
                      </a:r>
                      <a:r>
                        <a:rPr lang="uk-UA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80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а) інвестиція; б) прибуток; в) витрати; г) зобов’язання; д) правильна відповідь відсутня.</a:t>
                      </a:r>
                      <a:endParaRPr lang="uk-UA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dirty="0" smtClean="0">
                          <a:latin typeface="+mn-lt"/>
                          <a:cs typeface="Times New Roman" pitchFamily="18" charset="0"/>
                        </a:rPr>
                        <a:t>480</a:t>
                      </a:r>
                      <a:r>
                        <a:rPr lang="en-US" sz="1600" u="none" strike="noStrike" dirty="0" smtClean="0"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lang="uk-UA" sz="1600" b="0" i="0" u="none" strike="noStrike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+mn-lt"/>
                          <a:cs typeface="Times New Roman" pitchFamily="18" charset="0"/>
                        </a:rPr>
                        <a:t>8</a:t>
                      </a:r>
                      <a:r>
                        <a:rPr lang="en-US" sz="1600" dirty="0" smtClean="0"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lang="uk-UA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923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20. </a:t>
                      </a: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Договір споживчого кредиту вважається укладеним у належній формі, якщо його зміст зафіксований:</a:t>
                      </a:r>
                      <a:r>
                        <a:rPr lang="uk-UA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80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а) в одному документі, на якому міститься підпис споживача та підпис і печатка банку; б) в декількох документах, на яких міститься підпис споживача та підпис і печатка банку; в) у заяві позичальника до банку про надання кредиту, якщо банк ухвалив (акцептував) таку заяву; г) усі відповіді правильні.</a:t>
                      </a:r>
                      <a:r>
                        <a:rPr lang="en-US" sz="10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uk-UA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u="none" strike="noStrike" dirty="0" smtClean="0">
                          <a:latin typeface="+mn-lt"/>
                          <a:cs typeface="Times New Roman" pitchFamily="18" charset="0"/>
                        </a:rPr>
                        <a:t>34</a:t>
                      </a:r>
                      <a:r>
                        <a:rPr lang="en-US" sz="1600" u="none" strike="noStrike" dirty="0" smtClean="0">
                          <a:latin typeface="+mn-lt"/>
                          <a:cs typeface="Times New Roman" pitchFamily="18" charset="0"/>
                        </a:rPr>
                        <a:t>35</a:t>
                      </a:r>
                      <a:endParaRPr lang="uk-UA" sz="1600" b="0" i="0" u="none" strike="noStrike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+mn-lt"/>
                          <a:cs typeface="Times New Roman" pitchFamily="18" charset="0"/>
                        </a:rPr>
                        <a:t>62</a:t>
                      </a:r>
                      <a:endParaRPr lang="uk-UA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23. </a:t>
                      </a: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Якими цінними паперами можуть торгувати  на фондовій біржі?</a:t>
                      </a:r>
                      <a:endParaRPr lang="uk-UA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а) акції; б) облігації; в) деривативи; г) усі наведені вище цінні папери; д) правильна відповідь лише (а) та (б).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u="none" strike="noStrike" dirty="0" smtClean="0">
                          <a:latin typeface="+mn-lt"/>
                          <a:cs typeface="Times New Roman" pitchFamily="18" charset="0"/>
                        </a:rPr>
                        <a:t>34</a:t>
                      </a:r>
                      <a:r>
                        <a:rPr lang="en-US" sz="1600" u="none" strike="noStrike" dirty="0" smtClean="0">
                          <a:latin typeface="+mn-lt"/>
                          <a:cs typeface="Times New Roman" pitchFamily="18" charset="0"/>
                        </a:rPr>
                        <a:t>48</a:t>
                      </a:r>
                      <a:endParaRPr lang="en-US" sz="1600" b="0" i="0" u="none" strike="noStrike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+mn-lt"/>
                          <a:cs typeface="Times New Roman" pitchFamily="18" charset="0"/>
                        </a:rPr>
                        <a:t>62</a:t>
                      </a:r>
                      <a:endParaRPr lang="uk-UA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24. </a:t>
                      </a:r>
                      <a:r>
                        <a:rPr lang="uk-UA" sz="10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Що таке «споживчий кошик»</a:t>
                      </a:r>
                      <a:r>
                        <a:rPr lang="en-US" sz="10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?</a:t>
                      </a:r>
                      <a:endParaRPr lang="uk-UA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а) набір товарів та послуг, який споживає середньостатистична людина; б) набір товарів та послуг, який середньостатистична родина має бажання споживати; в) набір товарів та послуг, що необхідні для задоволення мінімальних першочергових потреб людини, які складають прожитковий мінімум; г) набір товарів та послуг, які доступні для споживання громадянами конкретної країни і здебільшого виробляються на території цієї країни; д) правильна відповідь відсутня.</a:t>
                      </a:r>
                      <a:endParaRPr lang="uk-UA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u="none" strike="noStrike" dirty="0" smtClean="0">
                          <a:latin typeface="+mn-lt"/>
                          <a:cs typeface="Times New Roman" pitchFamily="18" charset="0"/>
                        </a:rPr>
                        <a:t>33</a:t>
                      </a:r>
                      <a:r>
                        <a:rPr lang="en-US" sz="1600" u="none" strike="noStrike" dirty="0" smtClean="0">
                          <a:latin typeface="+mn-lt"/>
                          <a:cs typeface="Times New Roman" pitchFamily="18" charset="0"/>
                        </a:rPr>
                        <a:t>59</a:t>
                      </a:r>
                      <a:endParaRPr lang="uk-UA" sz="1600" b="0" i="0" u="none" strike="noStrike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+mn-lt"/>
                          <a:cs typeface="Times New Roman" pitchFamily="18" charset="0"/>
                        </a:rPr>
                        <a:t>6</a:t>
                      </a:r>
                      <a:r>
                        <a:rPr lang="en-US" sz="1600" dirty="0" smtClean="0"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lang="uk-UA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-1" y="685800"/>
            <a:ext cx="91535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r>
              <a:rPr lang="ru-RU" sz="2200" b="1" cap="all" dirty="0">
                <a:solidFill>
                  <a:srgbClr val="002A6C"/>
                </a:solidFill>
              </a:rPr>
              <a:t>ПЕРЕВІРКА </a:t>
            </a:r>
            <a:r>
              <a:rPr lang="ru-RU" sz="2200" b="1" cap="all" dirty="0" smtClean="0">
                <a:solidFill>
                  <a:srgbClr val="002A6C"/>
                </a:solidFill>
              </a:rPr>
              <a:t>ЗНАНЬ УЧНІВ</a:t>
            </a:r>
            <a:r>
              <a:rPr lang="en-US" sz="2200" b="1" cap="all" dirty="0" smtClean="0">
                <a:solidFill>
                  <a:srgbClr val="002A6C"/>
                </a:solidFill>
              </a:rPr>
              <a:t> </a:t>
            </a:r>
            <a:r>
              <a:rPr lang="ru-RU" sz="2200" b="1" cap="all" dirty="0" smtClean="0">
                <a:solidFill>
                  <a:srgbClr val="002A6C"/>
                </a:solidFill>
              </a:rPr>
              <a:t>З </a:t>
            </a:r>
            <a:r>
              <a:rPr lang="ru-RU" sz="2200" b="1" cap="all" dirty="0">
                <a:solidFill>
                  <a:srgbClr val="002A6C"/>
                </a:solidFill>
              </a:rPr>
              <a:t>ФІНАНСОВОЇ ГРАМОТНОСТІ</a:t>
            </a:r>
            <a:endParaRPr lang="en-US" sz="2200" b="1" cap="all" dirty="0" smtClean="0">
              <a:solidFill>
                <a:srgbClr val="002A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BE4AC6-32DF-4058-88EB-A45516093B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94778129"/>
              </p:ext>
            </p:extLst>
          </p:nvPr>
        </p:nvGraphicFramePr>
        <p:xfrm>
          <a:off x="152400" y="1569998"/>
          <a:ext cx="2971800" cy="24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371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 smtClean="0">
                <a:solidFill>
                  <a:srgbClr val="FF6600"/>
                </a:solidFill>
              </a:rPr>
              <a:t>Україна</a:t>
            </a:r>
            <a:endParaRPr lang="uk-UA" b="1" u="sng" dirty="0">
              <a:solidFill>
                <a:srgbClr val="FF66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1412" y="4895456"/>
            <a:ext cx="1066800" cy="3048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Rectangle 14"/>
          <p:cNvSpPr/>
          <p:nvPr/>
        </p:nvSpPr>
        <p:spPr>
          <a:xfrm>
            <a:off x="441964" y="4480460"/>
            <a:ext cx="1066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6" name="Rectangle 15"/>
          <p:cNvSpPr/>
          <p:nvPr/>
        </p:nvSpPr>
        <p:spPr>
          <a:xfrm>
            <a:off x="444307" y="4057256"/>
            <a:ext cx="1066800" cy="304800"/>
          </a:xfrm>
          <a:prstGeom prst="rect">
            <a:avLst/>
          </a:prstGeom>
          <a:solidFill>
            <a:srgbClr val="4F81BD"/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7" name="Rectangle 16"/>
          <p:cNvSpPr/>
          <p:nvPr/>
        </p:nvSpPr>
        <p:spPr>
          <a:xfrm>
            <a:off x="445480" y="5766486"/>
            <a:ext cx="1066800" cy="304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" name="Rectangle 17"/>
          <p:cNvSpPr/>
          <p:nvPr/>
        </p:nvSpPr>
        <p:spPr>
          <a:xfrm>
            <a:off x="431412" y="5316255"/>
            <a:ext cx="1066800" cy="304800"/>
          </a:xfrm>
          <a:prstGeom prst="rect">
            <a:avLst/>
          </a:prstGeom>
          <a:solidFill>
            <a:srgbClr val="6E558D"/>
          </a:solidFill>
          <a:ln>
            <a:solidFill>
              <a:srgbClr val="6E558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9" name="TextBox 18"/>
          <p:cNvSpPr txBox="1"/>
          <p:nvPr/>
        </p:nvSpPr>
        <p:spPr>
          <a:xfrm>
            <a:off x="1600200" y="4037328"/>
            <a:ext cx="1447800" cy="20140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b="1" dirty="0" smtClean="0"/>
              <a:t>5(</a:t>
            </a:r>
            <a:r>
              <a:rPr lang="uk-UA" b="1" dirty="0" smtClean="0"/>
              <a:t>90</a:t>
            </a:r>
            <a:r>
              <a:rPr lang="en-US" b="1" dirty="0" smtClean="0"/>
              <a:t>-</a:t>
            </a:r>
            <a:r>
              <a:rPr lang="uk-UA" b="1" dirty="0" smtClean="0"/>
              <a:t>100</a:t>
            </a:r>
            <a:r>
              <a:rPr lang="en-US" b="1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4(</a:t>
            </a:r>
            <a:r>
              <a:rPr lang="uk-UA" b="1" dirty="0" smtClean="0"/>
              <a:t>70</a:t>
            </a:r>
            <a:r>
              <a:rPr lang="en-US" b="1" dirty="0" smtClean="0"/>
              <a:t>-</a:t>
            </a:r>
            <a:r>
              <a:rPr lang="uk-UA" b="1" dirty="0" smtClean="0"/>
              <a:t>89</a:t>
            </a:r>
            <a:r>
              <a:rPr lang="en-US" b="1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3(</a:t>
            </a:r>
            <a:r>
              <a:rPr lang="uk-UA" b="1" dirty="0" smtClean="0"/>
              <a:t>50</a:t>
            </a:r>
            <a:r>
              <a:rPr lang="en-US" b="1" dirty="0" smtClean="0"/>
              <a:t>-</a:t>
            </a:r>
            <a:r>
              <a:rPr lang="uk-UA" b="1" dirty="0" smtClean="0"/>
              <a:t>69</a:t>
            </a:r>
            <a:r>
              <a:rPr lang="en-US" b="1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2(</a:t>
            </a:r>
            <a:r>
              <a:rPr lang="uk-UA" b="1" dirty="0" smtClean="0"/>
              <a:t>30</a:t>
            </a:r>
            <a:r>
              <a:rPr lang="en-US" b="1" dirty="0" smtClean="0"/>
              <a:t>-</a:t>
            </a:r>
            <a:r>
              <a:rPr lang="uk-UA" b="1" dirty="0" smtClean="0"/>
              <a:t>49</a:t>
            </a:r>
            <a:r>
              <a:rPr lang="en-US" b="1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1(0-</a:t>
            </a:r>
            <a:r>
              <a:rPr lang="uk-UA" b="1" dirty="0" smtClean="0"/>
              <a:t>29</a:t>
            </a:r>
            <a:r>
              <a:rPr lang="en-US" b="1" dirty="0" smtClean="0"/>
              <a:t>)</a:t>
            </a:r>
            <a:endParaRPr lang="uk-UA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0" y="154802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 smtClean="0">
                <a:solidFill>
                  <a:srgbClr val="339966"/>
                </a:solidFill>
              </a:rPr>
              <a:t>Захід</a:t>
            </a:r>
            <a:endParaRPr lang="uk-UA" b="1" u="sng" dirty="0">
              <a:solidFill>
                <a:srgbClr val="33996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5384" y="153979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 smtClean="0">
                <a:solidFill>
                  <a:srgbClr val="339966"/>
                </a:solidFill>
              </a:rPr>
              <a:t>Центр</a:t>
            </a:r>
            <a:endParaRPr lang="uk-UA" b="1" u="sng" dirty="0">
              <a:solidFill>
                <a:srgbClr val="339966"/>
              </a:solidFill>
            </a:endParaRP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2941812679"/>
              </p:ext>
            </p:extLst>
          </p:nvPr>
        </p:nvGraphicFramePr>
        <p:xfrm>
          <a:off x="3200400" y="1666458"/>
          <a:ext cx="32766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2529491815"/>
              </p:ext>
            </p:extLst>
          </p:nvPr>
        </p:nvGraphicFramePr>
        <p:xfrm>
          <a:off x="6019800" y="1683488"/>
          <a:ext cx="32766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1240040253"/>
              </p:ext>
            </p:extLst>
          </p:nvPr>
        </p:nvGraphicFramePr>
        <p:xfrm>
          <a:off x="4607241" y="4062042"/>
          <a:ext cx="32766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995739" y="4953000"/>
            <a:ext cx="103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 smtClean="0">
                <a:solidFill>
                  <a:srgbClr val="339966"/>
                </a:solidFill>
              </a:rPr>
              <a:t>Схід</a:t>
            </a:r>
            <a:endParaRPr lang="uk-UA" b="1" u="sng" dirty="0">
              <a:solidFill>
                <a:srgbClr val="339966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-1" y="1066800"/>
            <a:ext cx="91535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/>
            <a:r>
              <a:rPr lang="ru-RU" sz="18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Розподіл за кількістю балів (оцінки від 5 до 1)</a:t>
            </a:r>
            <a:r>
              <a:rPr lang="uk-UA" sz="1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endParaRPr lang="en-US" sz="18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-1" y="685800"/>
            <a:ext cx="91535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r>
              <a:rPr lang="ru-RU" sz="2200" b="1" cap="all" dirty="0">
                <a:solidFill>
                  <a:srgbClr val="002A6C"/>
                </a:solidFill>
              </a:rPr>
              <a:t>ПЕРЕВІРКА </a:t>
            </a:r>
            <a:r>
              <a:rPr lang="ru-RU" sz="2200" b="1" cap="all" dirty="0" smtClean="0">
                <a:solidFill>
                  <a:srgbClr val="002A6C"/>
                </a:solidFill>
              </a:rPr>
              <a:t>ЗНАНЬ УЧНІВ</a:t>
            </a:r>
            <a:r>
              <a:rPr lang="en-US" sz="2200" b="1" cap="all" dirty="0" smtClean="0">
                <a:solidFill>
                  <a:srgbClr val="002A6C"/>
                </a:solidFill>
              </a:rPr>
              <a:t> </a:t>
            </a:r>
            <a:r>
              <a:rPr lang="ru-RU" sz="2200" b="1" cap="all" dirty="0" smtClean="0">
                <a:solidFill>
                  <a:srgbClr val="002A6C"/>
                </a:solidFill>
              </a:rPr>
              <a:t>З </a:t>
            </a:r>
            <a:r>
              <a:rPr lang="ru-RU" sz="2200" b="1" cap="all" dirty="0">
                <a:solidFill>
                  <a:srgbClr val="002A6C"/>
                </a:solidFill>
              </a:rPr>
              <a:t>ФІНАНСОВОЇ ГРАМОТНОСТІ</a:t>
            </a:r>
            <a:endParaRPr lang="en-US" sz="2200" b="1" cap="all" dirty="0" smtClean="0">
              <a:solidFill>
                <a:srgbClr val="002A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9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BE4AC6-32DF-4058-88EB-A45516093B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-1" y="685800"/>
            <a:ext cx="91535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r>
              <a:rPr lang="uk-UA" sz="2800" b="1" cap="all" dirty="0" smtClean="0">
                <a:solidFill>
                  <a:srgbClr val="002A6C"/>
                </a:solidFill>
              </a:rPr>
              <a:t>НАСТУПНІ КРОКИ</a:t>
            </a:r>
            <a:endParaRPr lang="en-US" sz="2800" b="1" cap="all" dirty="0" smtClean="0">
              <a:solidFill>
                <a:srgbClr val="002A6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915400" cy="50292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542925" indent="-542925">
              <a:spcBef>
                <a:spcPts val="0"/>
              </a:spcBef>
              <a:spcAft>
                <a:spcPts val="0"/>
              </a:spcAft>
              <a:buClr>
                <a:srgbClr val="002A6C"/>
              </a:buClr>
              <a:buSzPct val="100000"/>
              <a:defRPr/>
            </a:pPr>
            <a:r>
              <a:rPr lang="en-US" sz="3600" b="1" dirty="0" smtClean="0">
                <a:solidFill>
                  <a:srgbClr val="C00000"/>
                </a:solidFill>
                <a:sym typeface="Wingdings"/>
              </a:rPr>
              <a:t></a:t>
            </a:r>
            <a:r>
              <a:rPr lang="en-US" sz="3200" dirty="0" smtClean="0">
                <a:sym typeface="Wingdings"/>
              </a:rPr>
              <a:t> </a:t>
            </a:r>
            <a:r>
              <a:rPr lang="ru-RU" sz="2200" dirty="0"/>
              <a:t>Створити електронний інтерактивний посібник «Фінансова грамотність»</a:t>
            </a:r>
          </a:p>
          <a:p>
            <a:pPr marL="542925" indent="-542925">
              <a:spcBef>
                <a:spcPts val="0"/>
              </a:spcBef>
              <a:spcAft>
                <a:spcPts val="0"/>
              </a:spcAft>
              <a:buClr>
                <a:srgbClr val="002A6C"/>
              </a:buClr>
              <a:buSzPct val="100000"/>
              <a:defRPr/>
            </a:pPr>
            <a:r>
              <a:rPr lang="en-US" sz="3600" b="1" dirty="0" smtClean="0">
                <a:solidFill>
                  <a:srgbClr val="C2113A"/>
                </a:solidFill>
                <a:sym typeface="Wingdings"/>
              </a:rPr>
              <a:t></a:t>
            </a:r>
            <a:r>
              <a:rPr lang="en-US" sz="3200" dirty="0" smtClean="0">
                <a:sym typeface="Wingdings"/>
              </a:rPr>
              <a:t> </a:t>
            </a:r>
            <a:r>
              <a:rPr lang="ru-RU" sz="2200" dirty="0" smtClean="0"/>
              <a:t>Визначити</a:t>
            </a:r>
            <a:r>
              <a:rPr lang="ru-RU" sz="2200" dirty="0"/>
              <a:t>, скільки шкіл будуть впроваджувати курс у 2014-2015 н. р</a:t>
            </a:r>
            <a:r>
              <a:rPr lang="ru-RU" sz="2200" dirty="0" smtClean="0"/>
              <a:t>.</a:t>
            </a:r>
          </a:p>
          <a:p>
            <a:pPr marL="542925" lvl="0" indent="-542925"/>
            <a:r>
              <a:rPr lang="en-US" sz="3600" b="1" dirty="0" smtClean="0">
                <a:solidFill>
                  <a:srgbClr val="C2113A"/>
                </a:solidFill>
                <a:sym typeface="Wingdings"/>
              </a:rPr>
              <a:t></a:t>
            </a:r>
            <a:r>
              <a:rPr lang="en-US" sz="3200" dirty="0" smtClean="0">
                <a:sym typeface="Wingdings"/>
              </a:rPr>
              <a:t> </a:t>
            </a:r>
            <a:r>
              <a:rPr lang="uk-UA" sz="2200" dirty="0"/>
              <a:t>Провести навчальний семінар для тренерів з курсу «Фінансова грамотність» (з використанням матеріалів електронного посібника)</a:t>
            </a:r>
            <a:endParaRPr lang="en-US" sz="2200" dirty="0"/>
          </a:p>
          <a:p>
            <a:pPr marL="543600" indent="-543600">
              <a:spcBef>
                <a:spcPts val="0"/>
              </a:spcBef>
              <a:spcAft>
                <a:spcPts val="0"/>
              </a:spcAft>
              <a:buClr>
                <a:srgbClr val="002A6C"/>
              </a:buClr>
              <a:buSzPct val="100000"/>
              <a:defRPr/>
            </a:pPr>
            <a:r>
              <a:rPr lang="en-US" sz="3600" b="1" dirty="0" smtClean="0">
                <a:solidFill>
                  <a:srgbClr val="C2113A"/>
                </a:solidFill>
                <a:sym typeface="Wingdings"/>
              </a:rPr>
              <a:t></a:t>
            </a:r>
            <a:r>
              <a:rPr lang="en-US" sz="3200" dirty="0" smtClean="0">
                <a:sym typeface="Wingdings"/>
              </a:rPr>
              <a:t> </a:t>
            </a:r>
            <a:r>
              <a:rPr lang="ru-RU" sz="2200" dirty="0"/>
              <a:t>Розширити базу підтримки курсу «Фінансова грамотність»</a:t>
            </a:r>
            <a:endParaRPr lang="en-US" sz="2200" dirty="0" smtClean="0"/>
          </a:p>
          <a:p>
            <a:pPr marL="542925" lvl="0" indent="-542925">
              <a:spcBef>
                <a:spcPts val="0"/>
              </a:spcBef>
              <a:spcAft>
                <a:spcPts val="0"/>
              </a:spcAft>
              <a:buClr>
                <a:srgbClr val="002A6C"/>
              </a:buClr>
              <a:buSzPct val="100000"/>
              <a:defRPr/>
            </a:pPr>
            <a:r>
              <a:rPr lang="en-US" sz="3600" b="1" dirty="0" smtClean="0">
                <a:solidFill>
                  <a:srgbClr val="C2113A"/>
                </a:solidFill>
                <a:sym typeface="Wingdings"/>
              </a:rPr>
              <a:t></a:t>
            </a:r>
            <a:r>
              <a:rPr lang="en-US" sz="3200" dirty="0" smtClean="0">
                <a:sym typeface="Wingdings"/>
              </a:rPr>
              <a:t> </a:t>
            </a:r>
            <a:r>
              <a:rPr lang="uk-UA" sz="2200" dirty="0"/>
              <a:t>Провести підготовку вчителів на базі регіональних Інститутів післядипломної педагогічної </a:t>
            </a:r>
            <a:r>
              <a:rPr lang="uk-UA" sz="2200" dirty="0" smtClean="0"/>
              <a:t>освіти</a:t>
            </a:r>
            <a:endParaRPr lang="en-US" sz="2200" dirty="0" smtClean="0"/>
          </a:p>
          <a:p>
            <a:pPr lvl="0"/>
            <a:r>
              <a:rPr lang="en-US" sz="3600" b="1" dirty="0" smtClean="0">
                <a:solidFill>
                  <a:srgbClr val="C2113A"/>
                </a:solidFill>
                <a:sym typeface="Wingdings 2"/>
              </a:rPr>
              <a:t> </a:t>
            </a:r>
            <a:r>
              <a:rPr lang="uk-UA" sz="2200" dirty="0"/>
              <a:t>П</a:t>
            </a:r>
            <a:r>
              <a:rPr lang="ru-RU" sz="2200" dirty="0"/>
              <a:t>ровести моніторинг </a:t>
            </a:r>
            <a:r>
              <a:rPr lang="uk-UA" sz="2200" dirty="0"/>
              <a:t>впровадження курсу у 2014-2015 році</a:t>
            </a:r>
            <a:endParaRPr lang="en-US" sz="2200" dirty="0"/>
          </a:p>
          <a:p>
            <a:pPr marL="539750" indent="-539750">
              <a:spcBef>
                <a:spcPts val="0"/>
              </a:spcBef>
              <a:spcAft>
                <a:spcPts val="0"/>
              </a:spcAft>
              <a:buClr>
                <a:srgbClr val="002A6C"/>
              </a:buClr>
              <a:buSzPct val="100000"/>
              <a:buFont typeface="Webdings" pitchFamily="18" charset="2"/>
              <a:buChar char=""/>
              <a:defRPr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4086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85725" y="1752600"/>
            <a:ext cx="90678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410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BA7BE73F-8DF2-4070-A8D1-DD68873B29E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1" y="685800"/>
            <a:ext cx="91535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r>
              <a:rPr lang="ru-RU" sz="2800" b="1" cap="all" dirty="0">
                <a:solidFill>
                  <a:srgbClr val="002A6C"/>
                </a:solidFill>
              </a:rPr>
              <a:t>Впровадження курсу «Фінансова грамотність» впродовж 2013-2014 н. р.</a:t>
            </a:r>
            <a:endParaRPr lang="en-US" sz="2400" b="1" cap="all" dirty="0" smtClean="0">
              <a:solidFill>
                <a:srgbClr val="002A6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09800"/>
            <a:ext cx="5943600" cy="3733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539750" indent="-539750">
              <a:spcBef>
                <a:spcPts val="600"/>
              </a:spcBef>
              <a:spcAft>
                <a:spcPts val="600"/>
              </a:spcAft>
              <a:buClr>
                <a:srgbClr val="002A6C"/>
              </a:buClr>
              <a:buSzPct val="100000"/>
              <a:buFont typeface="Webdings" pitchFamily="18" charset="2"/>
              <a:buChar char=""/>
              <a:defRPr/>
            </a:pPr>
            <a:r>
              <a:rPr lang="uk-UA" sz="4000" b="1" dirty="0">
                <a:solidFill>
                  <a:srgbClr val="C00000"/>
                </a:solidFill>
              </a:rPr>
              <a:t>450</a:t>
            </a:r>
            <a:r>
              <a:rPr lang="uk-UA" sz="4000" dirty="0"/>
              <a:t> шкіл</a:t>
            </a:r>
          </a:p>
          <a:p>
            <a:pPr marL="539750" indent="-539750">
              <a:spcBef>
                <a:spcPts val="600"/>
              </a:spcBef>
              <a:spcAft>
                <a:spcPts val="600"/>
              </a:spcAft>
              <a:buClr>
                <a:srgbClr val="002A6C"/>
              </a:buClr>
              <a:buSzPct val="100000"/>
              <a:buFont typeface="Webdings" pitchFamily="18" charset="2"/>
              <a:buChar char=""/>
              <a:defRPr/>
            </a:pPr>
            <a:r>
              <a:rPr lang="uk-UA" sz="4000" b="1" dirty="0">
                <a:solidFill>
                  <a:srgbClr val="C00000"/>
                </a:solidFill>
              </a:rPr>
              <a:t>14 000 </a:t>
            </a:r>
            <a:r>
              <a:rPr lang="uk-UA" sz="4000" dirty="0"/>
              <a:t>учнів </a:t>
            </a:r>
          </a:p>
          <a:p>
            <a:pPr marL="539750" indent="-539750">
              <a:spcBef>
                <a:spcPts val="600"/>
              </a:spcBef>
              <a:spcAft>
                <a:spcPts val="600"/>
              </a:spcAft>
              <a:buClr>
                <a:srgbClr val="002A6C"/>
              </a:buClr>
              <a:buSzPct val="100000"/>
              <a:buFont typeface="Webdings" pitchFamily="18" charset="2"/>
              <a:buChar char=""/>
              <a:defRPr/>
            </a:pPr>
            <a:r>
              <a:rPr lang="uk-UA" sz="4000" b="1" dirty="0">
                <a:solidFill>
                  <a:srgbClr val="C00000"/>
                </a:solidFill>
              </a:rPr>
              <a:t>25</a:t>
            </a:r>
            <a:r>
              <a:rPr lang="uk-UA" sz="4000" dirty="0"/>
              <a:t> регіонів України</a:t>
            </a: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3957" y="2133600"/>
            <a:ext cx="1343025" cy="1342800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5" y="2924343"/>
            <a:ext cx="1343025" cy="134280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3762543"/>
            <a:ext cx="1342857" cy="1342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493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BA7BE73F-8DF2-4070-A8D1-DD68873B29E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1" y="685800"/>
            <a:ext cx="91535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r>
              <a:rPr lang="ru-RU" sz="2200" b="1" cap="all" dirty="0">
                <a:solidFill>
                  <a:srgbClr val="002A6C"/>
                </a:solidFill>
              </a:rPr>
              <a:t>ПЕРЕВІРКА РІВНЯ ЗНАНЬ </a:t>
            </a:r>
            <a:r>
              <a:rPr lang="ru-RU" sz="2200" b="1" cap="all" dirty="0" smtClean="0">
                <a:solidFill>
                  <a:srgbClr val="002A6C"/>
                </a:solidFill>
              </a:rPr>
              <a:t>УЧНІВ</a:t>
            </a:r>
            <a:r>
              <a:rPr lang="en-US" sz="2200" b="1" cap="all" dirty="0" smtClean="0">
                <a:solidFill>
                  <a:srgbClr val="002A6C"/>
                </a:solidFill>
              </a:rPr>
              <a:t> </a:t>
            </a:r>
            <a:r>
              <a:rPr lang="ru-RU" sz="2200" b="1" cap="all" dirty="0" smtClean="0">
                <a:solidFill>
                  <a:srgbClr val="002A6C"/>
                </a:solidFill>
              </a:rPr>
              <a:t>З </a:t>
            </a:r>
            <a:r>
              <a:rPr lang="ru-RU" sz="2200" b="1" cap="all" dirty="0">
                <a:solidFill>
                  <a:srgbClr val="002A6C"/>
                </a:solidFill>
              </a:rPr>
              <a:t>ФІНАНСОВОЇ ГРАМОТНОСТІ</a:t>
            </a:r>
            <a:endParaRPr lang="en-US" sz="2200" b="1" cap="all" dirty="0" smtClean="0">
              <a:solidFill>
                <a:srgbClr val="002A6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878" y="111622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+mn-lt"/>
                <a:cs typeface="Times New Roman" pitchFamily="18" charset="0"/>
              </a:rPr>
              <a:t>Тестування учнів з курсу «Фінансова грамотність»</a:t>
            </a:r>
            <a:endParaRPr lang="uk-UA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818910"/>
              </p:ext>
            </p:extLst>
          </p:nvPr>
        </p:nvGraphicFramePr>
        <p:xfrm>
          <a:off x="228600" y="1537736"/>
          <a:ext cx="4038600" cy="1341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30680"/>
                <a:gridCol w="1112520"/>
                <a:gridCol w="1295400"/>
              </a:tblGrid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uk-UA" sz="1600" b="1" kern="1200" dirty="0" smtClean="0">
                          <a:solidFill>
                            <a:srgbClr val="002A6C"/>
                          </a:solidFill>
                          <a:latin typeface="+mn-lt"/>
                          <a:ea typeface="+mn-ea"/>
                          <a:cs typeface="+mn-cs"/>
                        </a:rPr>
                        <a:t>Анкета</a:t>
                      </a:r>
                      <a:endParaRPr lang="uk-UA" sz="1600" b="1" kern="1200" dirty="0">
                        <a:solidFill>
                          <a:srgbClr val="002A6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uk-UA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тестових запитань</a:t>
                      </a:r>
                      <a:endParaRPr lang="uk-UA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uk-UA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8824">
                <a:tc>
                  <a:txBody>
                    <a:bodyPr/>
                    <a:lstStyle/>
                    <a:p>
                      <a:endParaRPr lang="uk-U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dirty="0" smtClean="0">
                          <a:solidFill>
                            <a:srgbClr val="002A6C"/>
                          </a:solidFill>
                        </a:rPr>
                        <a:t>Охоплено</a:t>
                      </a:r>
                      <a:endParaRPr lang="uk-UA" sz="1600" b="1" dirty="0">
                        <a:solidFill>
                          <a:srgbClr val="002A6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шкіл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учнів</a:t>
                      </a:r>
                      <a:endParaRPr lang="uk-U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249</a:t>
                      </a:r>
                      <a:endParaRPr lang="uk-U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5742</a:t>
                      </a:r>
                      <a:endParaRPr lang="uk-U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106191"/>
              </p:ext>
            </p:extLst>
          </p:nvPr>
        </p:nvGraphicFramePr>
        <p:xfrm>
          <a:off x="304800" y="4038600"/>
          <a:ext cx="83058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51105"/>
                <a:gridCol w="6054695"/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dirty="0" smtClean="0">
                          <a:solidFill>
                            <a:srgbClr val="002A6C"/>
                          </a:solidFill>
                          <a:latin typeface="+mn-lt"/>
                          <a:ea typeface="+mn-ea"/>
                          <a:cs typeface="+mn-cs"/>
                        </a:rPr>
                        <a:t>23 області України</a:t>
                      </a:r>
                      <a:endParaRPr lang="uk-UA" sz="1600" b="1" kern="1200" dirty="0">
                        <a:solidFill>
                          <a:srgbClr val="002A6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Південно-східний регіон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Дніпропетровська; Донецька; Харківська; Запорізька; Миколаївська; Херсонська; Крим</a:t>
                      </a:r>
                      <a:endParaRPr lang="uk-U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Центральний регіон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Київська; Кіровоградська; Полтавська; Сумська; Черкаська; Чернігівська</a:t>
                      </a:r>
                      <a:endParaRPr lang="uk-U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Західний регіон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Вінницька; Житомирська; Івано-Франківська; Волинська; Львівська; Рівненська; Тернопільська; Закарпатська; Хмельницька; Чернівецька</a:t>
                      </a:r>
                      <a:endParaRPr lang="uk-UA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028236"/>
              </p:ext>
            </p:extLst>
          </p:nvPr>
        </p:nvGraphicFramePr>
        <p:xfrm>
          <a:off x="4419600" y="1524000"/>
          <a:ext cx="4114800" cy="228083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76600"/>
                <a:gridCol w="838200"/>
              </a:tblGrid>
              <a:tr h="360595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dirty="0" smtClean="0">
                          <a:solidFill>
                            <a:srgbClr val="002A6C"/>
                          </a:solidFill>
                          <a:latin typeface="+mn-lt"/>
                          <a:ea typeface="+mn-ea"/>
                          <a:cs typeface="+mn-cs"/>
                        </a:rPr>
                        <a:t>Навчальні заклади</a:t>
                      </a:r>
                      <a:endParaRPr lang="uk-UA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+mn-lt"/>
                        </a:rPr>
                        <a:t>Коледжі</a:t>
                      </a:r>
                      <a:endParaRPr lang="uk-UA" sz="14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3</a:t>
                      </a:r>
                      <a:endParaRPr lang="uk-UA" dirty="0"/>
                    </a:p>
                  </a:txBody>
                  <a:tcPr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Гімназії</a:t>
                      </a:r>
                      <a:endParaRPr lang="uk-U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21</a:t>
                      </a:r>
                      <a:endParaRPr lang="uk-UA" dirty="0"/>
                    </a:p>
                  </a:txBody>
                  <a:tcPr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Ліцеї</a:t>
                      </a:r>
                      <a:endParaRPr lang="uk-UA" sz="14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20</a:t>
                      </a:r>
                      <a:endParaRPr lang="uk-UA" dirty="0"/>
                    </a:p>
                  </a:txBody>
                  <a:tcPr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Навчально-виховні комплекси</a:t>
                      </a:r>
                      <a:endParaRPr lang="uk-UA" sz="14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45</a:t>
                      </a:r>
                      <a:endParaRPr lang="uk-UA" dirty="0"/>
                    </a:p>
                  </a:txBody>
                  <a:tcPr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+mn-lt"/>
                        </a:rPr>
                        <a:t>Загальноосвітні школи</a:t>
                      </a:r>
                      <a:endParaRPr lang="uk-UA" sz="14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137</a:t>
                      </a:r>
                      <a:endParaRPr lang="uk-UA" dirty="0"/>
                    </a:p>
                  </a:txBody>
                  <a:tcPr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+mn-lt"/>
                        </a:rPr>
                        <a:t>Спеціалізовані школи</a:t>
                      </a:r>
                      <a:endParaRPr lang="uk-UA" sz="14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5</a:t>
                      </a:r>
                      <a:endParaRPr lang="uk-UA" dirty="0"/>
                    </a:p>
                  </a:txBody>
                  <a:tcPr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latin typeface="+mn-lt"/>
                        </a:rPr>
                        <a:t>Комунальні загальноосвітні школи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18</a:t>
                      </a:r>
                      <a:endParaRPr lang="uk-UA" dirty="0"/>
                    </a:p>
                  </a:txBody>
                  <a:tcPr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63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BE4AC6-32DF-4058-88EB-A45516093B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71033"/>
              </p:ext>
            </p:extLst>
          </p:nvPr>
        </p:nvGraphicFramePr>
        <p:xfrm>
          <a:off x="152400" y="1488440"/>
          <a:ext cx="891539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5333999"/>
              </a:tblGrid>
              <a:tr h="66548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Які з наведених нижче операцій проводить Національний банк України?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Припустімо, Ви вирішили відкрити депозитний рахунок у банку і покласти на нього 7200 грн. строком на два роки. Банк А пропонує депозити під  15% річних з капіталізацією відсотків, а банк Б пропонує 15% річних без капіталізації. Наскільки більше грошей Ви одержите через два роки, якщо відкриєте депозит у банку А?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538480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 цінні папери не приносять інвесторам дивіденди?</a:t>
                      </a:r>
                      <a:endParaRPr lang="uk-UA" sz="1200" b="0" dirty="0"/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залі очікування міжнародного аеропорту пляшку негазованої води можна придбати за 15 гривень, або за 2 долари США, або за 1,5 євро. У якій валюті краще заплатити за воду, якщо відомі такі курси: 1 долар США = 9 гривень та 1 євро = 12 гривень?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Хто може бути емітентом цінних паперів?</a:t>
                      </a:r>
                      <a:endParaRPr lang="uk-UA" sz="1200" b="0" dirty="0"/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Місячний дохід Василя - 4 500 грн., а його дружини Олени - 3 800 грн. Щомісяця вони витрачають кошти на: оренду житла - 3 500 грн., комунальні платежі - 500 грн., харчування - 2 000 грн., одяг - 1 000 грн., їх особисті витрати становлять 1 200 грн., і на дрібниці вони витрачають 500 грн. Таким чином, їх сімейний бюджет є: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Уявіть, що Ви поклали гроші на банківський рахунок під річну ставку 8%, а річна інфляція становила 10%. Як Ви вважаєте, за гроші, які знаходяться на Вашому рахунку, можна буде купити в середньому...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9. </a:t>
                      </a:r>
                      <a:r>
                        <a:rPr lang="ru-RU" sz="1200" b="0" dirty="0" smtClean="0"/>
                        <a:t>Ноутбук тієї моделі, яку Ви хочете купити, продається у двох магазинах. У магазині А його початкова роздрібна ціна - 12 500 грн., і магазин пропонує Вам знижку 10%. У магазині Б роздрібна ціна - 11 900 грн., і на ноутбук є знижка у розмірі 800 грн. У якому магазині вигідніше купити ноутбук (А чи Б), і яку суму Ви заощадите, якщо придбаєте його там?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Яка різниця між кредитною та дебетовою карткою?</a:t>
                      </a:r>
                      <a:endParaRPr lang="uk-UA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10. </a:t>
                      </a:r>
                      <a:r>
                        <a:rPr lang="ru-RU" sz="1200" b="0" dirty="0" smtClean="0"/>
                        <a:t>Припустімо, Ви відкрили депозит в українському банку, і цей банк стає банкрутом. Чи знаєте Ви, яка максимальна сума коштів за вкладами підлягає компенсації?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-1" y="685800"/>
            <a:ext cx="91535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r>
              <a:rPr lang="ru-RU" sz="2200" b="1" cap="all" dirty="0">
                <a:solidFill>
                  <a:srgbClr val="002A6C"/>
                </a:solidFill>
              </a:rPr>
              <a:t>ПЕРЕВІРКА РІВНЯ ЗНАНЬ </a:t>
            </a:r>
            <a:r>
              <a:rPr lang="ru-RU" sz="2200" b="1" cap="all" dirty="0" smtClean="0">
                <a:solidFill>
                  <a:srgbClr val="002A6C"/>
                </a:solidFill>
              </a:rPr>
              <a:t>УЧНІВ</a:t>
            </a:r>
            <a:r>
              <a:rPr lang="en-US" sz="2200" b="1" cap="all" dirty="0" smtClean="0">
                <a:solidFill>
                  <a:srgbClr val="002A6C"/>
                </a:solidFill>
              </a:rPr>
              <a:t> </a:t>
            </a:r>
            <a:r>
              <a:rPr lang="ru-RU" sz="2200" b="1" cap="all" dirty="0" smtClean="0">
                <a:solidFill>
                  <a:srgbClr val="002A6C"/>
                </a:solidFill>
              </a:rPr>
              <a:t>З </a:t>
            </a:r>
            <a:r>
              <a:rPr lang="ru-RU" sz="2200" b="1" cap="all" dirty="0">
                <a:solidFill>
                  <a:srgbClr val="002A6C"/>
                </a:solidFill>
              </a:rPr>
              <a:t>ФІНАНСОВОЇ ГРАМОТНОСТІ</a:t>
            </a:r>
            <a:endParaRPr lang="en-US" sz="2200" b="1" cap="all" dirty="0" smtClean="0">
              <a:solidFill>
                <a:srgbClr val="002A6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878" y="111622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+mn-lt"/>
                <a:cs typeface="Times New Roman" pitchFamily="18" charset="0"/>
              </a:rPr>
              <a:t>Запитання анкети (1)</a:t>
            </a:r>
          </a:p>
        </p:txBody>
      </p:sp>
    </p:spTree>
    <p:extLst>
      <p:ext uri="{BB962C8B-B14F-4D97-AF65-F5344CB8AC3E}">
        <p14:creationId xmlns:p14="http://schemas.microsoft.com/office/powerpoint/2010/main" val="22282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BE4AC6-32DF-4058-88EB-A45516093B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495325"/>
              </p:ext>
            </p:extLst>
          </p:nvPr>
        </p:nvGraphicFramePr>
        <p:xfrm>
          <a:off x="152400" y="1737360"/>
          <a:ext cx="8763000" cy="398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9650"/>
                <a:gridCol w="3943350"/>
              </a:tblGrid>
              <a:tr h="66548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саме повинні робити банки згідно із законодавством України для забезпечення захисту прав споживачів фінансових послуг? Оберіть варіант, який, на Ваш погляд, найкраще передає зміст законодавчої вимоги.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таке франшиза?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66548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Впродовж скількох днів позичальник може відмовитися від договору споживчого кредиту?</a:t>
                      </a:r>
                      <a:endParaRPr lang="uk-UA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Згідно з чинним законодавством України пенсійний вік: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27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магазині А футболка коштує 100 грн., без урахування податку на додану вартість (ПДВ), у магазині Б ціна такої самої футболки становить 130 грн. з ПДВ. В якому магазині вигідніше купити футболку (А чи Б), та яку суму ви зекономите, якщо купите футболку там?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Припустимо, що Ви придбали облігацію номінальною вартістю 1 000 грн. за 900 грн. Строк погашення облігації - 1 рік, вона має купон в сумі 150 грн. Якщо ви утримаєте облігацію до її погашення, який дохід ви отримаєте від такої інвестиції?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Спеціалізована організація, що здійснює страхування і відшкодовує збиток особі, яка застрахувалася, в разі настання страхового випадку, називається: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19. </a:t>
                      </a:r>
                      <a:r>
                        <a:rPr lang="ru-RU" sz="1200" b="0" dirty="0" smtClean="0"/>
                        <a:t>Перед укладенням договору про фінансову послугу фінансова установа повинна надати споживачеві інформацію про умови надання такої послуги: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Припустімо, Ви маєте вклад у кредитній спілці, і ця спілка стає банкрутом. Яка максимальна сума гарантованого вкладу підлягає компенсації?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20. </a:t>
                      </a:r>
                      <a:r>
                        <a:rPr lang="ru-RU" sz="1200" b="0" dirty="0" smtClean="0"/>
                        <a:t>Договір споживчого кредиту вважається укладеним у належній формі, якщо його зміст зафіксований:</a:t>
                      </a:r>
                      <a:endParaRPr lang="uk-UA" sz="1200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-1" y="685800"/>
            <a:ext cx="91535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r>
              <a:rPr lang="ru-RU" sz="2200" b="1" cap="all" dirty="0">
                <a:solidFill>
                  <a:srgbClr val="002A6C"/>
                </a:solidFill>
              </a:rPr>
              <a:t>ПЕРЕВІРКА РІВНЯ ЗНАНЬ </a:t>
            </a:r>
            <a:r>
              <a:rPr lang="ru-RU" sz="2200" b="1" cap="all" dirty="0" smtClean="0">
                <a:solidFill>
                  <a:srgbClr val="002A6C"/>
                </a:solidFill>
              </a:rPr>
              <a:t>УЧНІВ</a:t>
            </a:r>
            <a:r>
              <a:rPr lang="en-US" sz="2200" b="1" cap="all" dirty="0" smtClean="0">
                <a:solidFill>
                  <a:srgbClr val="002A6C"/>
                </a:solidFill>
              </a:rPr>
              <a:t> </a:t>
            </a:r>
            <a:r>
              <a:rPr lang="ru-RU" sz="2200" b="1" cap="all" dirty="0" smtClean="0">
                <a:solidFill>
                  <a:srgbClr val="002A6C"/>
                </a:solidFill>
              </a:rPr>
              <a:t>З </a:t>
            </a:r>
            <a:r>
              <a:rPr lang="ru-RU" sz="2200" b="1" cap="all" dirty="0">
                <a:solidFill>
                  <a:srgbClr val="002A6C"/>
                </a:solidFill>
              </a:rPr>
              <a:t>ФІНАНСОВОЇ ГРАМОТНОСТІ</a:t>
            </a:r>
            <a:endParaRPr lang="en-US" sz="2200" b="1" cap="all" dirty="0" smtClean="0">
              <a:solidFill>
                <a:srgbClr val="002A6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878" y="111622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+mn-lt"/>
                <a:cs typeface="Times New Roman" pitchFamily="18" charset="0"/>
              </a:rPr>
              <a:t>Запитання анкети </a:t>
            </a:r>
            <a:r>
              <a:rPr lang="uk-UA" dirty="0" smtClean="0">
                <a:latin typeface="+mn-lt"/>
                <a:cs typeface="Times New Roman" pitchFamily="18" charset="0"/>
              </a:rPr>
              <a:t>(2)</a:t>
            </a:r>
            <a:endParaRPr lang="uk-UA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5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BE4AC6-32DF-4058-88EB-A45516093B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535907"/>
              </p:ext>
            </p:extLst>
          </p:nvPr>
        </p:nvGraphicFramePr>
        <p:xfrm>
          <a:off x="152400" y="1737360"/>
          <a:ext cx="8686800" cy="364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8620"/>
                <a:gridCol w="4488180"/>
              </a:tblGrid>
              <a:tr h="66548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uk-U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 яких установ складається банківська система України?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uk-U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Який з наступних інвестиційних активів є найбільш ліквідним?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66548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uk-U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Які цінні папери приносять інвесторам дивіденди?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Вкажіть, діяльність якої з наведених нижче установ регулюються Національним банком України?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27">
                <a:tc>
                  <a:txBody>
                    <a:bodyPr/>
                    <a:lstStyle/>
                    <a:p>
                      <a:r>
                        <a:rPr lang="uk-U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Якими цінними паперами можуть торгувати на фондовій біржі?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Якщо Ваш товариш попросить Вас виступити майновим поручителем зо його кредитом, і Ви погодились, яка відповідальність виникла б для Вас при цьому?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uk-U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 таке «споживчий кошик»?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/>
                        <a:t>2</a:t>
                      </a:r>
                      <a:r>
                        <a:rPr lang="en-US" sz="1200" b="1" dirty="0" smtClean="0"/>
                        <a:t>9. </a:t>
                      </a:r>
                      <a:r>
                        <a:rPr lang="ru-RU" sz="1200" b="0" dirty="0" smtClean="0"/>
                        <a:t>Що таке «кредитна історія»?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uk-UA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Вкладання грошей у придбання активів з метою отримання прибутку - це: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dirty="0" smtClean="0"/>
                        <a:t>3</a:t>
                      </a:r>
                      <a:r>
                        <a:rPr lang="en-US" sz="1200" b="1" dirty="0" smtClean="0"/>
                        <a:t>0. </a:t>
                      </a:r>
                      <a:r>
                        <a:rPr lang="ru-RU" sz="1200" b="0" dirty="0" smtClean="0"/>
                        <a:t>Якщо позичальник не зміг повернути забезпечений заставою кредит, а виручених від реалізації застави коштів недостатньо для покриття усієї заборгованості, чи є можливість для банку відшкодувати неповернену суму кредиту та процентів за рахунок іншого майна боржника?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-1" y="685800"/>
            <a:ext cx="91535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r>
              <a:rPr lang="ru-RU" sz="2200" b="1" cap="all" dirty="0">
                <a:solidFill>
                  <a:srgbClr val="002A6C"/>
                </a:solidFill>
              </a:rPr>
              <a:t>ПЕРЕВІРКА РІВНЯ ЗНАНЬ </a:t>
            </a:r>
            <a:r>
              <a:rPr lang="ru-RU" sz="2200" b="1" cap="all" dirty="0" smtClean="0">
                <a:solidFill>
                  <a:srgbClr val="002A6C"/>
                </a:solidFill>
              </a:rPr>
              <a:t>УЧНІВ</a:t>
            </a:r>
            <a:r>
              <a:rPr lang="en-US" sz="2200" b="1" cap="all" dirty="0" smtClean="0">
                <a:solidFill>
                  <a:srgbClr val="002A6C"/>
                </a:solidFill>
              </a:rPr>
              <a:t> </a:t>
            </a:r>
            <a:r>
              <a:rPr lang="ru-RU" sz="2200" b="1" cap="all" dirty="0" smtClean="0">
                <a:solidFill>
                  <a:srgbClr val="002A6C"/>
                </a:solidFill>
              </a:rPr>
              <a:t>З </a:t>
            </a:r>
            <a:r>
              <a:rPr lang="ru-RU" sz="2200" b="1" cap="all" dirty="0">
                <a:solidFill>
                  <a:srgbClr val="002A6C"/>
                </a:solidFill>
              </a:rPr>
              <a:t>ФІНАНСОВОЇ ГРАМОТНОСТІ</a:t>
            </a:r>
            <a:endParaRPr lang="en-US" sz="2200" b="1" cap="all" dirty="0" smtClean="0">
              <a:solidFill>
                <a:srgbClr val="002A6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878" y="111622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+mn-lt"/>
                <a:cs typeface="Times New Roman" pitchFamily="18" charset="0"/>
              </a:rPr>
              <a:t>Запитання анкети </a:t>
            </a:r>
            <a:r>
              <a:rPr lang="uk-UA" dirty="0" smtClean="0">
                <a:latin typeface="+mn-lt"/>
                <a:cs typeface="Times New Roman" pitchFamily="18" charset="0"/>
              </a:rPr>
              <a:t>(3)</a:t>
            </a:r>
            <a:endParaRPr lang="uk-UA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9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BE4AC6-32DF-4058-88EB-A45516093B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96619"/>
              </p:ext>
            </p:extLst>
          </p:nvPr>
        </p:nvGraphicFramePr>
        <p:xfrm>
          <a:off x="990599" y="1447800"/>
          <a:ext cx="6629401" cy="4767580"/>
        </p:xfrm>
        <a:graphic>
          <a:graphicData uri="http://schemas.openxmlformats.org/drawingml/2006/table">
            <a:tbl>
              <a:tblPr firstRow="1" firstCol="1" bandRow="1"/>
              <a:tblGrid>
                <a:gridCol w="3505201"/>
                <a:gridCol w="2764171"/>
                <a:gridCol w="360029"/>
              </a:tblGrid>
              <a:tr h="351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Навчальні заклади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Кількість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Україна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effectLst/>
                          <a:latin typeface="+mn-lt"/>
                          <a:cs typeface="Times New Roman" pitchFamily="18" charset="0"/>
                        </a:rPr>
                        <a:t>249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21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Міські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cs typeface="Times New Roman" pitchFamily="18" charset="0"/>
                        </a:rPr>
                        <a:t>166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Сільські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18000" marB="18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cs typeface="Times New Roman" pitchFamily="18" charset="0"/>
                        </a:rPr>
                        <a:t>83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108"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Західного регіону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cs typeface="Times New Roman" pitchFamily="18" charset="0"/>
                        </a:rPr>
                        <a:t>121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Центрального регіону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cs typeface="Times New Roman" pitchFamily="18" charset="0"/>
                        </a:rPr>
                        <a:t>49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Південно-Східного регіону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cs typeface="Times New Roman" pitchFamily="18" charset="0"/>
                        </a:rPr>
                        <a:t>79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108"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Навчально-виховний комплекс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cs typeface="Times New Roman" pitchFamily="18" charset="0"/>
                        </a:rPr>
                        <a:t>45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Загальноосвітня школа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cs typeface="Times New Roman" pitchFamily="18" charset="0"/>
                        </a:rPr>
                        <a:t>137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Спеціалізована школа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440"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Гімназія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cs typeface="Times New Roman" pitchFamily="18" charset="0"/>
                        </a:rPr>
                        <a:t>21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Ліцей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cs typeface="Times New Roman" pitchFamily="18" charset="0"/>
                        </a:rPr>
                        <a:t>20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Коледж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marL="0" marR="0" algn="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Комунальна загальноосвітня школа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18000" marB="18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  <a:cs typeface="Times New Roman" pitchFamily="18" charset="0"/>
                        </a:rPr>
                        <a:t>18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T="18000" marB="1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-1" y="685800"/>
            <a:ext cx="91535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r>
              <a:rPr lang="ru-RU" sz="2200" b="1" cap="all" dirty="0">
                <a:solidFill>
                  <a:srgbClr val="002A6C"/>
                </a:solidFill>
              </a:rPr>
              <a:t>ПЕРЕВІРКА </a:t>
            </a:r>
            <a:r>
              <a:rPr lang="ru-RU" sz="2200" b="1" cap="all" dirty="0" smtClean="0">
                <a:solidFill>
                  <a:srgbClr val="002A6C"/>
                </a:solidFill>
              </a:rPr>
              <a:t>ЗНАНЬ УЧНІВ</a:t>
            </a:r>
            <a:r>
              <a:rPr lang="en-US" sz="2200" b="1" cap="all" dirty="0" smtClean="0">
                <a:solidFill>
                  <a:srgbClr val="002A6C"/>
                </a:solidFill>
              </a:rPr>
              <a:t> </a:t>
            </a:r>
            <a:r>
              <a:rPr lang="ru-RU" sz="2200" b="1" cap="all" dirty="0" smtClean="0">
                <a:solidFill>
                  <a:srgbClr val="002A6C"/>
                </a:solidFill>
              </a:rPr>
              <a:t>З </a:t>
            </a:r>
            <a:r>
              <a:rPr lang="ru-RU" sz="2200" b="1" cap="all" dirty="0">
                <a:solidFill>
                  <a:srgbClr val="002A6C"/>
                </a:solidFill>
              </a:rPr>
              <a:t>ФІНАНСОВОЇ ГРАМОТНОСТІ</a:t>
            </a:r>
            <a:endParaRPr lang="en-US" sz="2200" b="1" cap="all" dirty="0" smtClean="0">
              <a:solidFill>
                <a:srgbClr val="002A6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878" y="106680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+mn-lt"/>
                <a:cs typeface="Times New Roman" pitchFamily="18" charset="0"/>
              </a:rPr>
              <a:t>Основні характеристики отриманих анкет</a:t>
            </a:r>
          </a:p>
        </p:txBody>
      </p:sp>
    </p:spTree>
    <p:extLst>
      <p:ext uri="{BB962C8B-B14F-4D97-AF65-F5344CB8AC3E}">
        <p14:creationId xmlns:p14="http://schemas.microsoft.com/office/powerpoint/2010/main" val="31141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BE4AC6-32DF-4058-88EB-A45516093B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01" y="891921"/>
            <a:ext cx="8064246" cy="5508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 bwMode="auto">
          <a:xfrm>
            <a:off x="-1" y="685800"/>
            <a:ext cx="91535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r>
              <a:rPr lang="ru-RU" sz="2200" b="1" cap="all" dirty="0">
                <a:solidFill>
                  <a:srgbClr val="002A6C"/>
                </a:solidFill>
              </a:rPr>
              <a:t>ПЕРЕВІРКА </a:t>
            </a:r>
            <a:r>
              <a:rPr lang="ru-RU" sz="2200" b="1" cap="all" dirty="0" smtClean="0">
                <a:solidFill>
                  <a:srgbClr val="002A6C"/>
                </a:solidFill>
              </a:rPr>
              <a:t>ЗНАНЬ УЧНІВ</a:t>
            </a:r>
            <a:r>
              <a:rPr lang="en-US" sz="2200" b="1" cap="all" dirty="0" smtClean="0">
                <a:solidFill>
                  <a:srgbClr val="002A6C"/>
                </a:solidFill>
              </a:rPr>
              <a:t> </a:t>
            </a:r>
            <a:r>
              <a:rPr lang="ru-RU" sz="2200" b="1" cap="all" dirty="0" smtClean="0">
                <a:solidFill>
                  <a:srgbClr val="002A6C"/>
                </a:solidFill>
              </a:rPr>
              <a:t>З </a:t>
            </a:r>
            <a:r>
              <a:rPr lang="ru-RU" sz="2200" b="1" cap="all" dirty="0">
                <a:solidFill>
                  <a:srgbClr val="002A6C"/>
                </a:solidFill>
              </a:rPr>
              <a:t>ФІНАНСОВОЇ ГРАМОТНОСТІ</a:t>
            </a:r>
            <a:endParaRPr lang="en-US" sz="2200" b="1" cap="all" dirty="0" smtClean="0">
              <a:solidFill>
                <a:srgbClr val="002A6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878" y="106680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+mn-lt"/>
                <a:cs typeface="Times New Roman" pitchFamily="18" charset="0"/>
              </a:rPr>
              <a:t>Рівень знань з фінансової грамотності за регіонами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87880" y="3581400"/>
            <a:ext cx="18309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uk-UA" sz="1600" b="1" dirty="0" smtClean="0">
                <a:solidFill>
                  <a:srgbClr val="C00000"/>
                </a:solidFill>
              </a:rPr>
              <a:t>Південно-Східні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91485" y="3581400"/>
            <a:ext cx="1352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uk-UA" sz="1600" b="1" dirty="0" smtClean="0">
                <a:solidFill>
                  <a:srgbClr val="C00000"/>
                </a:solidFill>
              </a:rPr>
              <a:t>Центральні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71600" y="3581400"/>
            <a:ext cx="990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0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uk-UA" sz="1600" b="1" dirty="0" smtClean="0">
                <a:solidFill>
                  <a:srgbClr val="C00000"/>
                </a:solidFill>
              </a:rPr>
              <a:t>Західні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90586" y="3962400"/>
            <a:ext cx="18050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uk-UA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Вінницька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uk-UA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Житомирська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uk-UA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Івано-Франківська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uk-UA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Волинська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uk-UA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Львівська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uk-UA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Рівненська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uk-UA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Тернопільська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uk-UA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Закарпатська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uk-UA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Хмельницька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uk-UA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Чернівецька</a:t>
            </a:r>
          </a:p>
          <a:p>
            <a:pPr marL="171450" indent="-171450">
              <a:buFont typeface="Wingdings" pitchFamily="2" charset="2"/>
              <a:buChar char="§"/>
            </a:pPr>
            <a:endParaRPr lang="uk-UA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62386" y="3962400"/>
            <a:ext cx="1805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Київська</a:t>
            </a:r>
            <a:endParaRPr lang="ru-RU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Кіровоградська</a:t>
            </a:r>
            <a:endParaRPr lang="ru-RU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Полтавська</a:t>
            </a:r>
            <a:endParaRPr lang="ru-RU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Сумська</a:t>
            </a:r>
            <a:endParaRPr lang="ru-RU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Черкаська</a:t>
            </a:r>
            <a:endParaRPr lang="ru-RU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>
                <a:solidFill>
                  <a:srgbClr val="002A6C"/>
                </a:solidFill>
                <a:latin typeface="+mn-lt"/>
                <a:cs typeface="Times New Roman" pitchFamily="18" charset="0"/>
              </a:rPr>
              <a:t>Чернігівська</a:t>
            </a:r>
            <a:endParaRPr lang="uk-UA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29386" y="3962400"/>
            <a:ext cx="18050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Дніпропетровська</a:t>
            </a:r>
            <a:endParaRPr lang="ru-RU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Донецька</a:t>
            </a:r>
            <a:endParaRPr lang="ru-RU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Запорізька</a:t>
            </a:r>
            <a:endParaRPr lang="ru-RU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Миколаївська</a:t>
            </a:r>
            <a:endParaRPr lang="ru-RU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Харківська</a:t>
            </a:r>
            <a:endParaRPr lang="ru-RU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Херсонська</a:t>
            </a:r>
            <a:endParaRPr lang="ru-RU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2A6C"/>
                </a:solidFill>
                <a:latin typeface="+mn-lt"/>
                <a:cs typeface="Times New Roman" pitchFamily="18" charset="0"/>
              </a:rPr>
              <a:t>Крим</a:t>
            </a:r>
            <a:endParaRPr lang="ru-RU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§"/>
            </a:pPr>
            <a:endParaRPr lang="uk-UA" sz="1200" dirty="0">
              <a:solidFill>
                <a:srgbClr val="002A6C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4251596751"/>
              </p:ext>
            </p:extLst>
          </p:nvPr>
        </p:nvGraphicFramePr>
        <p:xfrm>
          <a:off x="933960" y="1436132"/>
          <a:ext cx="7467600" cy="210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2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BE4AC6-32DF-4058-88EB-A45516093B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38454598"/>
              </p:ext>
            </p:extLst>
          </p:nvPr>
        </p:nvGraphicFramePr>
        <p:xfrm>
          <a:off x="233361" y="1752600"/>
          <a:ext cx="8605839" cy="42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 bwMode="auto">
          <a:xfrm>
            <a:off x="-1" y="685800"/>
            <a:ext cx="91535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r>
              <a:rPr lang="ru-RU" sz="2200" b="1" cap="all" dirty="0">
                <a:solidFill>
                  <a:srgbClr val="002A6C"/>
                </a:solidFill>
              </a:rPr>
              <a:t>ПЕРЕВІРКА </a:t>
            </a:r>
            <a:r>
              <a:rPr lang="ru-RU" sz="2200" b="1" cap="all" dirty="0" smtClean="0">
                <a:solidFill>
                  <a:srgbClr val="002A6C"/>
                </a:solidFill>
              </a:rPr>
              <a:t>ЗНАНЬ УЧНІВ</a:t>
            </a:r>
            <a:r>
              <a:rPr lang="en-US" sz="2200" b="1" cap="all" dirty="0" smtClean="0">
                <a:solidFill>
                  <a:srgbClr val="002A6C"/>
                </a:solidFill>
              </a:rPr>
              <a:t> </a:t>
            </a:r>
            <a:r>
              <a:rPr lang="ru-RU" sz="2200" b="1" cap="all" dirty="0" smtClean="0">
                <a:solidFill>
                  <a:srgbClr val="002A6C"/>
                </a:solidFill>
              </a:rPr>
              <a:t>З </a:t>
            </a:r>
            <a:r>
              <a:rPr lang="ru-RU" sz="2200" b="1" cap="all" dirty="0">
                <a:solidFill>
                  <a:srgbClr val="002A6C"/>
                </a:solidFill>
              </a:rPr>
              <a:t>ФІНАНСОВОЇ ГРАМОТНОСТІ</a:t>
            </a:r>
            <a:endParaRPr lang="en-US" sz="2200" b="1" cap="all" dirty="0" smtClean="0">
              <a:solidFill>
                <a:srgbClr val="002A6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878" y="106680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+mn-lt"/>
                <a:cs typeface="Times New Roman" pitchFamily="18" charset="0"/>
              </a:rPr>
              <a:t>Рівень знань з фінансової грамотності за типом школи</a:t>
            </a:r>
          </a:p>
        </p:txBody>
      </p:sp>
    </p:spTree>
    <p:extLst>
      <p:ext uri="{BB962C8B-B14F-4D97-AF65-F5344CB8AC3E}">
        <p14:creationId xmlns:p14="http://schemas.microsoft.com/office/powerpoint/2010/main" val="24802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5262</TotalTime>
  <Words>1623</Words>
  <Application>Microsoft Office PowerPoint</Application>
  <PresentationFormat>On-screen Show (4:3)</PresentationFormat>
  <Paragraphs>210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and Risks of Derivatives</dc:title>
  <dc:creator>AChernomaz@finrep.kiev.ua</dc:creator>
  <cp:lastModifiedBy>user</cp:lastModifiedBy>
  <cp:revision>560</cp:revision>
  <cp:lastPrinted>2012-11-28T09:48:06Z</cp:lastPrinted>
  <dcterms:created xsi:type="dcterms:W3CDTF">2010-04-20T08:57:58Z</dcterms:created>
  <dcterms:modified xsi:type="dcterms:W3CDTF">2014-08-04T15:25:37Z</dcterms:modified>
</cp:coreProperties>
</file>