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71" r:id="rId5"/>
    <p:sldId id="259" r:id="rId6"/>
    <p:sldId id="265" r:id="rId7"/>
    <p:sldId id="261" r:id="rId8"/>
    <p:sldId id="260" r:id="rId9"/>
    <p:sldId id="263" r:id="rId10"/>
    <p:sldId id="262" r:id="rId11"/>
    <p:sldId id="267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09B6BF7-896B-454F-88E5-2E5EB94AD929}">
          <p14:sldIdLst>
            <p14:sldId id="257"/>
            <p14:sldId id="258"/>
            <p14:sldId id="270"/>
            <p14:sldId id="271"/>
            <p14:sldId id="259"/>
            <p14:sldId id="265"/>
            <p14:sldId id="261"/>
            <p14:sldId id="260"/>
            <p14:sldId id="263"/>
            <p14:sldId id="262"/>
            <p14:sldId id="267"/>
            <p14:sldId id="264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46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45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0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44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8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01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5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20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5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9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26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1718-1429-47CF-B2FB-A6166D1855D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08D9-2524-4D0F-BB3B-66074765A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klasnaocinka.com.ua/uploads/editor/9324/560545/sitepage_268/files/mistectvo_distaciyne_navchannya_na_karantini.pdf" TargetMode="External"/><Relationship Id="rId2" Type="http://schemas.openxmlformats.org/officeDocument/2006/relationships/hyperlink" Target="https://cutt.ly/DyAqLI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2EDAFF-41E4-449D-9E8C-5E5A541A6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6136" y="1252"/>
            <a:ext cx="3347864" cy="328498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Ідеал культурної людини </a:t>
            </a:r>
            <a: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що інше, </a:t>
            </a:r>
            <a: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ідеал людини, яка в будь-яких умовах зберігає   справжню людяність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903D7D92-EE34-49FA-B7ED-3245FC2590F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49" y="0"/>
            <a:ext cx="5794391" cy="4481736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76061B11-6B8F-4A33-8A95-E436E46279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9210"/>
            <a:ext cx="9144000" cy="190879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3D62CF7-776C-46BF-8237-082F0DEC44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0348"/>
            <a:ext cx="1183123" cy="1173532"/>
          </a:xfrm>
          <a:prstGeom prst="rect">
            <a:avLst/>
          </a:prstGeom>
          <a:ln>
            <a:noFill/>
          </a:ln>
          <a:effectLst>
            <a:glow rad="825500">
              <a:schemeClr val="tx1">
                <a:lumMod val="85000"/>
                <a:lumOff val="15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Объект 9">
            <a:extLst>
              <a:ext uri="{FF2B5EF4-FFF2-40B4-BE49-F238E27FC236}">
                <a16:creationId xmlns:a16="http://schemas.microsoft.com/office/drawing/2014/main" xmlns="" id="{115636BE-1A18-48AE-91E3-DCB9E7272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3270956"/>
            <a:ext cx="9144000" cy="1678254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Vinnytsia Serif" pitchFamily="2" charset="0"/>
                <a:cs typeface="Times New Roman" panose="02020603050405020304" pitchFamily="18" charset="0"/>
              </a:rPr>
              <a:t>Інформаційно-методичний семінар</a:t>
            </a:r>
          </a:p>
          <a:p>
            <a:pPr marL="0" indent="0" algn="ctr">
              <a:buNone/>
            </a:pPr>
            <a:r>
              <a:rPr lang="uk-UA" b="1" dirty="0">
                <a:solidFill>
                  <a:srgbClr val="C00000"/>
                </a:solidFill>
                <a:latin typeface="Vinnytsia Serif" pitchFamily="2" charset="0"/>
                <a:cs typeface="Times New Roman" panose="02020603050405020304" pitchFamily="18" charset="0"/>
              </a:rPr>
              <a:t>«Урок від А до Я: технології навчання соціально-культурного </a:t>
            </a:r>
            <a:r>
              <a:rPr lang="uk-UA" b="1" dirty="0" smtClean="0">
                <a:solidFill>
                  <a:srgbClr val="C00000"/>
                </a:solidFill>
                <a:latin typeface="Vinnytsia Serif" pitchFamily="2" charset="0"/>
                <a:cs typeface="Times New Roman" panose="02020603050405020304" pitchFamily="18" charset="0"/>
              </a:rPr>
              <a:t>життя</a:t>
            </a:r>
            <a:r>
              <a:rPr lang="uk-UA" b="1" dirty="0">
                <a:solidFill>
                  <a:srgbClr val="C00000"/>
                </a:solidFill>
                <a:latin typeface="Vinnytsia Serif" pitchFamily="2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rgbClr val="C00000"/>
              </a:solidFill>
              <a:latin typeface="Vinnytsia Serif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3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FD0DFB-DAAB-4CA3-AA0A-A7FF706A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460" y="26064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AF48CF-9322-43CF-AC48-97F7B58DD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68" y="1189757"/>
            <a:ext cx="8494204" cy="49364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фасилітована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арт-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візуалізацію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художньо-педагогічних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арт-простору.</a:t>
            </a:r>
          </a:p>
          <a:p>
            <a:pPr marL="0" indent="0" algn="just">
              <a:buNone/>
            </a:pPr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 досягнення цілей - вчити дітей відчувати мистецтво на чуттєвому, а не когнітивному рівні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6753FD7-7B52-40D7-80EE-1B5A0DA7D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163"/>
            <a:ext cx="9252520" cy="7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0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049717-5A53-4F1D-AFB8-DDF237F6F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Наскрізні змістові лінії 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9F3794-50DC-4673-8AE2-E01838B04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надпредметні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3D150BC-7EF5-4D8C-8BBA-3136921D5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26162"/>
            <a:ext cx="8964488" cy="68738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6A22076-5DE8-4973-96E3-326A35517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668" y="4011611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3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08CCE6-9CE4-4A8F-89B8-BA9E3D3BB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оцінювання результатів навчання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91B0E2-CCDB-4347-806A-3420C96AC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6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6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6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sz="6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6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endParaRPr lang="ru-RU" sz="6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позитивне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</a:t>
            </a:r>
            <a:r>
              <a:rPr lang="uk-UA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до кожного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оцінюється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прорахунків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а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музичний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слух,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вокальні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ритму,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симультанне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образне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</a:p>
          <a:p>
            <a:pPr marL="0" indent="0">
              <a:buNone/>
            </a:pPr>
            <a:r>
              <a:rPr lang="ru-RU" sz="5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5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5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 </a:t>
            </a:r>
            <a:r>
              <a:rPr lang="ru-RU" sz="5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об’єктивності</a:t>
            </a: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інтегрувати</a:t>
            </a:r>
            <a:endParaRPr lang="ru-RU" sz="5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  одного  боку  -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видах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успішності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освітньою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-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мистецької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ініціативність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самооцінка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художньо-творче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збалансованими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собою (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формувальне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ритму,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симультанне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образне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BFE8E25-A60E-4661-A090-3A2F7E53F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162"/>
            <a:ext cx="9144000" cy="7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9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332639-BA94-4741-B156-75FB0F2D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uk-UA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Уникайте перевантаження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DF008A-2787-4EDD-AAC3-26A6E719D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768" y="1417638"/>
            <a:ext cx="6203032" cy="4708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 На уроках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«</a:t>
            </a:r>
            <a:r>
              <a:rPr lang="ru-RU" dirty="0" err="1"/>
              <a:t>Мистецтво</a:t>
            </a:r>
            <a:r>
              <a:rPr lang="ru-RU" dirty="0"/>
              <a:t>» </a:t>
            </a:r>
            <a:r>
              <a:rPr lang="ru-RU" u="sng" dirty="0"/>
              <a:t>не </a:t>
            </a:r>
            <a:r>
              <a:rPr lang="ru-RU" u="sng" dirty="0" err="1"/>
              <a:t>рекомендуються</a:t>
            </a:r>
            <a:r>
              <a:rPr lang="ru-RU" u="sng" dirty="0"/>
              <a:t>  </a:t>
            </a:r>
            <a:r>
              <a:rPr lang="ru-RU" dirty="0"/>
              <a:t>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(</a:t>
            </a:r>
            <a:r>
              <a:rPr lang="ru-RU" dirty="0" err="1"/>
              <a:t>запис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учителя </a:t>
            </a:r>
            <a:r>
              <a:rPr lang="ru-RU" dirty="0" err="1"/>
              <a:t>чи</a:t>
            </a:r>
            <a:r>
              <a:rPr lang="ru-RU" dirty="0"/>
              <a:t> з </a:t>
            </a:r>
            <a:r>
              <a:rPr lang="ru-RU" dirty="0" err="1"/>
              <a:t>дошки</a:t>
            </a:r>
            <a:r>
              <a:rPr lang="ru-RU" dirty="0"/>
              <a:t>, </a:t>
            </a:r>
            <a:r>
              <a:rPr lang="ru-RU" dirty="0" err="1"/>
              <a:t>контрольних</a:t>
            </a:r>
            <a:r>
              <a:rPr lang="ru-RU" dirty="0"/>
              <a:t>, </a:t>
            </a:r>
            <a:r>
              <a:rPr lang="ru-RU" dirty="0" err="1"/>
              <a:t>самостійних</a:t>
            </a:r>
            <a:r>
              <a:rPr lang="ru-RU" dirty="0"/>
              <a:t>,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рефератів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недоцільне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 </a:t>
            </a:r>
            <a:r>
              <a:rPr lang="ru-RU" dirty="0" err="1"/>
              <a:t>Письмовий</a:t>
            </a:r>
            <a:r>
              <a:rPr lang="ru-RU" dirty="0"/>
              <a:t> формат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за потреби у старших </a:t>
            </a:r>
            <a:r>
              <a:rPr lang="ru-RU" dirty="0" err="1"/>
              <a:t>класах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для </a:t>
            </a:r>
            <a:r>
              <a:rPr lang="ru-RU" dirty="0" err="1"/>
              <a:t>презентації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дослідно-пошукової</a:t>
            </a:r>
            <a:r>
              <a:rPr lang="ru-RU" dirty="0"/>
              <a:t> (</a:t>
            </a:r>
            <a:r>
              <a:rPr lang="ru-RU" dirty="0" err="1"/>
              <a:t>проєктної</a:t>
            </a:r>
            <a:r>
              <a:rPr lang="ru-RU" dirty="0"/>
              <a:t>) </a:t>
            </a:r>
            <a:r>
              <a:rPr lang="ru-RU" dirty="0" err="1"/>
              <a:t>діяльності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задіяна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1-2 рази на семестр.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07732CB-AD4E-4515-B8A9-9B0BD6993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162"/>
            <a:ext cx="9144000" cy="68738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D5644C0-1379-4BAA-A13F-3F1509A83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17049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04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041E91-03F3-4B61-B5A1-1C40D3555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 посилання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BD2980-5A45-4D5E-B6BF-BC75D77D3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err="1"/>
              <a:t>Розвиток</a:t>
            </a:r>
            <a:r>
              <a:rPr lang="ru-RU" sz="1600" dirty="0"/>
              <a:t> </a:t>
            </a:r>
            <a:r>
              <a:rPr lang="ru-RU" sz="1600" dirty="0" err="1"/>
              <a:t>художньо</a:t>
            </a:r>
            <a:r>
              <a:rPr lang="ru-RU" sz="1600" dirty="0"/>
              <a:t>-образного </a:t>
            </a:r>
            <a:r>
              <a:rPr lang="ru-RU" sz="1600" dirty="0" err="1"/>
              <a:t>мислення</a:t>
            </a:r>
            <a:r>
              <a:rPr lang="ru-RU" sz="1600" dirty="0"/>
              <a:t> :</a:t>
            </a:r>
          </a:p>
          <a:p>
            <a:pPr marL="0" indent="0">
              <a:buNone/>
            </a:pPr>
            <a:r>
              <a:rPr lang="ru-RU" sz="1600" dirty="0"/>
              <a:t>ttps://drive.google.com/file/d/1embro1O9rtHwc1YLWLhU082gb8Rs5 </a:t>
            </a:r>
            <a:r>
              <a:rPr lang="ru-RU" sz="1600" dirty="0" err="1"/>
              <a:t>DhP</a:t>
            </a:r>
            <a:r>
              <a:rPr lang="ru-RU" sz="1600" dirty="0"/>
              <a:t>/</a:t>
            </a:r>
            <a:r>
              <a:rPr lang="ru-RU" sz="1600" dirty="0" err="1"/>
              <a:t>view?usp</a:t>
            </a:r>
            <a:r>
              <a:rPr lang="ru-RU" sz="1600" dirty="0"/>
              <a:t>=</a:t>
            </a:r>
            <a:r>
              <a:rPr lang="ru-RU" sz="1600" dirty="0" err="1"/>
              <a:t>sharing</a:t>
            </a:r>
            <a:endParaRPr lang="ru-RU" sz="1600" dirty="0"/>
          </a:p>
          <a:p>
            <a:pPr marL="0" indent="0">
              <a:buNone/>
            </a:pP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потенціалу</a:t>
            </a:r>
            <a:r>
              <a:rPr lang="ru-RU" sz="1600" dirty="0"/>
              <a:t> </a:t>
            </a:r>
            <a:r>
              <a:rPr lang="ru-RU" sz="1600" dirty="0" err="1"/>
              <a:t>мистецтва</a:t>
            </a:r>
            <a:r>
              <a:rPr lang="ru-RU" sz="1600" dirty="0"/>
              <a:t> в </a:t>
            </a:r>
            <a:r>
              <a:rPr lang="ru-RU" sz="1600" dirty="0" err="1"/>
              <a:t>образотворчій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учнів</a:t>
            </a:r>
            <a:r>
              <a:rPr lang="ru-RU" sz="1600" dirty="0"/>
              <a:t>: https://drive.google.com/file/d/1WtyqJAw9X_R_cr59fK_RioHplWKkMnj/view?usp= </a:t>
            </a:r>
            <a:r>
              <a:rPr lang="ru-RU" sz="1600" dirty="0" err="1"/>
              <a:t>sharing</a:t>
            </a:r>
            <a:r>
              <a:rPr lang="ru-RU" sz="1600" dirty="0"/>
              <a:t> </a:t>
            </a:r>
          </a:p>
          <a:p>
            <a:pPr marL="0" indent="0">
              <a:buNone/>
            </a:pPr>
            <a:r>
              <a:rPr lang="ru-RU" sz="1600" dirty="0" err="1"/>
              <a:t>перелік</a:t>
            </a:r>
            <a:r>
              <a:rPr lang="ru-RU" sz="1600" dirty="0"/>
              <a:t> </a:t>
            </a:r>
            <a:r>
              <a:rPr lang="ru-RU" sz="1600" dirty="0" err="1"/>
              <a:t>підручників</a:t>
            </a:r>
            <a:r>
              <a:rPr lang="ru-RU" sz="1600" dirty="0"/>
              <a:t>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електронні</a:t>
            </a:r>
            <a:r>
              <a:rPr lang="ru-RU" sz="1600" dirty="0"/>
              <a:t> </a:t>
            </a:r>
            <a:r>
              <a:rPr lang="ru-RU" sz="1600" dirty="0" err="1"/>
              <a:t>версії</a:t>
            </a:r>
            <a:r>
              <a:rPr lang="ru-RU" sz="1600" dirty="0"/>
              <a:t> </a:t>
            </a:r>
            <a:r>
              <a:rPr lang="ru-RU" sz="1600" dirty="0">
                <a:hlinkClick r:id="rId2"/>
              </a:rPr>
              <a:t>https://cutt.ly/DyAqLI9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err="1"/>
              <a:t>Програми</a:t>
            </a:r>
            <a:r>
              <a:rPr lang="ru-RU" sz="1600" dirty="0"/>
              <a:t> </a:t>
            </a:r>
          </a:p>
          <a:p>
            <a:pPr marL="0" indent="0">
              <a:buNone/>
            </a:pPr>
            <a:r>
              <a:rPr lang="ru-RU" sz="1600" dirty="0"/>
              <a:t> https://mon.gov.ua/ua/osvita/zagalna-serednya-osvita/navchalni-programi/navchalniprogrami-5-9-klas; </a:t>
            </a:r>
          </a:p>
          <a:p>
            <a:pPr marL="0" indent="0">
              <a:buNone/>
            </a:pPr>
            <a:r>
              <a:rPr lang="ru-RU" sz="1600" dirty="0"/>
              <a:t>https://mon.gov.ua/ua/osvita/zagalna-serednya-osvita/navchalni-programi/navchalniprogrami-dlya-10-11-klasiv; </a:t>
            </a:r>
          </a:p>
          <a:p>
            <a:pPr marL="0" indent="0">
              <a:buNone/>
            </a:pPr>
            <a:r>
              <a:rPr lang="uk-UA" sz="1600" dirty="0"/>
              <a:t>Н</a:t>
            </a:r>
            <a:r>
              <a:rPr lang="ru-RU" sz="1600" dirty="0" err="1"/>
              <a:t>аскрізні</a:t>
            </a:r>
            <a:r>
              <a:rPr lang="ru-RU" sz="1600" dirty="0"/>
              <a:t> </a:t>
            </a:r>
            <a:r>
              <a:rPr lang="ru-RU" sz="1600" dirty="0" err="1"/>
              <a:t>змістові</a:t>
            </a:r>
            <a:r>
              <a:rPr lang="ru-RU" sz="1600" dirty="0"/>
              <a:t> </a:t>
            </a:r>
            <a:r>
              <a:rPr lang="ru-RU" sz="1600" dirty="0" err="1"/>
              <a:t>лінії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https://imzo.gov.ua/osvita/zagalno-serednya-osvita-2/navchalniprohramy-5-9-klasy-naskrizni-zmistovi-liniji/mystetstvo-naskrizni-zmistovi-liniji/</a:t>
            </a:r>
          </a:p>
          <a:p>
            <a:pPr marL="0" indent="0">
              <a:buNone/>
            </a:pPr>
            <a:r>
              <a:rPr lang="uk-UA" sz="1600" dirty="0"/>
              <a:t>П</a:t>
            </a:r>
            <a:r>
              <a:rPr lang="ru-RU" sz="1600" dirty="0" err="1"/>
              <a:t>ро</a:t>
            </a:r>
            <a:r>
              <a:rPr lang="ru-RU" sz="1600" dirty="0"/>
              <a:t> </a:t>
            </a:r>
            <a:r>
              <a:rPr lang="ru-RU" sz="1600" dirty="0" err="1"/>
              <a:t>дистанційне</a:t>
            </a:r>
            <a:r>
              <a:rPr lang="ru-RU" sz="1600" dirty="0"/>
              <a:t> </a:t>
            </a:r>
            <a:r>
              <a:rPr lang="ru-RU" sz="1600" dirty="0" err="1"/>
              <a:t>навчання</a:t>
            </a:r>
            <a:endParaRPr lang="ru-RU" sz="1600" dirty="0"/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https://static.klasnaocinka.com.ua/uploads/editor/9324/560545/sitepage_268/files/mistectvo_distaciyne_navchannya_na_karantini.pdf</a:t>
            </a:r>
            <a:endParaRPr lang="uk-UA" sz="1600" dirty="0"/>
          </a:p>
          <a:p>
            <a:pPr marL="0" indent="0">
              <a:buNone/>
            </a:pPr>
            <a:r>
              <a:rPr lang="uk-UA" sz="1600" dirty="0"/>
              <a:t>Про інтеграцію</a:t>
            </a:r>
          </a:p>
          <a:p>
            <a:pPr marL="0" indent="0">
              <a:buNone/>
            </a:pPr>
            <a:r>
              <a:rPr lang="en-US" sz="1600" dirty="0"/>
              <a:t>https://drive.google.com/file/d/16RXekbT3fVgHUVE7v1kvNy4Yvf_EVlVj/view?usp =sharing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6673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2D883C-510E-436D-B639-527D2F34E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освіти та освітньої галузі « Мистецтво»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9944D3-DD06-4903-9D4C-3DB5C1534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634" y="1296945"/>
            <a:ext cx="3909906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цивілізованої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природою,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готова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12 Закону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«Про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4FD0DC8-1685-460D-B1E2-369EA18F0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2040" y="1166018"/>
            <a:ext cx="3754760" cy="46568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емоційнопочуттєвої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-образного,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критичного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1F749DF-19BC-440F-8E91-72881F225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7167"/>
            <a:ext cx="9144000" cy="81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6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E8264E-B1E1-453A-A600-D80C56D6D0E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мистецької освіти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CEDC6B-577D-4B78-83DD-6FDDD5AF3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початковою, основною і старшою школою;</a:t>
            </a:r>
          </a:p>
          <a:p>
            <a:pPr lvl="0" fontAlgn="base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етнокраєзнавчого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fontAlgn="base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поліхудожнє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fontAlgn="base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fontAlgn="base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діалогічності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полікультурності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6B77D32-0BC5-47DD-A665-B9AC9D34A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3900"/>
            <a:ext cx="91440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3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2260BA-40B9-451F-B962-9B501A29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Засади опанування учнями мистецтва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2FBDE4-B24F-43C0-8571-690458797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міжпредметних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компетентностей. </a:t>
            </a:r>
          </a:p>
          <a:p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зорієнтований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Інтегративний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міжпредметних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EDBF8F4-4508-473E-BCD6-556B16538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9144000" cy="62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6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16612D43-27ED-415F-B5D6-6960C11A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мистецької галузі НУШ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695DEDD-B003-4D0D-BC8E-F4B92C01B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3"/>
            <a:ext cx="8147248" cy="302433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художньо-творчого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/>
              <a:t>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18B1F40-17BA-4679-BDFA-6EFC84933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21"/>
            <a:ext cx="9144000" cy="72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6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83170-9182-4481-9785-14C213C10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9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Виконавські уміння та навички дітей початкової шк</a:t>
            </a:r>
            <a:r>
              <a:rPr lang="uk-UA" sz="2800" b="1" i="1" dirty="0">
                <a:solidFill>
                  <a:srgbClr val="C00000"/>
                </a:solidFill>
              </a:rPr>
              <a:t>оли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F3951B-77D8-474B-920E-C63078B07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4752529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правилами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кольорознавства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ліплення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вокальних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елементарних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театралізацій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інсценізацій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рольових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поліхудожніх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інтонації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малюнок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жест,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оживлення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візуалізація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8C28EB5-C10D-4572-87AC-F0D24A9E2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162"/>
            <a:ext cx="9144000" cy="7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9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10EF9A-E4C1-489B-AD43-8AA1A97C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креативності та емоційного інтелекту в концепції НУШ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B7D014-BFFD-4AAF-96BA-92E266532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Креативність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інтелект-це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наскрізні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імпровізація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інсценізація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мета -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активному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збагаченню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5DF3F1F-C728-4750-A98C-99370D0A2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163"/>
            <a:ext cx="9252520" cy="71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1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F876D43-669D-41E8-87C0-24D15141A1CB}"/>
              </a:ext>
            </a:extLst>
          </p:cNvPr>
          <p:cNvSpPr/>
          <p:nvPr/>
        </p:nvSpPr>
        <p:spPr>
          <a:xfrm>
            <a:off x="2555776" y="2276873"/>
            <a:ext cx="4032448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3164DCC6-AE6F-4709-98B6-84617FF2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75246"/>
            <a:ext cx="8229600" cy="195081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010101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10101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Технологія</a:t>
            </a:r>
            <a:r>
              <a:rPr lang="ru-RU" sz="31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 </a:t>
            </a:r>
            <a:r>
              <a:rPr lang="ru-RU" sz="31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 </a:t>
            </a:r>
            <a:r>
              <a:rPr lang="ru-RU" sz="31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освоєння</a:t>
            </a: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конкретного </a:t>
            </a:r>
            <a:r>
              <a:rPr lang="ru-RU" sz="31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навчального</a:t>
            </a: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матеріалу</a:t>
            </a: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межах предмету, теми, </a:t>
            </a:r>
            <a:r>
              <a:rPr lang="ru-RU" sz="31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xmlns="" id="{ADC7E98A-937B-4D39-8C0F-D127D8737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76874"/>
            <a:ext cx="5338936" cy="384929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знали;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xmlns="" id="{D5921BEA-24D4-4557-95A7-3CA376CD9D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558104"/>
            <a:ext cx="2706167" cy="3391176"/>
          </a:xfr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46860E7D-CF64-4EA9-8276-1C3F5F471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26163"/>
            <a:ext cx="9036496" cy="65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4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14FE6B-DB02-4C86-A4D2-038EFB7A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20" y="-44165"/>
            <a:ext cx="8516968" cy="1143000"/>
          </a:xfrm>
        </p:spPr>
        <p:txBody>
          <a:bodyPr>
            <a:normAutofit fontScale="90000"/>
          </a:bodyPr>
          <a:lstStyle/>
          <a:p>
            <a:r>
              <a:rPr lang="uk-UA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критерії відбору мистецьких твор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A9E8F3-6793-4C9F-90DD-419BB575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224" y="1160747"/>
            <a:ext cx="8064896" cy="45365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 -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художня</a:t>
            </a:r>
            <a:r>
              <a:rPr lang="ru-RU" dirty="0"/>
              <a:t>  </a:t>
            </a:r>
            <a:r>
              <a:rPr lang="ru-RU" dirty="0" err="1"/>
              <a:t>якість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 -</a:t>
            </a:r>
            <a:r>
              <a:rPr lang="ru-RU" dirty="0" err="1"/>
              <a:t>цікавість</a:t>
            </a:r>
            <a:r>
              <a:rPr lang="ru-RU" dirty="0"/>
              <a:t>, новизна для </a:t>
            </a:r>
            <a:r>
              <a:rPr lang="ru-RU" dirty="0" err="1"/>
              <a:t>учнів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 -</a:t>
            </a:r>
            <a:r>
              <a:rPr lang="ru-RU" dirty="0" err="1"/>
              <a:t>віковідповідність</a:t>
            </a:r>
            <a:r>
              <a:rPr lang="ru-RU" dirty="0"/>
              <a:t> ;</a:t>
            </a:r>
          </a:p>
          <a:p>
            <a:pPr>
              <a:buFontTx/>
              <a:buChar char="-"/>
            </a:pPr>
            <a:r>
              <a:rPr lang="uk-UA" dirty="0"/>
              <a:t>і</a:t>
            </a:r>
            <a:r>
              <a:rPr lang="ru-RU" dirty="0" err="1"/>
              <a:t>нтегративність</a:t>
            </a:r>
            <a:r>
              <a:rPr lang="ru-RU" dirty="0"/>
              <a:t>;</a:t>
            </a:r>
          </a:p>
          <a:p>
            <a:pPr>
              <a:buFontTx/>
              <a:buChar char="-"/>
            </a:pPr>
            <a:r>
              <a:rPr lang="uk-UA" dirty="0"/>
              <a:t>актуальність за  змістом програми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тематику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мистецький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контент 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на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поурочний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72D8A68-17A2-47C1-8DFF-788D38AE8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26162"/>
            <a:ext cx="8964488" cy="68738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52CFEFC-1D70-4729-AA4B-E9AB236470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026" y="1527745"/>
            <a:ext cx="180975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62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780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Ідеал культурної людини  є не що інше, як ідеал людини, яка в будь-яких умовах зберігає   справжню людяність</vt:lpstr>
      <vt:lpstr>Завдання освіти та освітньої галузі « Мистецтво»</vt:lpstr>
      <vt:lpstr>Принципи мистецької освіти</vt:lpstr>
      <vt:lpstr>Засади опанування учнями мистецтва</vt:lpstr>
      <vt:lpstr>Мета мистецької галузі НУШ</vt:lpstr>
      <vt:lpstr>Виконавські уміння та навички дітей початкової школи</vt:lpstr>
      <vt:lpstr>Формування креативності та емоційного інтелекту в концепції НУШ</vt:lpstr>
      <vt:lpstr> Технологія навчання – це шлях освоєння конкретного навчального матеріалу в межах предмету, теми, питання. </vt:lpstr>
      <vt:lpstr>Які критерії відбору мистецьких творів</vt:lpstr>
      <vt:lpstr>Технології,  методи і прийоми навчання  ( розвитку) емоційного інтелекту </vt:lpstr>
      <vt:lpstr>Наскрізні змістові лінії </vt:lpstr>
      <vt:lpstr>Система оцінювання результатів навчання</vt:lpstr>
      <vt:lpstr>Уникайте перевантаження</vt:lpstr>
      <vt:lpstr>Корисні посилання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rdh</dc:creator>
  <cp:lastModifiedBy>Тарас</cp:lastModifiedBy>
  <cp:revision>50</cp:revision>
  <dcterms:created xsi:type="dcterms:W3CDTF">2021-04-16T05:40:55Z</dcterms:created>
  <dcterms:modified xsi:type="dcterms:W3CDTF">2022-01-28T12:03:20Z</dcterms:modified>
</cp:coreProperties>
</file>