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78" r:id="rId5"/>
    <p:sldId id="280" r:id="rId6"/>
    <p:sldId id="262" r:id="rId7"/>
    <p:sldId id="263" r:id="rId8"/>
    <p:sldId id="281" r:id="rId9"/>
    <p:sldId id="282" r:id="rId10"/>
    <p:sldId id="276" r:id="rId11"/>
    <p:sldId id="277" r:id="rId12"/>
    <p:sldId id="283" r:id="rId13"/>
    <p:sldId id="284" r:id="rId14"/>
    <p:sldId id="285" r:id="rId15"/>
    <p:sldId id="279" r:id="rId16"/>
    <p:sldId id="267" r:id="rId17"/>
    <p:sldId id="265" r:id="rId18"/>
    <p:sldId id="266" r:id="rId19"/>
    <p:sldId id="269" r:id="rId20"/>
    <p:sldId id="272" r:id="rId21"/>
    <p:sldId id="273" r:id="rId22"/>
    <p:sldId id="274" r:id="rId23"/>
    <p:sldId id="270" r:id="rId24"/>
    <p:sldId id="271" r:id="rId25"/>
    <p:sldId id="275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78B707-3EAE-46FD-849D-1A389518372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3E7CC0-15A6-4249-9E4D-06ADD18D8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tknyga.com.ua/" TargetMode="External"/><Relationship Id="rId2" Type="http://schemas.openxmlformats.org/officeDocument/2006/relationships/hyperlink" Target="http://inf7-m.blogspot.com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akistosviti.com.ua/uk/Serednja-shkola-Informatik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4book.org/" TargetMode="External"/><Relationship Id="rId2" Type="http://schemas.openxmlformats.org/officeDocument/2006/relationships/hyperlink" Target="http://ua.lokando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nteractive.ranok.com.ua/" TargetMode="External"/><Relationship Id="rId4" Type="http://schemas.openxmlformats.org/officeDocument/2006/relationships/hyperlink" Target="http://pidruchnyk.com.ua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ingapps.org/" TargetMode="External"/><Relationship Id="rId3" Type="http://schemas.openxmlformats.org/officeDocument/2006/relationships/hyperlink" Target="http://codecombat.com/" TargetMode="External"/><Relationship Id="rId7" Type="http://schemas.openxmlformats.org/officeDocument/2006/relationships/hyperlink" Target="http://www.prointernet.in.ua/" TargetMode="External"/><Relationship Id="rId2" Type="http://schemas.openxmlformats.org/officeDocument/2006/relationships/hyperlink" Target="https://studio.code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lockly-games.appspot.com/" TargetMode="External"/><Relationship Id="rId5" Type="http://schemas.openxmlformats.org/officeDocument/2006/relationships/hyperlink" Target="http://scratch.mit.edu/" TargetMode="External"/><Relationship Id="rId4" Type="http://schemas.openxmlformats.org/officeDocument/2006/relationships/hyperlink" Target="http://info.scratch.mit.edu/ru/Scratch_1.4_Download" TargetMode="External"/><Relationship Id="rId9" Type="http://schemas.openxmlformats.org/officeDocument/2006/relationships/hyperlink" Target="http://www.umapalata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netoi.org.ua/" TargetMode="External"/><Relationship Id="rId3" Type="http://schemas.openxmlformats.org/officeDocument/2006/relationships/hyperlink" Target="http://vmuodoc.edu.vn.ua/" TargetMode="External"/><Relationship Id="rId7" Type="http://schemas.openxmlformats.org/officeDocument/2006/relationships/hyperlink" Target="http://test.edu.vn.ua/" TargetMode="External"/><Relationship Id="rId2" Type="http://schemas.openxmlformats.org/officeDocument/2006/relationships/hyperlink" Target="http://edu.vn.u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sted.edu.vn.ua/" TargetMode="External"/><Relationship Id="rId5" Type="http://schemas.openxmlformats.org/officeDocument/2006/relationships/hyperlink" Target="http://likt.edu.vn.ua/" TargetMode="External"/><Relationship Id="rId4" Type="http://schemas.openxmlformats.org/officeDocument/2006/relationships/hyperlink" Target="http://galaxy.vn.ua/" TargetMode="External"/><Relationship Id="rId9" Type="http://schemas.openxmlformats.org/officeDocument/2006/relationships/hyperlink" Target="http://dorobok.edu.vn.ua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peedtest.org.ua/" TargetMode="External"/><Relationship Id="rId2" Type="http://schemas.openxmlformats.org/officeDocument/2006/relationships/hyperlink" Target="http://speedtest.ne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oc.pmg17.vn.ua/" TargetMode="External"/><Relationship Id="rId5" Type="http://schemas.openxmlformats.org/officeDocument/2006/relationships/hyperlink" Target="https://2ip.ru/" TargetMode="External"/><Relationship Id="rId4" Type="http://schemas.openxmlformats.org/officeDocument/2006/relationships/hyperlink" Target="https://2ip.com.u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itzo.gov.ua/pochatkova-osvita-navchalni-prohramy/" TargetMode="External"/><Relationship Id="rId2" Type="http://schemas.openxmlformats.org/officeDocument/2006/relationships/hyperlink" Target="http://mon.gov.ua/activity/education/zagalna-serednya/pochatkova-shkola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mk.edu.vn.ua/index.php/2011-10-04-12-01-0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itzo.gov.ua/serednya-osvita-navchalni-prohramy/" TargetMode="External"/><Relationship Id="rId2" Type="http://schemas.openxmlformats.org/officeDocument/2006/relationships/hyperlink" Target="http://old.mon.gov.ua/ua/activity/education/56/692/educational_programs/1349869088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mk.edu.vn.ua/index.php/2011-10-04-12-01-0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577117"/>
            <a:ext cx="90364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ІНСТРУКТИВНО-МЕТОДИЧНІ РЕКОМЕНДАЦІЇ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щодо вивчення інформатики у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-201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навчальному році.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 </a:t>
            </a:r>
            <a:r>
              <a:rPr lang="uk-UA" sz="2800" b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програми</a:t>
            </a:r>
            <a:r>
              <a:rPr lang="uk-UA" sz="2800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позбавлені жорсткого поурочного поділу</a:t>
            </a:r>
            <a:r>
              <a:rPr lang="uk-UA" sz="2800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навчальних годин у межах тем здійснюється безпосередньо вчителем</a:t>
            </a:r>
            <a:r>
              <a:rPr lang="uk-UA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Наведений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розподіл годин є орієнтовним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має право самостійно визначати кількість годин на вивчення теми або розділу, але без вилучення одних на користь інших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 оцінювання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 для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узагальнення, аналізу та коригування знань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 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використовуватися резервні годи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ни.</a:t>
            </a:r>
            <a:endParaRPr lang="ru-RU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5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20909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 використовувати підручники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відповідним грифом Міністерства, що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видані в попередні роки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враховуючи при цьому зміни у програмах. </a:t>
            </a: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 навчально-методичну літературу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вчитель вільний вибирати самостійно й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застосовувати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таку, що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 реалізовує його методику навчання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2738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Підручники для 7-х класів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90" y="548680"/>
            <a:ext cx="900390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«Інформатика 7 клас. Робочий зошит»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(авт.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Ривкінд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Й. Я., Лисенко Т. І.,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Чернікова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Л. А., Шакотько В. В., вид-во «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«Інформатика. 7 клас. Практичні роботи і завдання для тематичного оцінювання»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(авт.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Ривкінд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Й. Я., Лисенко Т. І.,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Чернікова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Л. А., Шакотько В. В., вид-во «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«Інформатика. 7 клас. Книжка для вчителя»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(авт. Коршунова О. В., вид-во «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») з календарним плануванням, теоретичним матеріалом, орієнтовним плануванням уроків, методичними рекомендаціями);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«Зошит для практичних робіт і практичної діяльності з інформатики. 7 клас»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(авт. Морзе Н. В., Барна О. В.,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Вембер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В. П., Кузьмінська О. Г., ВД «Освіта»);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Підтримка курсу «Інформатика. 7 клас»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(авт. Морзе Н. В., Барна О. В.,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Вембер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В. П.,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Кузьмінська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О. Г.) на сторінці </a:t>
            </a:r>
            <a:r>
              <a:rPr lang="uk-UA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http://inf7-m.blogspot.com/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Онлайновий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інтерактивний підручник "Інформатика. 7 клас"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(авт. Завадський І. О.,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Палюшок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Л. В.,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Манько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Н. М.) на сторінці </a:t>
            </a:r>
            <a:r>
              <a:rPr lang="uk-UA" sz="2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http://itknyga.com.ua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3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3197"/>
              </p:ext>
            </p:extLst>
          </p:nvPr>
        </p:nvGraphicFramePr>
        <p:xfrm>
          <a:off x="179512" y="260646"/>
          <a:ext cx="8784976" cy="643530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024336"/>
                <a:gridCol w="5760640"/>
              </a:tblGrid>
              <a:tr h="1842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 навчальної програми з інформатики для учнів 5-9 класів 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 клас)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Посібники та ресурси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  <a:tr h="73702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Електронне </a:t>
                      </a: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листування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год.)  </a:t>
                      </a:r>
                      <a:endParaRPr lang="ru-RU" sz="2000" dirty="0">
                        <a:effectLst/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Посібник «Інфомандри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(авт. Казанцева О. П., вид-во BHV)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  <a:tr h="221107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Моделювання (3 год.)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2895" algn="l"/>
                        </a:tabLs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посібник для учня: «Інформатика. 6 клас» (авт. Коршунова О. В.)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2895" algn="l"/>
                        </a:tabLs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 «Шукачі скарбів. ІІ рівень» (вільно поширюване) 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2895" algn="l"/>
                        </a:tabLs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  «Моделювання» (хмара тег) </a:t>
                      </a:r>
                      <a:r>
                        <a:rPr lang="uk-UA" sz="2000" u="sng"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http://yakistosviti.com.ua/uk/Serednja-shkola-Informatika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(вільно поширюване)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  <a:tr h="137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Алгоритми з повторенням і розгалуженням (9 год.)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rabicPeriod"/>
                        <a:tabLst>
                          <a:tab pos="188595" algn="l"/>
                        </a:tabLs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 посібник для учня «Інформатика. 6 клас» (авт. Коршунова О.В., ВД «Весна»)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8595" algn="l"/>
                        </a:tabLs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Посібник «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Інфомандри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6 клас» (авт.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Казанцева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 П., вид-во BHV)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09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06763"/>
              </p:ext>
            </p:extLst>
          </p:nvPr>
        </p:nvGraphicFramePr>
        <p:xfrm>
          <a:off x="251520" y="188640"/>
          <a:ext cx="8712968" cy="642524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091699"/>
                <a:gridCol w="5621269"/>
              </a:tblGrid>
              <a:tr h="176400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Табличний процесор </a:t>
                      </a: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год.)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Посібник «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Інфомандри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6 клас» (авт.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Казанцева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 П., вид-во BHV)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«Microsoft Excel у профільному навчанні» (авт. Завадський І. О., Забарна А. П., вид-во BHV, 2011)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  <a:tr h="1434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Розв’язування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компетентнісних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задач </a:t>
                      </a: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«Зошит для практичних робіт і практичної діяльності з інформатики. 7 клас» (авт. Морзе Н. В., Барна О. В.,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Вембер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 П.,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Кузьмінська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 Г.)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  <a:tr h="3227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індивідуальних навчальних проектів, в тому числі з </a:t>
                      </a: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використанням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програмних засобів навчального призначення (математика, фізика,  хімія, біологія, географія, тощо) (4 год.)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«Зошит для практичних робіт і практичної діяльності з інформатики. 7 клас» (авт. Морзе Н. В., Барна О. В.,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Вембер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 П.,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Кузьмінська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 Г.)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468" marR="314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616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05341"/>
            <a:ext cx="8928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http://ua.lokando.com</a:t>
            </a:r>
            <a:endParaRPr lang="uk-UA" sz="3200" dirty="0"/>
          </a:p>
          <a:p>
            <a:endParaRPr lang="uk-UA" sz="3200" u="sng" dirty="0" smtClean="0">
              <a:hlinkClick r:id="rId3"/>
            </a:endParaRPr>
          </a:p>
          <a:p>
            <a:r>
              <a:rPr lang="en-US" sz="3200" u="sng" dirty="0" smtClean="0">
                <a:hlinkClick r:id="rId3"/>
              </a:rPr>
              <a:t>http</a:t>
            </a:r>
            <a:r>
              <a:rPr lang="en-US" sz="3200" u="sng" dirty="0">
                <a:hlinkClick r:id="rId3"/>
              </a:rPr>
              <a:t>://</a:t>
            </a:r>
            <a:r>
              <a:rPr lang="en-US" sz="3200" u="sng" dirty="0" smtClean="0">
                <a:hlinkClick r:id="rId3"/>
              </a:rPr>
              <a:t>4book.org</a:t>
            </a:r>
            <a:endParaRPr lang="uk-UA" sz="3200" u="sng" dirty="0" smtClean="0"/>
          </a:p>
          <a:p>
            <a:endParaRPr lang="uk-UA" sz="3200" u="sng" dirty="0"/>
          </a:p>
          <a:p>
            <a:r>
              <a:rPr lang="en-US" sz="3200" dirty="0" smtClean="0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</a:t>
            </a:r>
            <a:r>
              <a:rPr lang="en-US" sz="3200" dirty="0" smtClean="0">
                <a:hlinkClick r:id="rId4"/>
              </a:rPr>
              <a:t>pidruchnyk.com.ua</a:t>
            </a:r>
            <a:endParaRPr lang="uk-UA" sz="3200" dirty="0"/>
          </a:p>
          <a:p>
            <a:endParaRPr lang="uk-UA" sz="3200" dirty="0"/>
          </a:p>
          <a:p>
            <a:r>
              <a:rPr lang="en-US" sz="3200" dirty="0" smtClean="0">
                <a:hlinkClick r:id="rId5"/>
              </a:rPr>
              <a:t>http</a:t>
            </a:r>
            <a:r>
              <a:rPr lang="en-US" sz="3200" dirty="0">
                <a:hlinkClick r:id="rId5"/>
              </a:rPr>
              <a:t>://</a:t>
            </a:r>
            <a:r>
              <a:rPr lang="en-US" sz="3200" dirty="0" smtClean="0">
                <a:hlinkClick r:id="rId5"/>
              </a:rPr>
              <a:t>interactive.ranok.com.ua</a:t>
            </a:r>
            <a:endParaRPr lang="uk-UA" sz="3200" dirty="0"/>
          </a:p>
          <a:p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973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для перегляду та завантаження підручників</a:t>
            </a:r>
          </a:p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4-х  та 7- х класів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64704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studio.code.org</a:t>
            </a:r>
            <a:endParaRPr lang="uk-UA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u="sng" dirty="0">
                <a:latin typeface="Times New Roman" pitchFamily="18" charset="0"/>
                <a:cs typeface="Times New Roman" pitchFamily="18" charset="0"/>
                <a:hlinkClick r:id="rId3"/>
              </a:rPr>
              <a:t>http://codecombat.com/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u="sng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uk-UA" sz="28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http://scratch.mit.edu/</a:t>
            </a:r>
            <a:endParaRPr lang="uk-UA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blockly-games.appspot.com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7"/>
              </a:rPr>
              <a:t>://www.prointernet.in.ua/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http://learningapps.org/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http://umapalata.com/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Он-лайн засоби підтримки навчання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04690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30%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навчального часу відводиться на засвоєння теоретичних знань,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70%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навчального часу відводиться на формування практичних навичок роботи з сучасною комп’ютерною технікою та ІКТ.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96752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Практичні </a:t>
            </a:r>
            <a:r>
              <a:rPr lang="uk-UA" sz="2800" dirty="0"/>
              <a:t>роботи, вказані в програмі, є </a:t>
            </a:r>
            <a:r>
              <a:rPr lang="uk-UA" sz="2800" b="1" u="sng" dirty="0"/>
              <a:t>обов’язковими для оцінювання </a:t>
            </a:r>
            <a:r>
              <a:rPr lang="uk-UA" sz="2800" dirty="0"/>
              <a:t>всіх учнів класу. Учитель може самостійно визначати форму проведення цих робіт (лабораторні роботи, практикуми, навчальні проекти, колективна робота в Інтернеті тощо). Зміст таких завдань треба добирати так, щоб тривалість їх виконання </a:t>
            </a:r>
            <a:r>
              <a:rPr lang="uk-UA" sz="2800" b="1" u="sng" dirty="0"/>
              <a:t>не </a:t>
            </a:r>
            <a:r>
              <a:rPr lang="uk-UA" sz="2800" b="1" u="sng" dirty="0" smtClean="0"/>
              <a:t>перевищувала </a:t>
            </a:r>
            <a:r>
              <a:rPr lang="uk-UA" sz="2800" b="1" u="sng" dirty="0"/>
              <a:t>20 хвилин</a:t>
            </a:r>
            <a:r>
              <a:rPr lang="uk-UA" sz="2800" b="1" dirty="0"/>
              <a:t> </a:t>
            </a:r>
            <a:r>
              <a:rPr lang="uk-UA" sz="2800" dirty="0"/>
              <a:t>(санітарні норми щодо тривалості безперервної роботи за комп’ютером учнів цієї вікової категорії)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504" y="332656"/>
            <a:ext cx="885698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• безперервна робота з екраном ПК повинна бути не більше: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– для учнів 10-11 класів на 1-й годині занять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30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на 2-й годині занять —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– для учнів 8-9 класів —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25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– для учнів 6-7 класів —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– для учнів 2-5 класів —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15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• при виконанні практичних робіт, які повинні тривати більше максимально можливого часу безперервної роботи з екраном ПК, потрібно після закінчення цього часу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зробити перерву в роботі з екраном ПК на 5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виконати вправи для очей і після цього продовжити роботу, але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 більше, ніж 10 хвилин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17762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урок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вивченні «Інформатики» </a:t>
            </a: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із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 </a:t>
            </a: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комп’ютерів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клас </a:t>
            </a: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 на групи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щоб кожен учень був забезпечений індивідуальним робочим місцем за комп’ютером, але </a:t>
            </a: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менше 8 учнів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групі, відповідно до наказу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і науки від 20.02.2002 № 128.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734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 проведення навчальних занять у кабінетах інформатики та інформаційно-комунікаційних технологій (КІІКТ)загальноосвітніх навчальних закладів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Лист МОН від 17.07.2013 № 1/9-497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26467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КІІКТ розробляє паспорт кабінету, у якому зазначаються основні його параметри: освітлення, площа, наявність інженерних мереж (водопостачання, каналізація, вентиляція, тепломережа, електромережа), забезпечення меблями, обладнанням, підручниками, навчальними посібниками, приладдям, науково-методичними і науково-популярними журналами тощо.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кожному КІІКТ мають бути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до проведення практичних робіт, інструкції до програмних засобів та систем програмування тощо; інструкції з безпеки і журнал реєстрації інструктажів з безпеки життєдіяльності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КІІКТ має бути обладнаний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аптечкою з набором медикаментів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перев’язувальних засобів і приладь та інформацією про місце знаходження і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телефону найближчого лікувально-профілактичного закладу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можуть надати кваліфіковану медичну допомогу.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492896"/>
            <a:ext cx="89289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Положення про організацію роботи з охорони праці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КІІКТ</a:t>
            </a:r>
            <a:r>
              <a:rPr lang="uk-UA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 інформатики проходять один раз на три роки навчання з безпеки життєдіяльності з наступною перевіркою знань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0594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Інструктажі з безпеки життєдіяльності з учнями проводить завідувач КІІКТ (учитель інформатики</a:t>
            </a:r>
            <a:r>
              <a:rPr kumimoji="0" lang="uk-UA" sz="2600" b="0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).</a:t>
            </a:r>
            <a:endParaRPr kumimoji="0" lang="ru-RU" sz="2600" b="0" i="0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Перед початком роботи учнів у КІІКТ завідувач кабінету проводить первинний інструктаж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 безпеки життєдіяльності, який знайомить їх з правилами поведінки в кабінеті. Запис про проведення первинного інструктажу робиться в </a:t>
            </a:r>
            <a:r>
              <a:rPr kumimoji="0" lang="uk-UA" sz="26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спеціальному журналу реєстрації інструктажів</a:t>
            </a:r>
            <a:r>
              <a:rPr kumimoji="0" lang="uk-UA" sz="2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 безпеки життєдіяльності, який зберігається в кабінеті (згідно з додатком). </a:t>
            </a:r>
            <a:endParaRPr kumimoji="0" lang="uk-UA" sz="2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Первинний інструктаж перед кожним практичним заняттям</a:t>
            </a:r>
            <a:r>
              <a:rPr kumimoji="0" lang="uk-UA" sz="2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 КІІКТ проводиться учителем інформатики за інструкціями з безпеки під час навчання відповідно до виконуваних робіт і </a:t>
            </a:r>
            <a:r>
              <a:rPr kumimoji="0" lang="uk-UA" sz="26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реєструється в класному журналі на сторінці предмета у розділі про зміст уроку: «Інструктаж з БЖД»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Учні, які інструктуються, не розписуються про такий інструктаж.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8072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порушенні учнями правил, норм, вимог нормативно-правових актів з питань безпеки життєдіяльності, що можуть призвести або призвели до травмування, аварії, пожежі та інших надзвичайних ситуацій, проводиться позаплановий інструктаж з безпеки життєдіяльності. </a:t>
            </a: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Позаплановий інструктаж</a:t>
            </a:r>
            <a:r>
              <a:rPr lang="uk-UA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проводиться на робочому місці при введенні в дію нових нормативно-правових актів з питань безпеки життєдіяльності, зміні умов виконання навчальних завдань, у разі скоєння нещасних випадків тощо.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Он-лайн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підтримки діяльності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577125"/>
            <a:ext cx="892899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Освітній портал м. Вінниці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http://edu.vn.ua/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Мережне середовище «Освіта-Документ»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http://vmuodoc.edu.vn.ua/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Пошта освітніх установ м. Вінниці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http://galaxy.vn.ua/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ЛІКТ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http://likt.edu.vn.ua/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Система дистанційної підтримки навчання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6"/>
              </a:rPr>
              <a:t>http://disted.edu.vn.ua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Система перевірки знань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7"/>
              </a:rPr>
              <a:t>http://test.edu.vn.ua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Центр підтримки та проведення олімпіад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http://netoi.org.ua/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Творча майстерня вчителя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9"/>
              </a:rPr>
              <a:t>http://dorobok.edu.vn.ua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64570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Швидкість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Інтернет-з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єднання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://speedtest.net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3"/>
              </a:rPr>
              <a:t>http://speedtest.org.ua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4"/>
              </a:rPr>
              <a:t>https://2ip.com.ua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5"/>
              </a:rPr>
              <a:t>https://2ip.ru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6"/>
              </a:rPr>
              <a:t>http://noc.pmg17.vn.ua/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Он-лайн ресурси підтримки діяльності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освіти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93252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Час роботи молодших школярів за комп’ютером на </a:t>
            </a:r>
            <a:r>
              <a:rPr kumimoji="0" lang="uk-UA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уроці </a:t>
            </a:r>
            <a:r>
              <a:rPr kumimoji="0" lang="uk-UA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 повинен сумарно перевищувати 15 хвилин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Увесь інший час уроку вчитель знайомить учнів з теоретичним навчальним матеріалом. Теоретична частина уроку може проводитись у формі бесіди, гри, обговорення ситуацій або повторення і закріплення вивченого матеріалу.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Після роботи за комп’ютером </a:t>
            </a:r>
            <a:r>
              <a:rPr kumimoji="0" lang="uk-UA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необхідно проводити гімнастику для очей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яка виконується учнями на робочому місці.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17762"/>
            <a:ext cx="89289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Навчальну програму зі змінами розміщено на сайт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mon.gov.ua/activity/education/zagalna-serednya/pochatkova-shkola.html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http://iitzo.gov.ua/pochatkova-osvita-navchalni-prohramy</a:t>
            </a:r>
            <a:endParaRPr lang="uk-UA" sz="2800" dirty="0" smtClean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mmk.edu.vn.ua/index.php/2011-10-04-12-01-08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(Головне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973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закладах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85448"/>
              </p:ext>
            </p:extLst>
          </p:nvPr>
        </p:nvGraphicFramePr>
        <p:xfrm>
          <a:off x="215008" y="947950"/>
          <a:ext cx="8749480" cy="545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28566"/>
                <a:gridCol w="23209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Назва розділу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Кількість годин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Повторення, узагальнення і систематизація навчального матеріалу за 3-й клас 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1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Файл. Папка. Операції над папками і файлами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effectLst/>
                        </a:rPr>
                        <a:t>3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Опрацювання тексту  на комп’ютері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7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Графічний редактор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4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Безпека дітей в Інтернеті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5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Висловлювання. Алгоритми з розгалуженням і повторенням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8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Робота з  презентаціями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4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uk-UA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Повторення та узагальнення вивченого у 4-му класі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effectLst/>
                        </a:rPr>
                        <a:t>3</a:t>
                      </a:r>
                    </a:p>
                  </a:txBody>
                  <a:tcPr marL="88900" marR="88900" marT="88900" marB="8890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49731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(теми), що вивчатимуться у 4-х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24744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«Інформатика. Навчальна програма для учнів 5-9 кла­сів загальноосвітніх навчальних закладів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132856"/>
            <a:ext cx="8927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програма з інформатики для 5-9 класів загальноосвітніх навчальних закладів з поглибленим вивченням предметів природничо-математичного циклу»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4973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закладах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632825"/>
            <a:ext cx="8928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old.mon.gov.ua/ua/activity/education/56/692/educational_programs/1349869088/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iitzo.gov.ua/serednya-osvita-navchalni-prohramy</a:t>
            </a:r>
            <a:endParaRPr lang="uk-UA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http://mmk.edu.vn.ua/index.php/2011-10-04-12-01-08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(Головне меню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42816"/>
              </p:ext>
            </p:extLst>
          </p:nvPr>
        </p:nvGraphicFramePr>
        <p:xfrm>
          <a:off x="107504" y="828058"/>
          <a:ext cx="8928992" cy="5257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60460"/>
                <a:gridCol w="23685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розділу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Електронне листування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Моделювання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Алгоритми з повторенням і розгалуженням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Табличний процесор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Розв’язування компетентнісних задач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індивідуальних навчальних проектів, у тому числі з використанням програмних засобів навчального призначення (математика, фізика, хімія, біологія, географія тощо)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88900" marR="88900" marT="88900" marB="8890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49731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(теми), що вивчатимуться у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endParaRPr lang="uk-UA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(звич. програма)</a:t>
            </a:r>
            <a:endPara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9731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(теми), що вивчатимуться у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endParaRPr lang="uk-UA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(програма для класів природ-матем циклу)</a:t>
            </a:r>
            <a:endPara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913"/>
              </p:ext>
            </p:extLst>
          </p:nvPr>
        </p:nvGraphicFramePr>
        <p:xfrm>
          <a:off x="107504" y="1089312"/>
          <a:ext cx="8928992" cy="514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1672"/>
                <a:gridCol w="2597320"/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розділу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та її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властивості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Службове програмне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інформаційної безпеки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Мережеві технології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Опрацювання даних у таблицях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Комп’ютерне моделювання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Алгоритмізація та програмування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індивідуального проекту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 для реалізаціїї  варіативної складової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06" y="1124744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робототехнічних систем (авт. І. Кіт, О. Кіт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програмування (авт. С. Вапнічний, В. Зубик, В. Ребрина);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 для веб-дизайну (авт. І. Фоменко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«Хмарні сервіси Office 365» (авт. С. Литвинова, Г. Абросімова)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99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466</TotalTime>
  <Words>1516</Words>
  <Application>Microsoft Office PowerPoint</Application>
  <PresentationFormat>Экран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fox</cp:lastModifiedBy>
  <cp:revision>38</cp:revision>
  <dcterms:created xsi:type="dcterms:W3CDTF">2014-08-21T08:21:59Z</dcterms:created>
  <dcterms:modified xsi:type="dcterms:W3CDTF">2015-08-24T15:36:09Z</dcterms:modified>
</cp:coreProperties>
</file>