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78" r:id="rId5"/>
    <p:sldId id="283" r:id="rId6"/>
    <p:sldId id="284" r:id="rId7"/>
    <p:sldId id="285" r:id="rId8"/>
    <p:sldId id="273" r:id="rId9"/>
    <p:sldId id="276" r:id="rId10"/>
    <p:sldId id="260" r:id="rId11"/>
    <p:sldId id="279" r:id="rId12"/>
    <p:sldId id="281" r:id="rId13"/>
    <p:sldId id="282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A176-3997-4134-93D6-99FB8B262953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0046-3DCF-44CC-BA56-A511CB5EA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urok.com.ua/post/model-navchannya-perevernutiy-klas-zminyuemo-osvitniy-proces" TargetMode="External"/><Relationship Id="rId2" Type="http://schemas.openxmlformats.org/officeDocument/2006/relationships/hyperlink" Target="https://mon.gov.ua/ua/osvita/zagalna-serednya-osvita/navchalni-programi/navchalni-programi-dlya-10-11-klasi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naurok.com.ua/post/organizaciya-distanciyno-roboti-pid-chas-karantinu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oma.edu.ua/" TargetMode="External"/><Relationship Id="rId3" Type="http://schemas.openxmlformats.org/officeDocument/2006/relationships/hyperlink" Target="https://onlinetestpad.com/ua" TargetMode="External"/><Relationship Id="rId7" Type="http://schemas.openxmlformats.org/officeDocument/2006/relationships/hyperlink" Target="http://spilka.org/propoz.php" TargetMode="External"/><Relationship Id="rId2" Type="http://schemas.openxmlformats.org/officeDocument/2006/relationships/hyperlink" Target="https://pedpresa.ua/v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ssic.net.ua/calendar/" TargetMode="External"/><Relationship Id="rId5" Type="http://schemas.openxmlformats.org/officeDocument/2006/relationships/hyperlink" Target="http://www.music.com.ua/" TargetMode="External"/><Relationship Id="rId4" Type="http://schemas.openxmlformats.org/officeDocument/2006/relationships/hyperlink" Target="https://learningapps.org/" TargetMode="External"/><Relationship Id="rId9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tofukraine.com/catalogue" TargetMode="External"/><Relationship Id="rId3" Type="http://schemas.openxmlformats.org/officeDocument/2006/relationships/hyperlink" Target="http://www.storinka-m.kiev.ua/" TargetMode="External"/><Relationship Id="rId7" Type="http://schemas.openxmlformats.org/officeDocument/2006/relationships/hyperlink" Target="http://triptych-gallery.org/index" TargetMode="External"/><Relationship Id="rId2" Type="http://schemas.openxmlformats.org/officeDocument/2006/relationships/hyperlink" Target="http://www.fri.net.ua/loadnew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ln-gallery.kiev.ua/map/" TargetMode="External"/><Relationship Id="rId5" Type="http://schemas.openxmlformats.org/officeDocument/2006/relationships/hyperlink" Target="http://artgreensofa.com/press-u.htm" TargetMode="External"/><Relationship Id="rId4" Type="http://schemas.openxmlformats.org/officeDocument/2006/relationships/hyperlink" Target="http://www.refine.org.ua/pageid" TargetMode="External"/><Relationship Id="rId9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kobzar.info/kobzar/works/pictures/" TargetMode="External"/><Relationship Id="rId7" Type="http://schemas.openxmlformats.org/officeDocument/2006/relationships/hyperlink" Target="http://www.storinka-m.kiev.ua/" TargetMode="External"/><Relationship Id="rId2" Type="http://schemas.openxmlformats.org/officeDocument/2006/relationships/hyperlink" Target="http://kobzar.info/memories/museums/nac_museu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i.net.ua/loadnews" TargetMode="External"/><Relationship Id="rId5" Type="http://schemas.openxmlformats.org/officeDocument/2006/relationships/hyperlink" Target="http://www.canvas.com.ua/" TargetMode="External"/><Relationship Id="rId4" Type="http://schemas.openxmlformats.org/officeDocument/2006/relationships/hyperlink" Target="http://classics.ptt.ru/bi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Администратор\Desktop\100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836712"/>
            <a:ext cx="8352928" cy="280831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Особливості вивчення освітньої галузі </a:t>
            </a:r>
            <a:endParaRPr lang="en-U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uk-U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 Мистецтво»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-32" y="2571744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700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0103" y="1052736"/>
            <a:ext cx="7964385" cy="5805264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Правильність, логічність,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обгрунтованість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цілісність відповіді;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повнота, глибина, гнучкість, системність міцність знань;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івень предметних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озумові операції  аналіз, синтез, абстрагування,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класифікація,узагальнення;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міння виявляти проблеми, їх вирішувати формулювати гіпотези;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амостійність суджень.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00103" y="71414"/>
            <a:ext cx="7676354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Критерії оцінювання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0103" y="908720"/>
            <a:ext cx="7719858" cy="580526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875"/>
              </a:spcAft>
            </a:pPr>
            <a:r>
              <a:rPr lang="ru-RU" sz="2400" b="1" dirty="0" err="1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Програми</a:t>
            </a:r>
            <a:r>
              <a:rPr lang="ru-RU" sz="2400" b="1" dirty="0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МОН:</a:t>
            </a:r>
            <a:r>
              <a:rPr lang="ru-RU" sz="2400" b="1" u="sng" dirty="0" err="1" smtClean="0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https</a:t>
            </a:r>
            <a:r>
              <a:rPr lang="ru-RU" sz="2400" b="1" u="sng" dirty="0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://mon.gov.ua/ua/osvita/zagalna-serednya-osvita/navchalni-programi/navchalni-programi-5-9-klas </a:t>
            </a:r>
            <a:r>
              <a:rPr lang="ru-RU" sz="2400" u="sng" dirty="0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https://</a:t>
            </a:r>
            <a:r>
              <a:rPr lang="ru-RU" sz="2400" u="sng" dirty="0" smtClean="0">
                <a:solidFill>
                  <a:srgbClr val="2C2F34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mon.gov.ua/ua/osvita/zagalna-serednya-osvita/navchalni-programi/navchalni-programi-dlya-10-11-klasiv</a:t>
            </a:r>
            <a:endParaRPr lang="en-US" sz="2400" u="sng" dirty="0" smtClean="0">
              <a:solidFill>
                <a:srgbClr val="2C2F3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875"/>
              </a:spcAft>
            </a:pPr>
            <a:r>
              <a:rPr lang="uk-UA" sz="2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 </a:t>
            </a:r>
            <a:r>
              <a:rPr lang="uk-UA" sz="2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Перевернутий клас»</a:t>
            </a:r>
            <a:endParaRPr lang="ru-RU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22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   </a:t>
            </a:r>
            <a:r>
              <a:rPr lang="en-US" sz="22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https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://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naurok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.</a:t>
            </a:r>
            <a:r>
              <a:rPr lang="en-US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com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.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ua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/</a:t>
            </a:r>
            <a:r>
              <a:rPr lang="en-US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post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/</a:t>
            </a:r>
            <a:r>
              <a:rPr lang="en-US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model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navchannya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perevernutiy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klas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zminyuemo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osvitniy</a:t>
            </a:r>
            <a:r>
              <a:rPr lang="uk-UA" sz="2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-</a:t>
            </a:r>
            <a:r>
              <a:rPr lang="en-US" sz="2200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proces</a:t>
            </a:r>
            <a:endParaRPr lang="ru-RU" sz="2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uk-UA" sz="2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 Перевернутий клас». </a:t>
            </a:r>
            <a:r>
              <a:rPr lang="uk-UA" sz="2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Покрокова інструкція</a:t>
            </a:r>
            <a:endParaRPr lang="ru-RU" sz="2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http</a:t>
            </a:r>
            <a:r>
              <a:rPr lang="uk-UA" sz="2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://www.airo.com.ua/perevernutiy-klas-pokrokova-instruktsiya-dlya-vchite</a:t>
            </a: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lya</a:t>
            </a:r>
            <a:r>
              <a:rPr lang="uk-UA" sz="24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/</a:t>
            </a:r>
            <a:endParaRPr lang="ru-RU" sz="4000" dirty="0">
              <a:ea typeface="Calibri"/>
              <a:cs typeface="Times New Roman"/>
            </a:endParaRPr>
          </a:p>
          <a:p>
            <a:pPr>
              <a:spcAft>
                <a:spcPts val="1875"/>
              </a:spcAft>
            </a:pPr>
            <a:r>
              <a:rPr lang="ru-RU" sz="24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Дистанційне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оцінювання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4"/>
              </a:rPr>
              <a:t>https://naurok.com.ua/post/organizaciya-distanciyno-roboti-pid-chas-karantinu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5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00103" y="71414"/>
            <a:ext cx="7676354" cy="90931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Корисні посилання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8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9632" y="908720"/>
            <a:ext cx="7460329" cy="5805264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Відеоуроки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музичного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обрадотворчого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1-5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клас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https://pedpresa.ua/vu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https://pedpresa.ua/vu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Конструктор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тестів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опитувань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кросвордів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ігор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https://onlinetestpad.com/ua</a:t>
            </a:r>
            <a:endParaRPr lang="en-US" sz="2000" u="sng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отові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навчальні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вправи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інструменти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тестів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завдань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4"/>
              </a:rPr>
              <a:t>https://learningapps.org/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uk-UA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інформація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музичне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світі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5"/>
              </a:rPr>
              <a:t> http://www.music.com.ua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5"/>
              </a:rPr>
              <a:t>/</a:t>
            </a:r>
            <a:endParaRPr lang="ru-RU" sz="2000" u="sng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події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музичному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житті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минулого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6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6"/>
              </a:rPr>
              <a:t>://www.classic.net.ua/calendar/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сайт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Національної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спілки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художників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7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7"/>
              </a:rPr>
              <a:t>://spilka.org/propoz.php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сайт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Національної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Академії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образотворчого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архітектури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 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8"/>
              </a:rPr>
              <a:t>http://www.naoma.edu.ua/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9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00103" y="71414"/>
            <a:ext cx="7676354" cy="90931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Корисні посилання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2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0104" y="908720"/>
            <a:ext cx="7719858" cy="5832648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Вільний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молодіжний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портал (арт-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.); 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://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www.fri.net.ua/loadnews</a:t>
            </a:r>
            <a:endParaRPr lang="ru-RU" sz="2000" u="sng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новини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статті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/>
              </a:rPr>
              <a:t>://www.storinka-m.kiev.ua/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образотворче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Середньовічній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Європ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і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4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4"/>
              </a:rPr>
              <a:t>://www.refine.org.ua/pageid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5"/>
              </a:rPr>
              <a:t>http://artgreensofa.com/press-u.htm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мистецька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галерея у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Львові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6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6"/>
              </a:rPr>
              <a:t>://www.mln-gallery.kiev.ua/map/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віртуальна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галерея;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7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7"/>
              </a:rPr>
              <a:t>://triptych-gallery.org/index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Галерея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сучасного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 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каталог – скульптура (галерея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Пінчука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.); 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8"/>
              </a:rPr>
              <a:t>http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8"/>
              </a:rPr>
              <a:t>://www.artofukraine.com/catalogue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каталог – скульптура (галерея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Пінчука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.); 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/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9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00103" y="8271"/>
            <a:ext cx="7676354" cy="90931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Корисні посилання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01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0103" y="908720"/>
            <a:ext cx="7719858" cy="580526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</a:t>
            </a:r>
            <a:r>
              <a:rPr lang="ru-RU" sz="38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://kobzar.info/memories/museums/nac_museum/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Національний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музей Тараса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Шевченка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 </a:t>
            </a:r>
            <a:endParaRPr lang="ru-RU" sz="3800" u="sng" dirty="0">
              <a:solidFill>
                <a:srgbClr val="000000"/>
              </a:solidFill>
              <a:latin typeface="Times New Roman"/>
              <a:ea typeface="Times New Roman"/>
              <a:cs typeface="Times New Roman"/>
              <a:hlinkClick r:id="rId3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8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</a:t>
            </a:r>
            <a:r>
              <a:rPr lang="ru-RU" sz="38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/>
              </a:rPr>
              <a:t>://kobzar.info/kobzar/works/pictures/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картини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Т.Г.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Шевченка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8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800" u="sng" dirty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  <a:hlinkClick r:id="rId4"/>
              </a:rPr>
              <a:t>http://classics.ptt.ru/bio/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сайт,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присвячений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класичній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музиці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тлумачення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музичних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термінів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 </a:t>
            </a:r>
            <a:endParaRPr lang="ru-RU" sz="3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800" u="sng" dirty="0" smtClean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  <a:hlinkClick r:id="rId5"/>
              </a:rPr>
              <a:t>www.canvas.com.ua</a:t>
            </a:r>
            <a:r>
              <a:rPr lang="ru-RU" sz="3800" u="sng" dirty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  <a:hlinkClick r:id="rId5"/>
              </a:rPr>
              <a:t>/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репродукції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картин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відомих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художників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8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6"/>
              </a:rPr>
              <a:t>http://www.fri.net.ua/loadnews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вільний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молодіжний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портал (арт-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мистецтво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.); </a:t>
            </a:r>
            <a:r>
              <a:rPr lang="ru-RU" sz="38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7"/>
              </a:rPr>
              <a:t>http://www.storinka-m.kiev.ua/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новини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мистецтва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статті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мистецтво</a:t>
            </a:r>
            <a:endParaRPr lang="ru-RU" sz="3800" dirty="0">
              <a:ea typeface="Calibri"/>
              <a:cs typeface="Times New Roman"/>
            </a:endParaRPr>
          </a:p>
          <a:p>
            <a:endParaRPr lang="ru-RU" sz="2400" dirty="0"/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8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00103" y="71414"/>
            <a:ext cx="7676354" cy="90931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Корисні посилання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2" y="274638"/>
            <a:ext cx="7686697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Зробіть урок цікавим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412776"/>
            <a:ext cx="7499175" cy="4968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Вносьте загадку, інтригу.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переказуйте зміст підручника.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Наближайте форму уроку до змісту курсу( виставка, музичний салон і т.п.)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забувайте про навчальні ігри, інтерактивні технології , ТРВЗ- педагогіку, міні-проекти.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нагоді прийом «3-2-1» для рефлексії.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икористовуйте технологію спільного уроку, « перевернутого» класу.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839961" y="2917723"/>
            <a:ext cx="6880456" cy="10001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86092" y="-142900"/>
            <a:ext cx="73295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00102" y="-22456"/>
            <a:ext cx="7686697" cy="931176"/>
          </a:xfrm>
        </p:spPr>
        <p:txBody>
          <a:bodyPr>
            <a:noAutofit/>
          </a:bodyPr>
          <a:lstStyle/>
          <a:p>
            <a:pPr algn="l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Форми та прийоми діяльності на уроці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908720"/>
            <a:ext cx="7499176" cy="5544616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Віртуальна екскурсія,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турніри, вікторини;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ебуси, кросворди, шаради, загадки;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идактичні ігри 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бінго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», « табу»;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«знайдіть помилку», « ланцюжок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відкрить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Упізнайко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», «Щоденник розвитку подій»;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«Колективний портрет»; « Репортаж із (концерту, виставкової зали»;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«Словник», « Хрестики-нулики»;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«Умій здивувати</a:t>
            </a:r>
            <a:r>
              <a:rPr lang="uk-UA" sz="2000" dirty="0" smtClean="0"/>
              <a:t>», використовуючи прийом « незакінченого речення»</a:t>
            </a:r>
            <a:r>
              <a:rPr lang="uk-UA" sz="2000" dirty="0" smtClean="0">
                <a:solidFill>
                  <a:srgbClr val="7030A0"/>
                </a:solidFill>
              </a:rPr>
              <a:t>( « Якщо ви …», « Коли вам випаде/випала б можливість…», « А чи знаєте ви , що…», « От якби..», « Давайте всі разом…»);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ернісаж епохи/ регіону, України мальовничої, пісенної;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узична шкатулка;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раматизація, прийоми театральної, музейної педагогіки.</a:t>
            </a:r>
          </a:p>
          <a:p>
            <a:pPr marL="0" indent="0">
              <a:buNone/>
            </a:pPr>
            <a:r>
              <a:rPr lang="uk-UA" sz="2000" dirty="0">
                <a:solidFill>
                  <a:srgbClr val="7030A0"/>
                </a:solidFill>
              </a:rPr>
              <a:t> 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2" y="274638"/>
            <a:ext cx="7686697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Прийом « Перевернутий клас»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412776"/>
            <a:ext cx="7499175" cy="49685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i="1" dirty="0" err="1" smtClean="0"/>
              <a:t>Автор-</a:t>
            </a:r>
            <a:r>
              <a:rPr lang="uk-UA" b="1" i="1" dirty="0" smtClean="0"/>
              <a:t> Салман Хан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Переверенутий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клас»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–це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uk-UA" dirty="0" smtClean="0"/>
              <a:t>1.Різновид змішаного навчання.</a:t>
            </a:r>
          </a:p>
          <a:p>
            <a:pPr marL="0" indent="0">
              <a:buNone/>
            </a:pPr>
            <a:r>
              <a:rPr lang="uk-UA" dirty="0" smtClean="0"/>
              <a:t>2.Змінює роль вчителя( </a:t>
            </a:r>
            <a:r>
              <a:rPr lang="uk-UA" i="1" dirty="0" err="1" smtClean="0"/>
              <a:t>він-</a:t>
            </a:r>
            <a:r>
              <a:rPr lang="uk-UA" i="1" dirty="0" smtClean="0"/>
              <a:t> </a:t>
            </a:r>
            <a:r>
              <a:rPr lang="uk-UA" i="1" dirty="0" err="1" smtClean="0"/>
              <a:t>фасалітатор</a:t>
            </a:r>
            <a:r>
              <a:rPr lang="uk-UA" dirty="0" smtClean="0"/>
              <a:t>)</a:t>
            </a:r>
          </a:p>
          <a:p>
            <a:pPr marL="0" indent="0">
              <a:buNone/>
            </a:pPr>
            <a:r>
              <a:rPr lang="uk-UA" dirty="0" smtClean="0"/>
              <a:t>3.Учні </a:t>
            </a:r>
            <a:r>
              <a:rPr lang="uk-UA" dirty="0" err="1" smtClean="0"/>
              <a:t>–не</a:t>
            </a:r>
            <a:r>
              <a:rPr lang="uk-UA" dirty="0" smtClean="0"/>
              <a:t> спостерігачі, а стають більше практиками .</a:t>
            </a:r>
          </a:p>
          <a:p>
            <a:pPr marL="0" indent="0">
              <a:buNone/>
            </a:pPr>
            <a:r>
              <a:rPr lang="uk-UA" dirty="0" smtClean="0"/>
              <a:t>4.Домашні завдання виконуються самостійно як дослідження в </a:t>
            </a:r>
            <a:r>
              <a:rPr lang="uk-UA" dirty="0" err="1" smtClean="0"/>
              <a:t>онлайн-середовищі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5.Навчання  на засадах </a:t>
            </a:r>
            <a:r>
              <a:rPr lang="uk-UA" dirty="0" err="1" smtClean="0"/>
              <a:t>компетентнісного</a:t>
            </a:r>
            <a:r>
              <a:rPr lang="uk-UA" dirty="0" smtClean="0"/>
              <a:t>, </a:t>
            </a:r>
            <a:r>
              <a:rPr lang="uk-UA" dirty="0" err="1" smtClean="0"/>
              <a:t>діяльнісного</a:t>
            </a:r>
            <a:r>
              <a:rPr lang="uk-UA" dirty="0" smtClean="0"/>
              <a:t>, особистісно-орієнтованого, </a:t>
            </a:r>
            <a:r>
              <a:rPr lang="uk-UA" dirty="0" err="1" smtClean="0"/>
              <a:t>інтергативного</a:t>
            </a:r>
            <a:r>
              <a:rPr lang="uk-UA" dirty="0" smtClean="0"/>
              <a:t> підходів.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839961" y="2917723"/>
            <a:ext cx="6880456" cy="10001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86092" y="-142900"/>
            <a:ext cx="73295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15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2" y="274638"/>
            <a:ext cx="7686697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Види «Перевернутого класу»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412776"/>
            <a:ext cx="7499175" cy="496855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uk-UA" dirty="0" smtClean="0"/>
              <a:t>Типовий</a:t>
            </a:r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Орієнтований на дискусію</a:t>
            </a:r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Сфокусований на демонстрації</a:t>
            </a:r>
          </a:p>
          <a:p>
            <a:pPr algn="ctr">
              <a:buFont typeface="Wingdings" pitchFamily="2" charset="2"/>
              <a:buChar char="v"/>
            </a:pPr>
            <a:r>
              <a:rPr lang="uk-UA" dirty="0" err="1" smtClean="0"/>
              <a:t>Псевдоперевернутий</a:t>
            </a:r>
            <a:r>
              <a:rPr lang="uk-UA" dirty="0" smtClean="0"/>
              <a:t> клас</a:t>
            </a:r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Груповий</a:t>
            </a:r>
          </a:p>
          <a:p>
            <a:pPr algn="ctr">
              <a:buFont typeface="Wingdings" pitchFamily="2" charset="2"/>
              <a:buChar char="v"/>
            </a:pPr>
            <a:r>
              <a:rPr lang="uk-UA" dirty="0" err="1" smtClean="0"/>
              <a:t>Віртуальнний</a:t>
            </a:r>
            <a:endParaRPr lang="uk-UA" dirty="0" smtClean="0"/>
          </a:p>
          <a:p>
            <a:pPr algn="ctr">
              <a:buFont typeface="Wingdings" pitchFamily="2" charset="2"/>
              <a:buChar char="v"/>
            </a:pPr>
            <a:r>
              <a:rPr lang="uk-UA" dirty="0" smtClean="0"/>
              <a:t>«Перевернутий» вчитель</a:t>
            </a:r>
            <a:endParaRPr lang="ru-RU" dirty="0"/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839961" y="2917723"/>
            <a:ext cx="6880456" cy="10001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86092" y="-142900"/>
            <a:ext cx="7329510" cy="1411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70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Умови вибору моделі «Перевернутого класу»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uk-UA" dirty="0" smtClean="0"/>
              <a:t>Залишилися питання не опрацьовані на уроці.</a:t>
            </a:r>
          </a:p>
          <a:p>
            <a:r>
              <a:rPr lang="uk-UA" dirty="0"/>
              <a:t>У</a:t>
            </a:r>
            <a:r>
              <a:rPr lang="uk-UA" dirty="0" smtClean="0"/>
              <a:t>читель пропонує завдання на вибір.</a:t>
            </a:r>
          </a:p>
          <a:p>
            <a:r>
              <a:rPr lang="uk-UA" dirty="0" smtClean="0"/>
              <a:t>Часові рамки виконання програми обмежені.</a:t>
            </a:r>
          </a:p>
          <a:p>
            <a:r>
              <a:rPr lang="uk-UA" dirty="0" smtClean="0"/>
              <a:t>Форма домашнього завдання .</a:t>
            </a:r>
          </a:p>
          <a:p>
            <a:r>
              <a:rPr lang="uk-UA" dirty="0" smtClean="0"/>
              <a:t>Індивідуалізація завдань для  «перевернутого» вчителя.</a:t>
            </a:r>
            <a:endParaRPr lang="ru-RU" dirty="0"/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839961" y="2917723"/>
            <a:ext cx="6880456" cy="10001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86092" y="-142900"/>
            <a:ext cx="7329510" cy="1411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62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318" y="5085184"/>
            <a:ext cx="8229600" cy="165618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100318" y="332656"/>
            <a:ext cx="3831722" cy="6408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Переваги прийому </a:t>
            </a:r>
          </a:p>
          <a:p>
            <a:pPr marL="0" indent="0" algn="ctr">
              <a:buNone/>
            </a:pP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Перевернутий клас»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індивідуально і групової роботи;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чень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має можливість переглянути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відеоконтент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наданий вчителем;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аморозвиток,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ініціатива, критичне мислення,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культурна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компетентність,    національна свідомість, патріотизм здобувачів.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148064" y="260648"/>
            <a:ext cx="3538736" cy="51845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Недоліки прийому  «Перевернутий клас»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Немає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зворотнього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 учителем в необхідний момент;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всі учні готують домашні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завдання;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Мають  місце факти порушення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академічної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доброчесності.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839961" y="2917723"/>
            <a:ext cx="6880456" cy="10001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886092" y="-142900"/>
            <a:ext cx="7329510" cy="1411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55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Функції оцінювання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00103" y="1600200"/>
            <a:ext cx="7143798" cy="4525963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онтролююча;</a:t>
            </a:r>
          </a:p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авчальна </a:t>
            </a:r>
          </a:p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іагностико-коригувальна</a:t>
            </a:r>
          </a:p>
          <a:p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тимулювально-мотиваційна</a:t>
            </a: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виховна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pic>
        <p:nvPicPr>
          <p:cNvPr id="8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5400000">
            <a:off x="5203722" y="2940178"/>
            <a:ext cx="6880456" cy="1000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0102" y="1052736"/>
            <a:ext cx="7686697" cy="5472608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Досягнення учнів у різних видах діяльності;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ого/її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ставлення до опанування предмету;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инаміка особистісного розвитку учня/учениці;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самооцінювання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рівня опанування 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івень сформованості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компетеностей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озитивна культурна комунікація.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vyshyvka.info/wp-content/uploads/2011/04/vyshyvka-logo-top.jpg"/>
          <p:cNvPicPr>
            <a:picLocks noChangeAspect="1" noChangeArrowheads="1"/>
          </p:cNvPicPr>
          <p:nvPr/>
        </p:nvPicPr>
        <p:blipFill>
          <a:blip r:embed="rId2"/>
          <a:srcRect b="44632"/>
          <a:stretch>
            <a:fillRect/>
          </a:stretch>
        </p:blipFill>
        <p:spPr bwMode="auto">
          <a:xfrm rot="16200000">
            <a:off x="-2940176" y="2917723"/>
            <a:ext cx="6880456" cy="10001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00103" y="188640"/>
            <a:ext cx="7820369" cy="100811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єкти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перевірки та оцінювання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561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Зробіть урок цікавим</vt:lpstr>
      <vt:lpstr>             Форми та прийоми діяльності на уроці</vt:lpstr>
      <vt:lpstr>Прийом « Перевернутий клас» </vt:lpstr>
      <vt:lpstr>Види «Перевернутого класу» </vt:lpstr>
      <vt:lpstr>Умови вибору моделі «Перевернутого класу» </vt:lpstr>
      <vt:lpstr> </vt:lpstr>
      <vt:lpstr>Функції оцінювання </vt:lpstr>
      <vt:lpstr>Об’єкти перевірки та оцінювання</vt:lpstr>
      <vt:lpstr>Критерії оцінювання</vt:lpstr>
      <vt:lpstr>Корисні посилання </vt:lpstr>
      <vt:lpstr>Корисні посилання </vt:lpstr>
      <vt:lpstr>Корисні посилання </vt:lpstr>
      <vt:lpstr>Корисні посилання </vt:lpstr>
    </vt:vector>
  </TitlesOfParts>
  <Company>Вінницька міська рада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rdh</cp:lastModifiedBy>
  <cp:revision>49</cp:revision>
  <dcterms:created xsi:type="dcterms:W3CDTF">2015-03-30T12:29:30Z</dcterms:created>
  <dcterms:modified xsi:type="dcterms:W3CDTF">2021-02-10T09:09:21Z</dcterms:modified>
</cp:coreProperties>
</file>