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7"/>
  </p:notesMasterIdLst>
  <p:sldIdLst>
    <p:sldId id="256" r:id="rId2"/>
    <p:sldId id="257" r:id="rId3"/>
    <p:sldId id="271" r:id="rId4"/>
    <p:sldId id="258" r:id="rId5"/>
    <p:sldId id="262" r:id="rId6"/>
    <p:sldId id="263" r:id="rId7"/>
    <p:sldId id="267" r:id="rId8"/>
    <p:sldId id="275" r:id="rId9"/>
    <p:sldId id="268" r:id="rId10"/>
    <p:sldId id="276" r:id="rId11"/>
    <p:sldId id="270" r:id="rId12"/>
    <p:sldId id="272" r:id="rId13"/>
    <p:sldId id="273" r:id="rId14"/>
    <p:sldId id="274" r:id="rId15"/>
    <p:sldId id="27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0E62F-3C7A-4F79-9743-269DE1108FFD}" type="datetimeFigureOut">
              <a:rPr lang="ru-RU" smtClean="0"/>
              <a:t>27.08.2018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BFBF5-5DF3-462A-B7EF-EAA631B4E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0947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3BFBF5-5DF3-462A-B7EF-EAA631B4E277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590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E81E265-62C1-4390-938C-45BBBB0AE2AD}" type="datetimeFigureOut">
              <a:rPr lang="ru-RU" smtClean="0"/>
              <a:pPr/>
              <a:t>27.08.2018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9105EE0-0246-44EE-9D85-452D8EB312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476672"/>
            <a:ext cx="7772400" cy="41044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Забезпечення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підходу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 уроках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правознавства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суспільних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дисциплін</a:t>
            </a:r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Предметні компетентності  (правознавств0)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>
                <a:solidFill>
                  <a:srgbClr val="7030A0"/>
                </a:solidFill>
              </a:rPr>
              <a:t>і</a:t>
            </a:r>
            <a:r>
              <a:rPr lang="uk-UA" b="1" dirty="0" smtClean="0">
                <a:solidFill>
                  <a:srgbClr val="7030A0"/>
                </a:solidFill>
              </a:rPr>
              <a:t>нформаційна;</a:t>
            </a:r>
          </a:p>
          <a:p>
            <a:r>
              <a:rPr lang="uk-UA" b="1" dirty="0">
                <a:solidFill>
                  <a:srgbClr val="7030A0"/>
                </a:solidFill>
              </a:rPr>
              <a:t>л</a:t>
            </a:r>
            <a:r>
              <a:rPr lang="uk-UA" b="1" dirty="0" smtClean="0">
                <a:solidFill>
                  <a:srgbClr val="7030A0"/>
                </a:solidFill>
              </a:rPr>
              <a:t>огічна;</a:t>
            </a:r>
          </a:p>
          <a:p>
            <a:r>
              <a:rPr lang="uk-UA" b="1" dirty="0" err="1">
                <a:solidFill>
                  <a:srgbClr val="7030A0"/>
                </a:solidFill>
              </a:rPr>
              <a:t>д</a:t>
            </a:r>
            <a:r>
              <a:rPr lang="uk-UA" b="1" dirty="0" err="1" smtClean="0">
                <a:solidFill>
                  <a:srgbClr val="7030A0"/>
                </a:solidFill>
              </a:rPr>
              <a:t>іяльнісно-процесуальна</a:t>
            </a:r>
            <a:r>
              <a:rPr lang="uk-UA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uk-UA" b="1" dirty="0">
                <a:solidFill>
                  <a:srgbClr val="7030A0"/>
                </a:solidFill>
              </a:rPr>
              <a:t>а</a:t>
            </a:r>
            <a:r>
              <a:rPr lang="uk-UA" b="1" dirty="0" smtClean="0">
                <a:solidFill>
                  <a:srgbClr val="7030A0"/>
                </a:solidFill>
              </a:rPr>
              <a:t>ксіологічна</a:t>
            </a:r>
          </a:p>
          <a:p>
            <a:pPr marL="82296" indent="0">
              <a:buNone/>
            </a:pP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Змістово-тематичні блоки </a:t>
            </a:r>
            <a:r>
              <a:rPr lang="uk-UA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 проф.)</a:t>
            </a:r>
          </a:p>
          <a:p>
            <a:pPr marL="82296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основи теорії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держави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 права</a:t>
            </a:r>
          </a:p>
          <a:p>
            <a:pPr marL="82296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ІІ основи публічного права України</a:t>
            </a:r>
          </a:p>
          <a:p>
            <a:pPr marL="82296" indent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ІІІ основи приватного права України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6183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908862"/>
          </a:xfrm>
        </p:spPr>
        <p:txBody>
          <a:bodyPr/>
          <a:lstStyle/>
          <a:p>
            <a:pPr algn="ctr"/>
            <a:r>
              <a:rPr lang="uk-UA" dirty="0" smtClean="0"/>
              <a:t> </a:t>
            </a:r>
            <a:r>
              <a:rPr lang="uk-UA" dirty="0" smtClean="0">
                <a:solidFill>
                  <a:srgbClr val="C00000"/>
                </a:solidFill>
              </a:rPr>
              <a:t>Практичні заняття 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Практичні заняття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– всі тематичні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і є уроками формування/розвитку  компетентностей.</a:t>
            </a: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Вчитель має зробити до  заняття інструктивно-методичну картку </a:t>
            </a:r>
          </a:p>
          <a:p>
            <a:r>
              <a:rPr lang="uk-UA" sz="2800" b="1" u="sng" dirty="0" err="1" smtClean="0">
                <a:latin typeface="Times New Roman" pitchFamily="18" charset="0"/>
                <a:cs typeface="Times New Roman" pitchFamily="18" charset="0"/>
              </a:rPr>
              <a:t>Обов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b="1" u="sng" dirty="0" err="1" smtClean="0">
                <a:latin typeface="Times New Roman" pitchFamily="18" charset="0"/>
                <a:cs typeface="Times New Roman" pitchFamily="18" charset="0"/>
              </a:rPr>
              <a:t>язкові</a:t>
            </a:r>
            <a:r>
              <a:rPr lang="uk-UA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- </a:t>
            </a:r>
            <a:endParaRPr lang="uk-UA" sz="28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уроки узагальнення</a:t>
            </a:r>
          </a:p>
          <a:p>
            <a:endParaRPr lang="uk-UA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Підсумковий урок до курсу - в кінці року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648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C00000"/>
                </a:solidFill>
              </a:rPr>
              <a:t>Громадянська освіта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err="1" smtClean="0">
                <a:solidFill>
                  <a:srgbClr val="000000"/>
                </a:solidFill>
                <a:latin typeface="Arial"/>
              </a:rPr>
              <a:t>інтегрований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 курс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для 10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класів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загальноосвітніх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Arial"/>
              </a:rPr>
              <a:t>шкіл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;</a:t>
            </a:r>
            <a:endParaRPr lang="ru-RU" b="1" i="1" dirty="0">
              <a:solidFill>
                <a:srgbClr val="000000"/>
              </a:solidFill>
              <a:latin typeface="Arial"/>
            </a:endParaRPr>
          </a:p>
          <a:p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Arial"/>
              </a:rPr>
              <a:t>програма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 err="1" smtClean="0">
                <a:solidFill>
                  <a:srgbClr val="000000"/>
                </a:solidFill>
                <a:latin typeface="Arial"/>
              </a:rPr>
              <a:t>затверджена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н</a:t>
            </a:r>
            <a:r>
              <a:rPr lang="ru-RU" b="1" i="1" dirty="0" smtClean="0">
                <a:solidFill>
                  <a:srgbClr val="000000"/>
                </a:solidFill>
                <a:latin typeface="Arial"/>
              </a:rPr>
              <a:t>аказом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Міністерства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освіти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і науки № 1407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від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23 </a:t>
            </a:r>
            <a:r>
              <a:rPr lang="ru-RU" b="1" i="1" dirty="0" err="1">
                <a:solidFill>
                  <a:srgbClr val="000000"/>
                </a:solidFill>
                <a:latin typeface="Arial"/>
              </a:rPr>
              <a:t>жовтня</a:t>
            </a:r>
            <a:r>
              <a:rPr lang="ru-RU" b="1" i="1" dirty="0">
                <a:solidFill>
                  <a:srgbClr val="000000"/>
                </a:solidFill>
                <a:latin typeface="Arial"/>
              </a:rPr>
              <a:t> 2017 року</a:t>
            </a:r>
          </a:p>
          <a:p>
            <a:pPr lvl="0">
              <a:buClr>
                <a:srgbClr val="72A376"/>
              </a:buClr>
            </a:pPr>
            <a:r>
              <a:rPr lang="uk-UA" b="1" dirty="0">
                <a:solidFill>
                  <a:prstClr val="black"/>
                </a:solidFill>
              </a:rPr>
              <a:t>Викладати мають право вчителі суспільних </a:t>
            </a:r>
            <a:r>
              <a:rPr lang="uk-UA" b="1" dirty="0" smtClean="0">
                <a:solidFill>
                  <a:prstClr val="black"/>
                </a:solidFill>
              </a:rPr>
              <a:t>дисциплін, </a:t>
            </a:r>
            <a:r>
              <a:rPr lang="uk-UA" b="1" dirty="0">
                <a:solidFill>
                  <a:prstClr val="black"/>
                </a:solidFill>
              </a:rPr>
              <a:t>бо це </a:t>
            </a:r>
            <a:r>
              <a:rPr lang="uk-UA" b="1" u="sng" dirty="0">
                <a:solidFill>
                  <a:prstClr val="black"/>
                </a:solidFill>
              </a:rPr>
              <a:t>інтегрований курс </a:t>
            </a:r>
            <a:r>
              <a:rPr lang="uk-UA" b="1" dirty="0">
                <a:solidFill>
                  <a:prstClr val="black"/>
                </a:solidFill>
              </a:rPr>
              <a:t>( тільки розділ 6-ий-економіка</a:t>
            </a:r>
            <a:r>
              <a:rPr lang="uk-UA" b="1" dirty="0" smtClean="0">
                <a:solidFill>
                  <a:prstClr val="black"/>
                </a:solidFill>
              </a:rPr>
              <a:t>);</a:t>
            </a:r>
            <a:endParaRPr lang="ru-RU" b="1" dirty="0">
              <a:solidFill>
                <a:prstClr val="black"/>
              </a:solidFill>
            </a:endParaRPr>
          </a:p>
          <a:p>
            <a:pPr lvl="0">
              <a:buClr>
                <a:srgbClr val="72A376"/>
              </a:buClr>
            </a:pPr>
            <a:r>
              <a:rPr lang="uk-UA" b="1" dirty="0">
                <a:solidFill>
                  <a:prstClr val="black"/>
                </a:solidFill>
              </a:rPr>
              <a:t>  ті , що </a:t>
            </a:r>
            <a:r>
              <a:rPr lang="uk-UA" b="1" dirty="0" smtClean="0">
                <a:solidFill>
                  <a:prstClr val="black"/>
                </a:solidFill>
              </a:rPr>
              <a:t>пройшли курси</a:t>
            </a:r>
            <a:endParaRPr lang="ru-RU" b="1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3300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C00000"/>
                </a:solidFill>
              </a:rPr>
              <a:t>Предметні компетентності із громадянської освіти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b="1" dirty="0"/>
              <a:t>с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оціально-комунікаційна;</a:t>
            </a: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інформаційно-медійна;</a:t>
            </a:r>
          </a:p>
          <a:p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розвя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зку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 соціальних конфліктів, проблем;</a:t>
            </a:r>
          </a:p>
          <a:p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ідповідального соціального вибору й прийняття рішення;</a:t>
            </a:r>
          </a:p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громадянської участі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047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Напрями інтегративних </a:t>
            </a:r>
            <a:r>
              <a:rPr lang="uk-UA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громадянознавчих</a:t>
            </a:r>
            <a:r>
              <a:rPr lang="uk-UA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знань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орально-етичні;</a:t>
            </a:r>
          </a:p>
          <a:p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політико-правові;</a:t>
            </a:r>
          </a:p>
          <a:p>
            <a:r>
              <a:rPr lang="uk-UA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кономічні;</a:t>
            </a:r>
          </a:p>
          <a:p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екологічні та </a:t>
            </a:r>
            <a:r>
              <a:rPr lang="uk-UA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глобалізаційні</a:t>
            </a: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uk-UA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uk-UA" sz="36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нформаційно-медійні;</a:t>
            </a:r>
          </a:p>
          <a:p>
            <a:r>
              <a:rPr lang="uk-UA" sz="36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інтеркультурні</a:t>
            </a:r>
            <a:endParaRPr lang="ru-RU" sz="36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308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ЕТИКА/ християнська етика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Програма 03.04.2012№409 в редакції наказу МОН від 29.05.2014р. №664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Варіативна складова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Умови для вивчення християнської етики: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1) згода батьків;2)без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катехізації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молитв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відвідування богослужінь;3) 1-им або останнім уроком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>за розкладом.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21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979712" y="548680"/>
            <a:ext cx="6480720" cy="5289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i="1" dirty="0" smtClean="0">
                <a:latin typeface="Arial Black" pitchFamily="34" charset="0"/>
              </a:rPr>
              <a:t>Освітні галузі (5-9 класи)</a:t>
            </a:r>
          </a:p>
          <a:p>
            <a:endParaRPr lang="uk-UA" dirty="0" smtClean="0">
              <a:latin typeface="Arial Black" pitchFamily="34" charset="0"/>
            </a:endParaRPr>
          </a:p>
          <a:p>
            <a:pPr lvl="0"/>
            <a:r>
              <a:rPr lang="uk-UA" dirty="0">
                <a:solidFill>
                  <a:prstClr val="black"/>
                </a:solidFill>
                <a:latin typeface="Arial Black" pitchFamily="34" charset="0"/>
              </a:rPr>
              <a:t>« Історія України», </a:t>
            </a:r>
          </a:p>
          <a:p>
            <a:pPr lvl="0"/>
            <a:r>
              <a:rPr lang="uk-UA" dirty="0">
                <a:solidFill>
                  <a:prstClr val="black"/>
                </a:solidFill>
                <a:latin typeface="Arial Black" pitchFamily="34" charset="0"/>
              </a:rPr>
              <a:t>« Всесвітня історія»,</a:t>
            </a:r>
          </a:p>
          <a:p>
            <a:r>
              <a:rPr lang="uk-UA" dirty="0" smtClean="0">
                <a:latin typeface="Arial Black" pitchFamily="34" charset="0"/>
              </a:rPr>
              <a:t>« Правознавство»</a:t>
            </a:r>
          </a:p>
          <a:p>
            <a:r>
              <a:rPr lang="uk-UA" dirty="0" smtClean="0">
                <a:latin typeface="Arial Black" pitchFamily="34" charset="0"/>
              </a:rPr>
              <a:t>( наказ МОН України від 20.04.2018 №407 )</a:t>
            </a:r>
            <a:endParaRPr lang="uk-UA" dirty="0">
              <a:latin typeface="Arial Black" pitchFamily="34" charset="0"/>
            </a:endParaRPr>
          </a:p>
          <a:p>
            <a:endParaRPr lang="uk-UA" dirty="0" smtClean="0">
              <a:latin typeface="Arial Black" pitchFamily="34" charset="0"/>
            </a:endParaRPr>
          </a:p>
          <a:p>
            <a:endParaRPr lang="uk-UA" dirty="0">
              <a:latin typeface="Arial Black" pitchFamily="34" charset="0"/>
            </a:endParaRPr>
          </a:p>
          <a:p>
            <a:endParaRPr lang="uk-UA" dirty="0" smtClean="0">
              <a:latin typeface="Arial Black" pitchFamily="34" charset="0"/>
            </a:endParaRPr>
          </a:p>
          <a:p>
            <a:endParaRPr lang="uk-UA" dirty="0">
              <a:latin typeface="Arial Black" pitchFamily="34" charset="0"/>
            </a:endParaRPr>
          </a:p>
          <a:p>
            <a:r>
              <a:rPr lang="uk-UA" sz="2400" i="1" dirty="0" smtClean="0">
                <a:latin typeface="Arial Black" pitchFamily="34" charset="0"/>
              </a:rPr>
              <a:t>Базові навчальні дисципліни </a:t>
            </a:r>
          </a:p>
          <a:p>
            <a:r>
              <a:rPr lang="uk-UA" sz="2400" i="1" dirty="0">
                <a:latin typeface="Arial Black" pitchFamily="34" charset="0"/>
              </a:rPr>
              <a:t> </a:t>
            </a:r>
            <a:r>
              <a:rPr lang="uk-UA" sz="2400" i="1" dirty="0" smtClean="0">
                <a:latin typeface="Arial Black" pitchFamily="34" charset="0"/>
              </a:rPr>
              <a:t>           (10-11 класи)</a:t>
            </a:r>
          </a:p>
          <a:p>
            <a:endParaRPr lang="uk-UA" dirty="0" smtClean="0">
              <a:latin typeface="Arial Black" pitchFamily="34" charset="0"/>
            </a:endParaRPr>
          </a:p>
          <a:p>
            <a:r>
              <a:rPr lang="uk-UA" dirty="0" smtClean="0">
                <a:latin typeface="Arial Black" pitchFamily="34" charset="0"/>
              </a:rPr>
              <a:t>« Історія України», </a:t>
            </a:r>
          </a:p>
          <a:p>
            <a:r>
              <a:rPr lang="uk-UA" dirty="0" smtClean="0">
                <a:latin typeface="Arial Black" pitchFamily="34" charset="0"/>
              </a:rPr>
              <a:t>« Всесвітня історія»,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dirty="0" smtClean="0">
                <a:latin typeface="Arial Black" pitchFamily="34" charset="0"/>
              </a:rPr>
              <a:t> «Історія: Україна і світ»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uk-UA" sz="2000" dirty="0">
                <a:latin typeface="Arial Black" pitchFamily="34" charset="0"/>
              </a:rPr>
              <a:t>(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наказ  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МОН від 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20.04.18</a:t>
            </a:r>
            <a:r>
              <a:rPr lang="uk-UA" sz="2000" b="1" dirty="0">
                <a:latin typeface="Times New Roman"/>
                <a:ea typeface="Calibri"/>
                <a:cs typeface="Times New Roman"/>
              </a:rPr>
              <a:t>. №</a:t>
            </a:r>
            <a:r>
              <a:rPr lang="uk-UA" sz="2000" b="1" dirty="0" smtClean="0">
                <a:latin typeface="Times New Roman"/>
                <a:ea typeface="Calibri"/>
                <a:cs typeface="Times New Roman"/>
              </a:rPr>
              <a:t>408)</a:t>
            </a:r>
            <a:endParaRPr lang="ru-RU" sz="2000" b="1" dirty="0"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620688"/>
            <a:ext cx="6120680" cy="593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000" b="1" u="sng" dirty="0" smtClean="0">
                <a:solidFill>
                  <a:prstClr val="black"/>
                </a:solidFill>
                <a:latin typeface="Arial Black" pitchFamily="34" charset="0"/>
              </a:rPr>
              <a:t>Наскрізні </a:t>
            </a:r>
            <a:r>
              <a:rPr lang="uk-UA" sz="2000" b="1" u="sng" dirty="0">
                <a:solidFill>
                  <a:prstClr val="black"/>
                </a:solidFill>
                <a:latin typeface="Arial Black" pitchFamily="34" charset="0"/>
              </a:rPr>
              <a:t>лінії </a:t>
            </a:r>
            <a:r>
              <a:rPr lang="uk-UA" sz="2000" b="1" u="sng" dirty="0" smtClean="0">
                <a:solidFill>
                  <a:prstClr val="black"/>
                </a:solidFill>
                <a:latin typeface="Arial Black" pitchFamily="34" charset="0"/>
              </a:rPr>
              <a:t>:</a:t>
            </a:r>
          </a:p>
          <a:p>
            <a:pPr lvl="0"/>
            <a:endParaRPr lang="ru-RU" sz="2000" dirty="0">
              <a:solidFill>
                <a:prstClr val="black"/>
              </a:solidFill>
              <a:latin typeface="Arial Black" pitchFamily="34" charset="0"/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000" b="1" dirty="0">
                <a:solidFill>
                  <a:prstClr val="black"/>
                </a:solidFill>
              </a:rPr>
              <a:t> є засобом інтеграції ключових і загально предметних компетентностей, окремих предметів та предметних циклів;</a:t>
            </a:r>
            <a:endParaRPr lang="ru-RU" sz="2000" b="1" dirty="0">
              <a:solidFill>
                <a:prstClr val="black"/>
              </a:solidFill>
            </a:endParaRPr>
          </a:p>
          <a:p>
            <a:pPr marL="285750" lvl="0" indent="-285750">
              <a:buFont typeface="Arial" pitchFamily="34" charset="0"/>
              <a:buChar char="•"/>
            </a:pPr>
            <a:r>
              <a:rPr lang="uk-UA" sz="2000" b="1" dirty="0">
                <a:solidFill>
                  <a:prstClr val="black"/>
                </a:solidFill>
              </a:rPr>
              <a:t>є соціально значимими </a:t>
            </a:r>
            <a:r>
              <a:rPr lang="uk-UA" sz="2000" b="1" dirty="0" err="1">
                <a:solidFill>
                  <a:prstClr val="black"/>
                </a:solidFill>
              </a:rPr>
              <a:t>надпредметними</a:t>
            </a:r>
            <a:r>
              <a:rPr lang="uk-UA" sz="2000" b="1" dirty="0">
                <a:solidFill>
                  <a:prstClr val="black"/>
                </a:solidFill>
              </a:rPr>
              <a:t> </a:t>
            </a:r>
            <a:r>
              <a:rPr lang="uk-UA" sz="2000" b="1" dirty="0" smtClean="0">
                <a:solidFill>
                  <a:prstClr val="black"/>
                </a:solidFill>
              </a:rPr>
              <a:t>темами</a:t>
            </a:r>
            <a:endParaRPr lang="ru-RU" sz="2000" b="1" dirty="0" smtClean="0">
              <a:solidFill>
                <a:prstClr val="black"/>
              </a:solidFill>
            </a:endParaRPr>
          </a:p>
          <a:p>
            <a:pPr lvl="0" indent="450215" algn="just">
              <a:lnSpc>
                <a:spcPct val="115000"/>
              </a:lnSpc>
            </a:pPr>
            <a:endParaRPr lang="uk-UA" sz="2000" b="1" dirty="0" smtClean="0">
              <a:solidFill>
                <a:prstClr val="black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endParaRPr lang="ru-RU" sz="2000" b="1" dirty="0">
              <a:solidFill>
                <a:prstClr val="black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</a:endParaRPr>
          </a:p>
          <a:p>
            <a:pPr lvl="0" indent="450215" algn="ctr">
              <a:lnSpc>
                <a:spcPct val="115000"/>
              </a:lnSpc>
            </a:pPr>
            <a:r>
              <a:rPr lang="uk-UA" sz="2400" b="1" dirty="0" smtClean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Навчання </a:t>
            </a:r>
            <a:r>
              <a:rPr lang="uk-UA" sz="2400" b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за наскрізними лініями реалізується через: </a:t>
            </a:r>
          </a:p>
          <a:p>
            <a:pPr lvl="0" indent="450215" algn="just">
              <a:lnSpc>
                <a:spcPct val="115000"/>
              </a:lnSpc>
            </a:pPr>
            <a:r>
              <a:rPr lang="uk-UA" sz="2400" b="1" i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організацію навчального </a:t>
            </a:r>
            <a:r>
              <a:rPr lang="uk-UA" sz="2400" b="1" i="1" dirty="0" smtClean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середовища;</a:t>
            </a:r>
            <a:endParaRPr lang="ru-RU" sz="2400" b="1" dirty="0">
              <a:solidFill>
                <a:prstClr val="black"/>
              </a:solidFill>
              <a:highlight>
                <a:srgbClr val="FFFFFF"/>
              </a:highlight>
              <a:latin typeface="Calibri"/>
              <a:ea typeface="Times New Roman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2400" b="1" i="1" dirty="0" smtClean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окремі предмети;</a:t>
            </a:r>
            <a:endParaRPr lang="ru-RU" sz="2400" b="1" dirty="0">
              <a:solidFill>
                <a:prstClr val="black"/>
              </a:solidFill>
              <a:highlight>
                <a:srgbClr val="FFFFFF"/>
              </a:highlight>
              <a:latin typeface="Calibri"/>
              <a:ea typeface="Times New Roman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2400" b="1" i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предмети за вибором; 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 indent="450215" algn="just">
              <a:lnSpc>
                <a:spcPct val="115000"/>
              </a:lnSpc>
            </a:pPr>
            <a:r>
              <a:rPr lang="uk-UA" sz="2400" b="1" i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</a:rPr>
              <a:t>роботу в проектах; </a:t>
            </a:r>
            <a:endParaRPr lang="ru-RU" sz="2400" b="1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lvl="0"/>
            <a:r>
              <a:rPr lang="uk-UA" sz="2400" b="1" i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      </a:t>
            </a:r>
            <a:r>
              <a:rPr lang="uk-UA" sz="2400" b="1" i="1" dirty="0" smtClean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 </a:t>
            </a:r>
            <a:r>
              <a:rPr lang="uk-UA" sz="2400" b="1" i="1" dirty="0">
                <a:solidFill>
                  <a:prstClr val="black"/>
                </a:solidFill>
                <a:highlight>
                  <a:srgbClr val="FFFFFF"/>
                </a:highlight>
                <a:latin typeface="Times New Roman"/>
                <a:ea typeface="Times New Roman"/>
              </a:rPr>
              <a:t>позакласну навчальну роботу і роботу гуртків</a:t>
            </a:r>
            <a:endParaRPr lang="ru-RU" sz="2400" b="1" dirty="0">
              <a:solidFill>
                <a:prstClr val="black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898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sz="2800" b="1" dirty="0"/>
          </a:p>
          <a:p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79712" y="908720"/>
            <a:ext cx="60841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>
                <a:latin typeface="Arial Black" pitchFamily="34" charset="0"/>
              </a:rPr>
              <a:t>Основними</a:t>
            </a:r>
            <a:r>
              <a:rPr lang="ru-RU" sz="2400" dirty="0">
                <a:latin typeface="Arial Black" pitchFamily="34" charset="0"/>
              </a:rPr>
              <a:t> формами </a:t>
            </a:r>
            <a:r>
              <a:rPr lang="ru-RU" sz="2400" dirty="0" err="1">
                <a:latin typeface="Arial Black" pitchFamily="34" charset="0"/>
              </a:rPr>
              <a:t>організації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освітнього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процесу</a:t>
            </a:r>
            <a:r>
              <a:rPr lang="ru-RU" sz="2400" dirty="0">
                <a:latin typeface="Arial Black" pitchFamily="34" charset="0"/>
              </a:rPr>
              <a:t> є </a:t>
            </a:r>
            <a:r>
              <a:rPr lang="ru-RU" sz="2400" dirty="0" err="1">
                <a:latin typeface="Arial Black" pitchFamily="34" charset="0"/>
              </a:rPr>
              <a:t>різні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типи</a:t>
            </a:r>
            <a:r>
              <a:rPr lang="ru-RU" sz="2400" dirty="0">
                <a:latin typeface="Arial Black" pitchFamily="34" charset="0"/>
              </a:rPr>
              <a:t> уроку: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latin typeface="Arial Black" pitchFamily="34" charset="0"/>
              </a:rPr>
              <a:t>формування</a:t>
            </a:r>
            <a:r>
              <a:rPr lang="ru-RU" sz="2400" dirty="0">
                <a:latin typeface="Arial Black" pitchFamily="34" charset="0"/>
              </a:rPr>
              <a:t> компетентностей</a:t>
            </a:r>
            <a:r>
              <a:rPr lang="ru-RU" sz="2400" dirty="0" smtClean="0">
                <a:latin typeface="Arial Black" pitchFamily="34" charset="0"/>
              </a:rPr>
              <a:t>;</a:t>
            </a:r>
            <a:endParaRPr lang="ru-RU" sz="2400" dirty="0">
              <a:latin typeface="Arial Black" pitchFamily="34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latin typeface="Arial Black" pitchFamily="34" charset="0"/>
              </a:rPr>
              <a:t>розвитку</a:t>
            </a:r>
            <a:r>
              <a:rPr lang="ru-RU" sz="2400" dirty="0">
                <a:latin typeface="Arial Black" pitchFamily="34" charset="0"/>
              </a:rPr>
              <a:t> компетентностей;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latin typeface="Arial Black" pitchFamily="34" charset="0"/>
              </a:rPr>
              <a:t>перевірки</a:t>
            </a:r>
            <a:r>
              <a:rPr lang="ru-RU" sz="2400" dirty="0">
                <a:latin typeface="Arial Black" pitchFamily="34" charset="0"/>
              </a:rPr>
              <a:t> та/</a:t>
            </a:r>
            <a:r>
              <a:rPr lang="ru-RU" sz="2400" dirty="0" err="1">
                <a:latin typeface="Arial Black" pitchFamily="34" charset="0"/>
              </a:rPr>
              <a:t>або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>
                <a:latin typeface="Arial Black" pitchFamily="34" charset="0"/>
              </a:rPr>
              <a:t>оцінювання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досягнення</a:t>
            </a:r>
            <a:r>
              <a:rPr lang="ru-RU" sz="2400" dirty="0" smtClean="0">
                <a:latin typeface="Arial Black" pitchFamily="34" charset="0"/>
              </a:rPr>
              <a:t> </a:t>
            </a:r>
            <a:r>
              <a:rPr lang="ru-RU" sz="2400" dirty="0">
                <a:latin typeface="Arial Black" pitchFamily="34" charset="0"/>
              </a:rPr>
              <a:t>компетентностей;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latin typeface="Arial Black" pitchFamily="34" charset="0"/>
              </a:rPr>
              <a:t>корекції</a:t>
            </a:r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err="1" smtClean="0">
                <a:latin typeface="Arial Black" pitchFamily="34" charset="0"/>
              </a:rPr>
              <a:t>основних</a:t>
            </a:r>
            <a:endParaRPr lang="ru-RU" sz="2400" dirty="0">
              <a:latin typeface="Arial Black" pitchFamily="34" charset="0"/>
            </a:endParaRPr>
          </a:p>
          <a:p>
            <a:r>
              <a:rPr lang="ru-RU" sz="2400" dirty="0">
                <a:latin typeface="Arial Black" pitchFamily="34" charset="0"/>
              </a:rPr>
              <a:t> </a:t>
            </a:r>
            <a:r>
              <a:rPr lang="ru-RU" sz="2400" dirty="0" smtClean="0">
                <a:latin typeface="Arial Black" pitchFamily="34" charset="0"/>
              </a:rPr>
              <a:t>  компетентностей</a:t>
            </a:r>
            <a:r>
              <a:rPr lang="ru-RU" sz="2400" dirty="0">
                <a:latin typeface="Arial Black" pitchFamily="34" charset="0"/>
              </a:rPr>
              <a:t>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err="1">
                <a:latin typeface="Arial Black" pitchFamily="34" charset="0"/>
              </a:rPr>
              <a:t>комбінований</a:t>
            </a:r>
            <a:r>
              <a:rPr lang="ru-RU" sz="2400" dirty="0">
                <a:latin typeface="Arial Black" pitchFamily="34" charset="0"/>
              </a:rPr>
              <a:t> урок.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47664" y="332656"/>
            <a:ext cx="7200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600" b="1" dirty="0"/>
              <a:t>Засвоєння нового матеріалу можна проводити на:</a:t>
            </a:r>
            <a:endParaRPr lang="ru-RU" sz="3600" b="1" dirty="0"/>
          </a:p>
          <a:p>
            <a:r>
              <a:rPr lang="uk-UA" sz="3600" b="1" i="1" dirty="0"/>
              <a:t> </a:t>
            </a:r>
            <a:r>
              <a:rPr lang="uk-UA" sz="3600" b="1" i="1" dirty="0" smtClean="0"/>
              <a:t>лекції</a:t>
            </a:r>
            <a:r>
              <a:rPr lang="uk-UA" sz="3600" b="1" i="1" dirty="0"/>
              <a:t>, конференції, екскурсії </a:t>
            </a:r>
            <a:r>
              <a:rPr lang="uk-UA" sz="3600" b="1" dirty="0" smtClean="0">
                <a:solidFill>
                  <a:srgbClr val="0070C0"/>
                </a:solidFill>
              </a:rPr>
              <a:t> 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2346559"/>
            <a:ext cx="77048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25144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smtClean="0">
                <a:latin typeface="Arial Black" pitchFamily="34" charset="0"/>
              </a:rPr>
              <a:t> </a:t>
            </a:r>
            <a:endParaRPr lang="ru-RU" sz="2800" b="1" dirty="0">
              <a:latin typeface="Arial Black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47664" y="2427188"/>
            <a:ext cx="6120680" cy="3521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r>
              <a:rPr lang="uk-UA" sz="2800" b="1" i="1" u="sng" dirty="0">
                <a:latin typeface="Times New Roman"/>
                <a:ea typeface="Times New Roman"/>
                <a:cs typeface="Times New Roman"/>
              </a:rPr>
              <a:t>Консультації проводяться</a:t>
            </a:r>
            <a:r>
              <a:rPr lang="uk-UA" sz="2800" b="1" dirty="0">
                <a:latin typeface="Times New Roman"/>
                <a:ea typeface="Times New Roman"/>
                <a:cs typeface="Times New Roman"/>
              </a:rPr>
              <a:t> з учнями, які не були присутні на попередніх уроках або не зрозуміли, не засвоїли зміст окремих предметів. Консультація будується за принципом питань і відповідей</a:t>
            </a:r>
            <a:r>
              <a:rPr lang="uk-UA" b="1" dirty="0">
                <a:latin typeface="Times New Roman"/>
                <a:ea typeface="Times New Roman"/>
                <a:cs typeface="Times New Roman"/>
              </a:rPr>
              <a:t>.</a:t>
            </a:r>
            <a:endParaRPr lang="ru-RU" sz="1600" b="1" dirty="0">
              <a:effectLst/>
              <a:latin typeface="Calibri"/>
              <a:ea typeface="Calibri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3" name="Rectangle 23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54038" algn="l"/>
                <a:tab pos="1828800" algn="l"/>
              </a:tabLst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59632" y="620688"/>
            <a:ext cx="7200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latin typeface="Arial Black" pitchFamily="34" charset="0"/>
              </a:rPr>
              <a:t>Формами </a:t>
            </a:r>
            <a:r>
              <a:rPr lang="ru-RU" sz="3200" b="1" dirty="0" err="1">
                <a:latin typeface="Arial Black" pitchFamily="34" charset="0"/>
              </a:rPr>
              <a:t>організації</a:t>
            </a:r>
            <a:r>
              <a:rPr lang="ru-RU" sz="3200" b="1" dirty="0">
                <a:latin typeface="Arial Black" pitchFamily="34" charset="0"/>
              </a:rPr>
              <a:t> </a:t>
            </a:r>
            <a:r>
              <a:rPr lang="ru-RU" sz="3200" b="1" dirty="0" err="1">
                <a:latin typeface="Arial Black" pitchFamily="34" charset="0"/>
              </a:rPr>
              <a:t>освітнього</a:t>
            </a:r>
            <a:r>
              <a:rPr lang="ru-RU" sz="3200" b="1" dirty="0">
                <a:latin typeface="Arial Black" pitchFamily="34" charset="0"/>
              </a:rPr>
              <a:t> </a:t>
            </a:r>
            <a:r>
              <a:rPr lang="ru-RU" sz="3200" b="1" dirty="0" err="1">
                <a:latin typeface="Arial Black" pitchFamily="34" charset="0"/>
              </a:rPr>
              <a:t>процесу</a:t>
            </a:r>
            <a:r>
              <a:rPr lang="ru-RU" sz="3200" b="1" dirty="0">
                <a:latin typeface="Arial Black" pitchFamily="34" charset="0"/>
              </a:rPr>
              <a:t> </a:t>
            </a:r>
            <a:r>
              <a:rPr lang="ru-RU" sz="3200" b="1" dirty="0" err="1">
                <a:latin typeface="Arial Black" pitchFamily="34" charset="0"/>
              </a:rPr>
              <a:t>можуть</a:t>
            </a:r>
            <a:r>
              <a:rPr lang="ru-RU" sz="3200" b="1" dirty="0">
                <a:latin typeface="Arial Black" pitchFamily="34" charset="0"/>
              </a:rPr>
              <a:t> </a:t>
            </a:r>
            <a:r>
              <a:rPr lang="ru-RU" sz="3200" b="1" dirty="0" err="1">
                <a:latin typeface="Arial Black" pitchFamily="34" charset="0"/>
              </a:rPr>
              <a:t>також</a:t>
            </a:r>
            <a:r>
              <a:rPr lang="ru-RU" sz="3200" b="1" dirty="0">
                <a:latin typeface="Arial Black" pitchFamily="34" charset="0"/>
              </a:rPr>
              <a:t> бути</a:t>
            </a:r>
            <a:r>
              <a:rPr lang="ru-RU" sz="3200" b="1" dirty="0"/>
              <a:t>:</a:t>
            </a:r>
          </a:p>
          <a:p>
            <a:r>
              <a:rPr lang="ru-RU" sz="3200" b="1" i="1" dirty="0" err="1" smtClean="0"/>
              <a:t>екскурсії</a:t>
            </a:r>
            <a:r>
              <a:rPr lang="ru-RU" sz="3200" b="1" i="1" dirty="0"/>
              <a:t>, </a:t>
            </a:r>
            <a:r>
              <a:rPr lang="ru-RU" sz="3200" b="1" i="1" dirty="0" err="1"/>
              <a:t>віртуальні</a:t>
            </a:r>
            <a:r>
              <a:rPr lang="ru-RU" sz="3200" b="1" i="1" dirty="0"/>
              <a:t> </a:t>
            </a:r>
            <a:r>
              <a:rPr lang="ru-RU" sz="3200" b="1" i="1" dirty="0" err="1"/>
              <a:t>подорожі</a:t>
            </a:r>
            <a:r>
              <a:rPr lang="ru-RU" sz="3200" b="1" i="1" dirty="0"/>
              <a:t>, уроки-</a:t>
            </a:r>
            <a:r>
              <a:rPr lang="ru-RU" sz="3200" b="1" i="1" dirty="0" err="1"/>
              <a:t>семінари</a:t>
            </a:r>
            <a:r>
              <a:rPr lang="ru-RU" sz="3200" b="1" i="1" dirty="0"/>
              <a:t>, </a:t>
            </a:r>
            <a:r>
              <a:rPr lang="ru-RU" sz="3200" b="1" i="1" dirty="0" err="1"/>
              <a:t>конференції</a:t>
            </a:r>
            <a:r>
              <a:rPr lang="ru-RU" sz="3200" b="1" i="1" dirty="0"/>
              <a:t>, </a:t>
            </a:r>
            <a:r>
              <a:rPr lang="ru-RU" sz="3200" b="1" i="1" dirty="0" err="1"/>
              <a:t>форуми</a:t>
            </a:r>
            <a:r>
              <a:rPr lang="ru-RU" sz="3200" b="1" i="1" dirty="0"/>
              <a:t>, </a:t>
            </a:r>
            <a:r>
              <a:rPr lang="ru-RU" sz="3200" b="1" i="1" dirty="0" err="1"/>
              <a:t>спектаклі</a:t>
            </a:r>
            <a:r>
              <a:rPr lang="ru-RU" sz="3200" b="1" i="1" dirty="0"/>
              <a:t>, </a:t>
            </a:r>
            <a:r>
              <a:rPr lang="ru-RU" sz="3200" b="1" i="1" dirty="0" err="1"/>
              <a:t>брифінги</a:t>
            </a:r>
            <a:r>
              <a:rPr lang="ru-RU" sz="3200" b="1" i="1" dirty="0"/>
              <a:t>, </a:t>
            </a:r>
            <a:r>
              <a:rPr lang="ru-RU" sz="3200" b="1" i="1" dirty="0" err="1"/>
              <a:t>квести</a:t>
            </a:r>
            <a:r>
              <a:rPr lang="ru-RU" sz="3200" b="1" i="1" dirty="0"/>
              <a:t>, </a:t>
            </a:r>
            <a:r>
              <a:rPr lang="ru-RU" sz="3200" b="1" i="1" dirty="0" err="1"/>
              <a:t>інтерактивні</a:t>
            </a:r>
            <a:r>
              <a:rPr lang="ru-RU" sz="3200" b="1" i="1" dirty="0"/>
              <a:t> уроки (уроки-«суди», урок-</a:t>
            </a:r>
            <a:r>
              <a:rPr lang="ru-RU" sz="3200" b="1" i="1" dirty="0" err="1"/>
              <a:t>дискусійна</a:t>
            </a:r>
            <a:r>
              <a:rPr lang="ru-RU" sz="3200" b="1" i="1" dirty="0"/>
              <a:t> </a:t>
            </a:r>
            <a:r>
              <a:rPr lang="ru-RU" sz="3200" b="1" i="1" dirty="0" err="1"/>
              <a:t>група</a:t>
            </a:r>
            <a:r>
              <a:rPr lang="ru-RU" sz="3200" b="1" i="1" dirty="0"/>
              <a:t>, уроки з </a:t>
            </a:r>
            <a:r>
              <a:rPr lang="ru-RU" sz="3200" b="1" i="1" dirty="0" err="1"/>
              <a:t>навчанням</a:t>
            </a:r>
            <a:r>
              <a:rPr lang="ru-RU" sz="3200" b="1" i="1" dirty="0"/>
              <a:t> одних </a:t>
            </a:r>
            <a:r>
              <a:rPr lang="ru-RU" sz="3200" b="1" i="1" dirty="0" err="1"/>
              <a:t>учнів</a:t>
            </a:r>
            <a:r>
              <a:rPr lang="ru-RU" sz="3200" b="1" i="1" dirty="0"/>
              <a:t> </a:t>
            </a:r>
            <a:r>
              <a:rPr lang="ru-RU" sz="3200" b="1" i="1" dirty="0" err="1"/>
              <a:t>іншими</a:t>
            </a:r>
            <a:r>
              <a:rPr lang="ru-RU" sz="3200" b="1" i="1" dirty="0"/>
              <a:t>), </a:t>
            </a:r>
            <a:r>
              <a:rPr lang="ru-RU" sz="3200" b="1" i="1" dirty="0" err="1"/>
              <a:t>інтегровані</a:t>
            </a:r>
            <a:r>
              <a:rPr lang="ru-RU" sz="3200" b="1" i="1" dirty="0"/>
              <a:t> уроки, </a:t>
            </a:r>
            <a:r>
              <a:rPr lang="ru-RU" sz="3200" b="1" i="1" dirty="0" err="1"/>
              <a:t>проблемний</a:t>
            </a:r>
            <a:r>
              <a:rPr lang="ru-RU" sz="3200" b="1" i="1" dirty="0"/>
              <a:t> урок, </a:t>
            </a:r>
            <a:r>
              <a:rPr lang="ru-RU" sz="3200" b="1" i="1" dirty="0" err="1"/>
              <a:t>відео</a:t>
            </a:r>
            <a:r>
              <a:rPr lang="ru-RU" sz="3200" b="1" i="1" dirty="0"/>
              <a:t>-уроки, </a:t>
            </a:r>
            <a:r>
              <a:rPr lang="ru-RU" sz="3200" b="1" i="1" dirty="0" err="1"/>
              <a:t>прес-конференції</a:t>
            </a:r>
            <a:r>
              <a:rPr lang="ru-RU" sz="3200" b="1" i="1" dirty="0"/>
              <a:t>, </a:t>
            </a:r>
            <a:r>
              <a:rPr lang="ru-RU" sz="3200" b="1" i="1" dirty="0" err="1"/>
              <a:t>ділові</a:t>
            </a:r>
            <a:r>
              <a:rPr lang="ru-RU" sz="3200" b="1" i="1" dirty="0"/>
              <a:t> </a:t>
            </a:r>
            <a:r>
              <a:rPr lang="ru-RU" sz="3200" b="1" i="1" dirty="0" err="1"/>
              <a:t>ігри</a:t>
            </a:r>
            <a:r>
              <a:rPr lang="ru-RU" sz="3200" b="1" i="1" dirty="0"/>
              <a:t> </a:t>
            </a:r>
            <a:r>
              <a:rPr lang="ru-RU" sz="3200" b="1" i="1" dirty="0" err="1"/>
              <a:t>тощо</a:t>
            </a:r>
            <a:r>
              <a:rPr lang="ru-RU" sz="3200" b="1" i="1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30040" cy="1426170"/>
          </a:xfrm>
        </p:spPr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 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2018/2019 </a:t>
            </a:r>
            <a:r>
              <a:rPr lang="ru-RU" sz="3200" b="1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навчальному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році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чинними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є </a:t>
            </a:r>
            <a:r>
              <a:rPr lang="ru-RU" sz="3200" b="1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такі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b="1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навчальні</a:t>
            </a:r>
            <a:r>
              <a:rPr lang="ru-RU" sz="3200" b="1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 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програми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з </a:t>
            </a:r>
            <a:r>
              <a:rPr lang="ru-RU" sz="3200" b="1" dirty="0" err="1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історії</a:t>
            </a:r>
            <a:r>
              <a:rPr lang="ru-RU" sz="3200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:</a:t>
            </a:r>
            <a:r>
              <a:rPr lang="ru-RU" sz="3200" b="1" dirty="0">
                <a:effectLst/>
                <a:latin typeface="Times New Roman"/>
                <a:ea typeface="Times New Roman"/>
              </a:rPr>
              <a:t/>
            </a:r>
            <a:br>
              <a:rPr lang="ru-RU" sz="3200" b="1" dirty="0">
                <a:effectLst/>
                <a:latin typeface="Times New Roman"/>
                <a:ea typeface="Times New Roman"/>
              </a:rPr>
            </a:b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для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учнів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 5 – 9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класів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: «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Історія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.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Всесвітня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історія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. 5–9 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класи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»,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затверджені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наказом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Міністерства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освіти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і науки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України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</a:t>
            </a:r>
            <a:r>
              <a:rPr lang="ru-RU" sz="3200" dirty="0" err="1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від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07.06.2017 р. № 804;</a:t>
            </a:r>
            <a:r>
              <a:rPr lang="ru-RU" sz="3200" dirty="0"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effectLst/>
                <a:latin typeface="Times New Roman"/>
                <a:ea typeface="Times New Roman"/>
              </a:rPr>
            </a:br>
            <a:r>
              <a:rPr lang="uk-UA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для учнів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uk-UA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 11 класів: «Історія України. Всесвітня історія», затверджені наказом Міністерства від 14.07.2016</a:t>
            </a:r>
            <a:r>
              <a:rPr lang="ru-RU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 </a:t>
            </a:r>
            <a:r>
              <a:rPr lang="uk-UA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р. № 826</a:t>
            </a:r>
            <a:r>
              <a:rPr lang="uk-UA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>.</a:t>
            </a:r>
            <a:br>
              <a:rPr lang="uk-UA" sz="3200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uk-UA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  <a:t/>
            </a:r>
            <a:br>
              <a:rPr lang="uk-UA" sz="3200" dirty="0">
                <a:solidFill>
                  <a:srgbClr val="333333"/>
                </a:solidFill>
                <a:effectLst/>
                <a:latin typeface="Times New Roman"/>
                <a:ea typeface="Times New Roman"/>
              </a:rPr>
            </a:br>
            <a:r>
              <a:rPr lang="ru-RU" sz="3200" dirty="0">
                <a:effectLst/>
                <a:latin typeface="Times New Roman"/>
                <a:ea typeface="Times New Roman"/>
              </a:rPr>
              <a:t/>
            </a:r>
            <a:br>
              <a:rPr lang="ru-RU" sz="3200" dirty="0">
                <a:effectLst/>
                <a:latin typeface="Times New Roman"/>
                <a:ea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320480"/>
          </a:xfrm>
        </p:spPr>
        <p:txBody>
          <a:bodyPr>
            <a:normAutofit lnSpcReduction="10000"/>
          </a:bodyPr>
          <a:lstStyle/>
          <a:p>
            <a:endParaRPr lang="uk-UA" dirty="0" smtClean="0"/>
          </a:p>
          <a:p>
            <a:endParaRPr lang="uk-UA" dirty="0"/>
          </a:p>
          <a:p>
            <a:pPr marL="82296" indent="0">
              <a:buNone/>
            </a:pPr>
            <a:r>
              <a:rPr lang="uk-UA" dirty="0" smtClean="0"/>
              <a:t>                                                                              </a:t>
            </a:r>
          </a:p>
          <a:p>
            <a:pPr marL="82296" indent="0">
              <a:buNone/>
            </a:pPr>
            <a:r>
              <a:rPr lang="uk-UA" dirty="0" smtClean="0"/>
              <a:t>                                                                               </a:t>
            </a:r>
          </a:p>
          <a:p>
            <a:pPr marL="82296" indent="0">
              <a:buNone/>
            </a:pPr>
            <a:r>
              <a:rPr lang="uk-UA" dirty="0"/>
              <a:t> </a:t>
            </a:r>
            <a:r>
              <a:rPr lang="uk-UA" dirty="0" smtClean="0"/>
              <a:t>                                                                           </a:t>
            </a:r>
          </a:p>
          <a:p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Учні</a:t>
            </a:r>
            <a:r>
              <a:rPr lang="ru-RU" dirty="0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 10 </a:t>
            </a:r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класів</a:t>
            </a:r>
            <a:r>
              <a:rPr lang="ru-RU" dirty="0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будуть</a:t>
            </a:r>
            <a:r>
              <a:rPr lang="ru-RU" dirty="0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навчатись</a:t>
            </a:r>
            <a:r>
              <a:rPr lang="ru-RU" dirty="0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 за </a:t>
            </a:r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новими</a:t>
            </a:r>
            <a:r>
              <a:rPr lang="ru-RU" dirty="0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Arial Black" pitchFamily="34" charset="0"/>
                <a:ea typeface="Calibri"/>
                <a:cs typeface="Times New Roman"/>
              </a:rPr>
              <a:t>програмами</a:t>
            </a:r>
            <a:endParaRPr lang="ru-RU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094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Предметні компетентності </a:t>
            </a:r>
            <a:br>
              <a:rPr lang="uk-U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4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 історії</a:t>
            </a:r>
            <a:endParaRPr lang="ru-RU" sz="4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 algn="ctr">
              <a:buNone/>
            </a:pPr>
            <a:endParaRPr lang="uk-UA" b="1" dirty="0"/>
          </a:p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інформаційна;</a:t>
            </a:r>
          </a:p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ронологічна;</a:t>
            </a:r>
          </a:p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просторова;</a:t>
            </a:r>
          </a:p>
          <a:p>
            <a:pPr algn="ctr"/>
            <a:r>
              <a:rPr lang="uk-UA" sz="4000" b="1" dirty="0">
                <a:latin typeface="Times New Roman" pitchFamily="18" charset="0"/>
                <a:cs typeface="Times New Roman" pitchFamily="18" charset="0"/>
              </a:rPr>
              <a:t>л</a:t>
            </a:r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огічні;</a:t>
            </a:r>
          </a:p>
          <a:p>
            <a:pPr algn="ctr"/>
            <a:r>
              <a:rPr lang="uk-UA" sz="4000" b="1" dirty="0" smtClean="0">
                <a:latin typeface="Times New Roman" pitchFamily="18" charset="0"/>
                <a:cs typeface="Times New Roman" pitchFamily="18" charset="0"/>
              </a:rPr>
              <a:t>аксіологічна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929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</a:t>
            </a:r>
            <a:r>
              <a:rPr lang="uk-UA" dirty="0" smtClean="0">
                <a:latin typeface="Arial Black" pitchFamily="34" charset="0"/>
              </a:rPr>
              <a:t>Правознавство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У 2018-2019  начальному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році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чинними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є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такі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програми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: для 9-го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класу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«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Навчальна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програма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з основ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правознавства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», </a:t>
            </a:r>
            <a:endParaRPr lang="ru-RU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для 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10-11-х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профільних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класів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– «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Правознавство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»  (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профільний</a:t>
            </a:r>
            <a:r>
              <a:rPr lang="ru-RU" dirty="0">
                <a:solidFill>
                  <a:srgbClr val="333333"/>
                </a:solidFill>
                <a:latin typeface="Times New Roman"/>
                <a:ea typeface="Times New Roman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/>
                <a:ea typeface="Times New Roman"/>
              </a:rPr>
              <a:t>рівень</a:t>
            </a:r>
            <a:r>
              <a:rPr lang="ru-RU" dirty="0" smtClean="0">
                <a:solidFill>
                  <a:srgbClr val="333333"/>
                </a:solidFill>
                <a:latin typeface="Times New Roman"/>
                <a:ea typeface="Times New Roman"/>
              </a:rPr>
              <a:t>)</a:t>
            </a:r>
          </a:p>
          <a:p>
            <a:endParaRPr lang="ru-RU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pPr marL="82296" indent="0">
              <a:buNone/>
            </a:pPr>
            <a:r>
              <a:rPr lang="ru-RU" b="1" i="1" dirty="0" err="1" smtClean="0">
                <a:solidFill>
                  <a:srgbClr val="333333"/>
                </a:solidFill>
                <a:latin typeface="Times New Roman"/>
                <a:ea typeface="Times New Roman"/>
              </a:rPr>
              <a:t>Наскрізний</a:t>
            </a:r>
            <a:r>
              <a:rPr lang="ru-RU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 компонент-права </a:t>
            </a:r>
            <a:r>
              <a:rPr lang="ru-RU" b="1" i="1" dirty="0" err="1" smtClean="0">
                <a:solidFill>
                  <a:srgbClr val="333333"/>
                </a:solidFill>
                <a:latin typeface="Times New Roman"/>
                <a:ea typeface="Times New Roman"/>
              </a:rPr>
              <a:t>людини</a:t>
            </a:r>
            <a:r>
              <a:rPr lang="ru-RU" b="1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.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4243917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483</Words>
  <Application>Microsoft Office PowerPoint</Application>
  <PresentationFormat>Экран (4:3)</PresentationFormat>
  <Paragraphs>103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 Забезпечення компетентнісного підходу на уроках історії, правознавства та суспільних дисциплін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У 2018/2019 навчальному році чинними є такі навчальні  програми з історії: для учнів  5 – 9 класів: «Історія України. Всесвітня історія. 5–9 класи», затверджені наказом Міністерства освіти і науки України від 07.06.2017 р. № 804;  для учнів  11 класів: «Історія України. Всесвітня історія», затверджені наказом Міністерства від 14.07.2016 р. № 826.   </vt:lpstr>
      <vt:lpstr>Предметні компетентності  з історії</vt:lpstr>
      <vt:lpstr>             Правознавство</vt:lpstr>
      <vt:lpstr>Предметні компетентності  (правознавств0)</vt:lpstr>
      <vt:lpstr> Практичні заняття </vt:lpstr>
      <vt:lpstr>Громадянська освіта</vt:lpstr>
      <vt:lpstr>Предметні компетентності із громадянської освіти</vt:lpstr>
      <vt:lpstr>Напрями інтегративних громадянознавчих знань</vt:lpstr>
      <vt:lpstr>ЕТИКА/ християнська етика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методи ефективного запам’ятовування історичних знань</dc:title>
  <dc:creator>Valentina</dc:creator>
  <cp:lastModifiedBy>kug</cp:lastModifiedBy>
  <cp:revision>71</cp:revision>
  <dcterms:created xsi:type="dcterms:W3CDTF">2015-01-08T21:09:18Z</dcterms:created>
  <dcterms:modified xsi:type="dcterms:W3CDTF">2018-08-27T06:36:20Z</dcterms:modified>
</cp:coreProperties>
</file>